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82" r:id="rId3"/>
    <p:sldId id="256" r:id="rId4"/>
    <p:sldId id="259" r:id="rId5"/>
    <p:sldId id="258" r:id="rId6"/>
    <p:sldId id="269" r:id="rId7"/>
    <p:sldId id="266" r:id="rId8"/>
    <p:sldId id="271" r:id="rId9"/>
    <p:sldId id="267" r:id="rId10"/>
    <p:sldId id="260" r:id="rId11"/>
    <p:sldId id="275" r:id="rId12"/>
    <p:sldId id="262" r:id="rId13"/>
    <p:sldId id="273" r:id="rId14"/>
    <p:sldId id="283" r:id="rId15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CC"/>
    <a:srgbClr val="FF6600"/>
    <a:srgbClr val="FFFF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8" autoAdjust="0"/>
    <p:restoredTop sz="94762" autoAdjust="0"/>
  </p:normalViewPr>
  <p:slideViewPr>
    <p:cSldViewPr>
      <p:cViewPr varScale="1">
        <p:scale>
          <a:sx n="106" d="100"/>
          <a:sy n="106" d="100"/>
        </p:scale>
        <p:origin x="17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2"/>
            <a:ext cx="2946400" cy="4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496"/>
            <a:ext cx="2946400" cy="49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496"/>
            <a:ext cx="2946400" cy="49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061BD4-C2FD-480F-BF85-A4594C962C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3015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2"/>
            <a:ext cx="2946400" cy="4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7146"/>
            <a:ext cx="5438775" cy="446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496"/>
            <a:ext cx="2946400" cy="49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496"/>
            <a:ext cx="2946400" cy="49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0A3AEE-C172-4F7B-A46C-8964D43793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5336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A3AEE-C172-4F7B-A46C-8964D4379335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403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A3AEE-C172-4F7B-A46C-8964D4379335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476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A3AEE-C172-4F7B-A46C-8964D4379335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17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D711A2-989A-4E03-A835-5977BF14609C}" type="slidenum">
              <a:rPr lang="de-DE" altLang="de-DE" smtClean="0"/>
              <a:pPr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A3AEE-C172-4F7B-A46C-8964D4379335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39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A3AEE-C172-4F7B-A46C-8964D4379335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51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A3AEE-C172-4F7B-A46C-8964D4379335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76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A3AEE-C172-4F7B-A46C-8964D4379335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6245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A3AEE-C172-4F7B-A46C-8964D4379335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58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A3AEE-C172-4F7B-A46C-8964D4379335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124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A3AEE-C172-4F7B-A46C-8964D4379335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64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B6C9-045F-4387-BEBF-AEF5B3EC73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242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731DA-FA05-4E81-8856-BCFFB09246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679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33EDC-F41F-40E3-B3C3-AE429C9745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68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52EC1-A61A-45E9-BEB4-E5DF8E55C5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379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742951"/>
            <a:ext cx="8496944" cy="14700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356992"/>
            <a:ext cx="8496944" cy="27363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0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4"/>
            <a:ext cx="9144000" cy="15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38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28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45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85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6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8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91AC-176D-41B7-A031-0149F8DF6B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790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36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18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23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2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F834B-D8A8-47B6-B039-32C8D92E6E4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526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C96C2-1FD9-4F7F-BD86-0CE68C0CE0E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1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407FB-A4C4-4B76-9A3D-1E68CFDD12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957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B54D-B94F-490A-AB33-DDF8521CCB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002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BBF24-8305-4C18-A2C0-82F4E3A4F1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937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D6394-E874-42AF-86BD-BB2C5AA42F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156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D1D77-5B2B-4FCA-8749-1FD8A7DA4A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190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EE920">
                <a:alpha val="75000"/>
                <a:lumMod val="93000"/>
                <a:lumOff val="7000"/>
              </a:srgbClr>
            </a:gs>
            <a:gs pos="84000">
              <a:srgbClr val="D0DFF0">
                <a:lumMod val="72000"/>
                <a:alpha val="77000"/>
              </a:srgbClr>
            </a:gs>
            <a:gs pos="100000">
              <a:srgbClr val="C4D6E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0246AB-CDE8-49C0-AAE1-BA0B9632AB8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04741"/>
            <a:ext cx="4248472" cy="130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188640"/>
            <a:ext cx="1979365" cy="98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4"/>
            <a:ext cx="9144000" cy="15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s1-uelzen.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657" y="1628800"/>
            <a:ext cx="7772400" cy="3312368"/>
          </a:xfrm>
        </p:spPr>
        <p:txBody>
          <a:bodyPr/>
          <a:lstStyle/>
          <a:p>
            <a:r>
              <a:rPr lang="de-DE" dirty="0"/>
              <a:t>Informationen </a:t>
            </a:r>
            <a:r>
              <a:rPr lang="de-DE" dirty="0" smtClean="0"/>
              <a:t>zu allen </a:t>
            </a:r>
            <a:br>
              <a:rPr lang="de-DE" dirty="0" smtClean="0"/>
            </a:br>
            <a:r>
              <a:rPr lang="de-DE" dirty="0" smtClean="0"/>
              <a:t>Vollzeit-Schulformen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</a:t>
            </a:r>
            <a:r>
              <a:rPr lang="de-DE" sz="2800" dirty="0" smtClean="0"/>
              <a:t>Schuljahr 2021/2022</a:t>
            </a:r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pic>
        <p:nvPicPr>
          <p:cNvPr id="4" name="Picture 2" descr="RNE_Werkstatt N_projekt16_ausge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82" y="5212467"/>
            <a:ext cx="328565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F:\Einzellogos_0107\BNE_Label_Einzelbanner_2016___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212467"/>
            <a:ext cx="2593302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00" y="5208169"/>
            <a:ext cx="2634725" cy="13254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07" y="3090825"/>
            <a:ext cx="2584307" cy="19396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1600" y="3052985"/>
            <a:ext cx="2634725" cy="19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0825" y="771495"/>
            <a:ext cx="80962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086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086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086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086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086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2000" b="1" dirty="0"/>
              <a:t>Schulische Abschlüsse an den BBS I Uelzen:</a:t>
            </a:r>
          </a:p>
          <a:p>
            <a:pPr eaLnBrk="1" hangingPunct="1">
              <a:defRPr/>
            </a:pPr>
            <a:endParaRPr lang="de-DE" altLang="de-DE" sz="1600" b="1" dirty="0"/>
          </a:p>
          <a:p>
            <a:pPr eaLnBrk="1" hangingPunct="1">
              <a:defRPr/>
            </a:pPr>
            <a:endParaRPr lang="de-DE" altLang="de-DE" sz="1600" dirty="0">
              <a:sym typeface="Symbol" pitchFamily="18" charset="2"/>
            </a:endParaRP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r>
              <a:rPr lang="de-DE" altLang="de-DE" sz="1600" b="1" dirty="0">
                <a:sym typeface="Symbol" pitchFamily="18" charset="2"/>
              </a:rPr>
              <a:t>Berufseinstiegsschule		</a:t>
            </a:r>
            <a:r>
              <a:rPr lang="de-DE" altLang="de-DE" sz="1600" b="1" dirty="0"/>
              <a:t> Hauptschulabschluss</a:t>
            </a: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endParaRPr lang="de-DE" altLang="de-DE" sz="1600" dirty="0">
              <a:sym typeface="Symbol" pitchFamily="18" charset="2"/>
            </a:endParaRP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r>
              <a:rPr lang="de-DE" altLang="de-DE" sz="1600" b="1" dirty="0">
                <a:sym typeface="Symbol" pitchFamily="18" charset="2"/>
              </a:rPr>
              <a:t>Einjährige Berufsfachschule		</a:t>
            </a:r>
            <a:r>
              <a:rPr lang="de-DE" altLang="de-DE" sz="1600" b="1" dirty="0"/>
              <a:t> Sekundarabschluss I –</a:t>
            </a:r>
            <a:endParaRPr lang="de-DE" altLang="de-DE" sz="1600" dirty="0">
              <a:sym typeface="Symbol" pitchFamily="18" charset="2"/>
            </a:endParaRP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r>
              <a:rPr lang="de-DE" altLang="de-DE" sz="1600" b="1" dirty="0">
                <a:sym typeface="Symbol" pitchFamily="18" charset="2"/>
              </a:rPr>
              <a:t>Klasse 1 für HS-Absolventen			Hauptschulabschluss</a:t>
            </a: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r>
              <a:rPr lang="de-DE" altLang="de-DE" sz="1600" b="1" dirty="0">
                <a:sym typeface="Symbol" pitchFamily="18" charset="2"/>
              </a:rPr>
              <a:t>		</a:t>
            </a:r>
            <a:endParaRPr lang="de-DE" altLang="de-DE" sz="1600" dirty="0">
              <a:sym typeface="Symbol" pitchFamily="18" charset="2"/>
            </a:endParaRP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r>
              <a:rPr lang="de-DE" altLang="de-DE" sz="1600" b="1" dirty="0">
                <a:sym typeface="Symbol" pitchFamily="18" charset="2"/>
              </a:rPr>
              <a:t>Zweijährige Berufsfachschule		</a:t>
            </a:r>
            <a:r>
              <a:rPr lang="de-DE" altLang="de-DE" sz="1600" b="1" dirty="0"/>
              <a:t> Sekundarabschluss I –</a:t>
            </a:r>
            <a:endParaRPr lang="de-DE" altLang="de-DE" sz="1600" dirty="0">
              <a:sym typeface="Symbol" pitchFamily="18" charset="2"/>
            </a:endParaRP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r>
              <a:rPr lang="de-DE" altLang="de-DE" sz="1600" b="1" dirty="0">
                <a:sym typeface="Symbol" pitchFamily="18" charset="2"/>
              </a:rPr>
              <a:t>Klasse 2	   		Realschulabschluss</a:t>
            </a:r>
            <a:endParaRPr lang="de-DE" altLang="de-DE" sz="1600" dirty="0">
              <a:sym typeface="Symbol" pitchFamily="18" charset="2"/>
            </a:endParaRP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r>
              <a:rPr lang="de-DE" altLang="de-DE" sz="1600" b="1" dirty="0">
                <a:sym typeface="Symbol" pitchFamily="18" charset="2"/>
              </a:rPr>
              <a:t>		</a:t>
            </a:r>
            <a:r>
              <a:rPr lang="de-DE" altLang="de-DE" sz="1600" b="1" dirty="0"/>
              <a:t> Erweiterter Sekundar-</a:t>
            </a:r>
            <a:endParaRPr lang="de-DE" altLang="de-DE" sz="1600" dirty="0">
              <a:sym typeface="Symbol" pitchFamily="18" charset="2"/>
            </a:endParaRP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r>
              <a:rPr lang="de-DE" altLang="de-DE" sz="1600" b="1" dirty="0">
                <a:sym typeface="Symbol" pitchFamily="18" charset="2"/>
              </a:rPr>
              <a:t>		 	</a:t>
            </a:r>
            <a:r>
              <a:rPr lang="de-DE" altLang="de-DE" sz="1600" b="1" dirty="0" err="1">
                <a:sym typeface="Symbol" pitchFamily="18" charset="2"/>
              </a:rPr>
              <a:t>abschluss</a:t>
            </a:r>
            <a:r>
              <a:rPr lang="de-DE" altLang="de-DE" sz="1600" b="1" dirty="0">
                <a:sym typeface="Symbol" pitchFamily="18" charset="2"/>
              </a:rPr>
              <a:t> I</a:t>
            </a: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endParaRPr lang="de-DE" altLang="de-DE" sz="1600" b="1" dirty="0">
              <a:sym typeface="Symbol" pitchFamily="18" charset="2"/>
            </a:endParaRP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r>
              <a:rPr lang="de-DE" altLang="de-DE" sz="1600" b="1" dirty="0">
                <a:sym typeface="Symbol" pitchFamily="18" charset="2"/>
              </a:rPr>
              <a:t>Einjährige Berufsfachschule		</a:t>
            </a:r>
            <a:r>
              <a:rPr lang="de-DE" altLang="de-DE" sz="1600" b="1" dirty="0"/>
              <a:t> Erweiterter Sekundarabschluss I</a:t>
            </a:r>
            <a:endParaRPr lang="de-DE" altLang="de-DE" sz="1600" dirty="0">
              <a:sym typeface="Symbol" pitchFamily="18" charset="2"/>
            </a:endParaRP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r>
              <a:rPr lang="de-DE" altLang="de-DE" sz="1600" b="1" dirty="0">
                <a:sym typeface="Symbol" pitchFamily="18" charset="2"/>
              </a:rPr>
              <a:t>für RS-Absolventen	   		</a:t>
            </a:r>
            <a:endParaRPr lang="de-DE" altLang="de-DE" sz="1600" dirty="0">
              <a:sym typeface="Symbol" pitchFamily="18" charset="2"/>
            </a:endParaRP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r>
              <a:rPr lang="de-DE" altLang="de-DE" sz="1600" b="1" dirty="0">
                <a:sym typeface="Symbol" pitchFamily="18" charset="2"/>
              </a:rPr>
              <a:t>	     </a:t>
            </a:r>
            <a:endParaRPr lang="de-DE" altLang="de-DE" sz="1600" dirty="0">
              <a:sym typeface="Symbol" pitchFamily="18" charset="2"/>
            </a:endParaRP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r>
              <a:rPr lang="de-DE" altLang="de-DE" sz="1600" b="1" dirty="0">
                <a:sym typeface="Symbol" pitchFamily="18" charset="2"/>
              </a:rPr>
              <a:t>Fachoberschule Klasse 12		</a:t>
            </a:r>
            <a:r>
              <a:rPr lang="de-DE" altLang="de-DE" sz="1600" b="1" dirty="0"/>
              <a:t> Allgemeine Fachhochschulreife</a:t>
            </a: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r>
              <a:rPr lang="de-DE" altLang="de-DE" sz="1600" b="1" dirty="0">
                <a:sym typeface="Symbol" pitchFamily="18" charset="2"/>
              </a:rPr>
              <a:t>			und fachgebundene Hochschulreife</a:t>
            </a:r>
            <a:endParaRPr lang="de-DE" altLang="de-DE" sz="1600" dirty="0">
              <a:sym typeface="Symbol" pitchFamily="18" charset="2"/>
            </a:endParaRP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endParaRPr lang="de-DE" altLang="de-DE" sz="1600" b="1" dirty="0">
              <a:sym typeface="Symbol" pitchFamily="18" charset="2"/>
            </a:endParaRPr>
          </a:p>
          <a:p>
            <a:pPr marL="542925" eaLnBrk="1" hangingPunct="1">
              <a:tabLst>
                <a:tab pos="3590925" algn="l"/>
                <a:tab pos="3771900" algn="l"/>
                <a:tab pos="4038600" algn="l"/>
              </a:tabLst>
              <a:defRPr/>
            </a:pPr>
            <a:r>
              <a:rPr lang="de-DE" altLang="de-DE" sz="1600" b="1" dirty="0">
                <a:sym typeface="Symbol" pitchFamily="18" charset="2"/>
              </a:rPr>
              <a:t>Berufliches Gymnasium		</a:t>
            </a:r>
            <a:r>
              <a:rPr lang="de-DE" altLang="de-DE" sz="1600" b="1" dirty="0"/>
              <a:t> Allgemeine Hochschulreife (Abitur)</a:t>
            </a:r>
            <a:endParaRPr lang="de-DE" altLang="de-DE" sz="1600" dirty="0">
              <a:sym typeface="Symbol" pitchFamily="18" charset="2"/>
            </a:endParaRPr>
          </a:p>
          <a:p>
            <a:pPr eaLnBrk="1" hangingPunct="1">
              <a:defRPr/>
            </a:pPr>
            <a:endParaRPr lang="de-DE" altLang="de-DE" sz="1600" b="1" dirty="0">
              <a:sym typeface="Symbol" pitchFamily="18" charset="2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41" y="225275"/>
            <a:ext cx="1502294" cy="64800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591AC-176D-41B7-A031-0149F8DF6B1D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935038" y="549275"/>
            <a:ext cx="6264275" cy="32624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Anmeldung</a:t>
            </a:r>
            <a:br>
              <a:rPr lang="de-DE" altLang="de-DE" sz="2400" b="1" dirty="0"/>
            </a:br>
            <a:r>
              <a:rPr lang="de-DE" altLang="de-DE" sz="2400" b="1" dirty="0"/>
              <a:t>vom 1. bis zum </a:t>
            </a:r>
            <a:r>
              <a:rPr lang="de-DE" altLang="de-DE" sz="2400" b="1" dirty="0" smtClean="0"/>
              <a:t>28. </a:t>
            </a:r>
            <a:r>
              <a:rPr lang="de-DE" altLang="de-DE" sz="2400" b="1" dirty="0"/>
              <a:t>Februar </a:t>
            </a:r>
            <a:r>
              <a:rPr lang="de-DE" altLang="de-DE" sz="2400" b="1" dirty="0" smtClean="0"/>
              <a:t>2021</a:t>
            </a:r>
            <a:endParaRPr lang="de-DE" altLang="de-DE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</a:rPr>
              <a:t>Frühere Anmeldungen werden nicht vorher bearbeitet!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 b="1" dirty="0">
              <a:solidFill>
                <a:srgbClr val="FF33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Anmeldungen online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unter </a:t>
            </a:r>
            <a:r>
              <a:rPr lang="de-DE" altLang="de-DE" sz="1800" b="1" dirty="0">
                <a:hlinkClick r:id="rId3"/>
              </a:rPr>
              <a:t>www.bbs1-uelzen.de</a:t>
            </a:r>
            <a:endParaRPr lang="de-DE" altLang="de-DE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Erforderliche Unterlagen:</a:t>
            </a:r>
            <a:br>
              <a:rPr lang="de-DE" altLang="de-DE" sz="1800" b="1" dirty="0"/>
            </a:br>
            <a:r>
              <a:rPr lang="de-DE" altLang="de-DE" sz="1800" b="1" dirty="0">
                <a:solidFill>
                  <a:srgbClr val="FF3300"/>
                </a:solidFill>
              </a:rPr>
              <a:t>Lebenslauf mit Passfoto</a:t>
            </a:r>
            <a:r>
              <a:rPr lang="de-DE" altLang="de-DE" sz="1800" b="1" dirty="0"/>
              <a:t/>
            </a:r>
            <a:br>
              <a:rPr lang="de-DE" altLang="de-DE" sz="1800" b="1" dirty="0"/>
            </a:br>
            <a:r>
              <a:rPr lang="de-DE" altLang="de-DE" sz="1800" b="1" dirty="0">
                <a:solidFill>
                  <a:srgbClr val="FF3300"/>
                </a:solidFill>
              </a:rPr>
              <a:t>Halbjahreszeugnis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FF3300"/>
                </a:solidFill>
              </a:rPr>
              <a:t>Kopie eines gültigen Personaldokuments</a:t>
            </a:r>
            <a:endParaRPr lang="de-DE" altLang="de-DE" sz="1800" dirty="0">
              <a:solidFill>
                <a:srgbClr val="FF3300"/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935038" y="4005263"/>
            <a:ext cx="306070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Schulbüro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Scharnhorststraße 10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29525 Uelzen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Tel. 0581-955-6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Öffnungszeiten: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7.30 - 12.00 Uhr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 b="1" dirty="0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067175" y="4005263"/>
            <a:ext cx="3132138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Schulbüro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Wilhelm-Seedorf-Str. 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29525 Uelzen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Tel. 0581-955-0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Öffnungszeiten: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7.30 - 13.00 Uhr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 b="1" dirty="0"/>
          </a:p>
        </p:txBody>
      </p:sp>
      <p:pic>
        <p:nvPicPr>
          <p:cNvPr id="13317" name="Picture 7" descr="MCj043266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83661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22100"/>
            <a:ext cx="1502294" cy="64800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52EC1-A61A-45E9-BEB4-E5DF8E55C50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908175" y="404813"/>
            <a:ext cx="475615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>
                <a:cs typeface="Times New Roman" pitchFamily="18" charset="0"/>
              </a:rPr>
              <a:t>A u s k ü n f t e</a:t>
            </a:r>
            <a:endParaRPr lang="de-DE" altLang="de-DE" sz="1600" dirty="0"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dirty="0">
                <a:cs typeface="Times New Roman" pitchFamily="18" charset="0"/>
              </a:rPr>
              <a:t>zu den einzelnen </a:t>
            </a:r>
            <a:r>
              <a:rPr lang="de-DE" altLang="de-DE" sz="1400" u="sng" dirty="0">
                <a:cs typeface="Times New Roman" pitchFamily="18" charset="0"/>
              </a:rPr>
              <a:t>vollzeitschulischen</a:t>
            </a:r>
            <a:r>
              <a:rPr lang="de-DE" altLang="de-DE" sz="1400" dirty="0">
                <a:cs typeface="Times New Roman" pitchFamily="18" charset="0"/>
              </a:rPr>
              <a:t> Bildungsgängen</a:t>
            </a:r>
            <a:endParaRPr lang="de-DE" altLang="de-DE" sz="1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dirty="0">
                <a:cs typeface="Times New Roman" pitchFamily="18" charset="0"/>
              </a:rPr>
              <a:t>geben Ihnen gern die jeweils zuständigen Abteilungsleiter:</a:t>
            </a:r>
            <a:endParaRPr lang="de-DE" altLang="de-DE" sz="1000" dirty="0"/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graphicFrame>
        <p:nvGraphicFramePr>
          <p:cNvPr id="38066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40944"/>
              </p:ext>
            </p:extLst>
          </p:nvPr>
        </p:nvGraphicFramePr>
        <p:xfrm>
          <a:off x="1476375" y="1268413"/>
          <a:ext cx="6029325" cy="4239901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Vollzeitschulformen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Abteilungs-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leiter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Telefon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Berufseinstiegsschule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Herr Schäfer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955-113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2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Einjährige Berufsfachschule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Bautechnik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Elektrotechnik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Fahrzeugtechnik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Holztechnik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Informatik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Metalltechnik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Wirtschaft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Herr Schäfer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Herr Schäfer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Frau Glandorf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Herr Schäfer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Herr Schäfer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Frau Glandorf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Herr Nagel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955-113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955-113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955-721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955-113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955-113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955-721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955-120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Zweijährige Berufsfachschule – Wirtschaft – Kl. II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Herr Nagel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955-120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Fachoberschule Gestaltung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Frau </a:t>
                      </a:r>
                      <a:r>
                        <a:rPr kumimoji="0" lang="de-DE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Glandorf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955-721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Fachoberschule Technik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Frau Glandorf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955-721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Fachoberschule Wirtschaft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Frau Glandorf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955-721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Berufliches Gymnasium Gesundheit und Soziales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Frau Bußmann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955-761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Berufliches Gymnasium Wirtschaft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Frau Bußmann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955-761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41" y="225275"/>
            <a:ext cx="1502294" cy="64800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591AC-176D-41B7-A031-0149F8DF6B1D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657" y="1628800"/>
            <a:ext cx="7772400" cy="3312368"/>
          </a:xfrm>
        </p:spPr>
        <p:txBody>
          <a:bodyPr/>
          <a:lstStyle/>
          <a:p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Vielen Dank </a:t>
            </a:r>
            <a:br>
              <a:rPr lang="de-DE" sz="2800" dirty="0" smtClean="0"/>
            </a:br>
            <a:r>
              <a:rPr lang="de-DE" sz="2800" dirty="0" smtClean="0"/>
              <a:t>für Ihre Aufmerksamkeit!</a:t>
            </a:r>
            <a:endParaRPr lang="de-DE" sz="2800" dirty="0"/>
          </a:p>
        </p:txBody>
      </p:sp>
      <p:pic>
        <p:nvPicPr>
          <p:cNvPr id="4" name="Picture 2" descr="RNE_Werkstatt N_projekt16_ausge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82" y="5212467"/>
            <a:ext cx="328565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F:\Einzellogos_0107\BNE_Label_Einzelbanner_2016___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212467"/>
            <a:ext cx="2593302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00" y="5208169"/>
            <a:ext cx="2634725" cy="13254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07" y="3090825"/>
            <a:ext cx="2584307" cy="19396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1600" y="3052985"/>
            <a:ext cx="2634725" cy="19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0825" y="1196975"/>
            <a:ext cx="8413750" cy="4833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20663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FF3300"/>
                </a:solidFill>
              </a:rPr>
              <a:t>Schulpflicht erfüllt?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solidFill>
                <a:schemeClr val="hlink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Nach dem Niedersächsischen Schulgesetz § 65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beträgt die Schulpflicht in Niedersachsen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12 Jahre.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 b="1" dirty="0">
              <a:solidFill>
                <a:schemeClr val="hlink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Bei einer Entlassung aus der 9. oder 10. Klasse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der Haupt- oder Realschule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ist die Schulpflicht demnach noch nicht erfüllt!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chemeClr val="hlink"/>
                </a:solidFill>
              </a:rPr>
              <a:t>Wie geht es weiter?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hlink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  </a:t>
            </a:r>
            <a:r>
              <a:rPr lang="de-DE" altLang="de-DE" sz="1800" b="1" dirty="0"/>
              <a:t>Aufnahme einer Berufsausbildung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  oder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  Besuch einer Schule im Sekundarbereich II,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  z.B. Berufsbildende Schulen oder Gymnasium</a:t>
            </a:r>
          </a:p>
        </p:txBody>
      </p:sp>
      <p:sp>
        <p:nvSpPr>
          <p:cNvPr id="3075" name="Line 8"/>
          <p:cNvSpPr>
            <a:spLocks noChangeShapeType="1"/>
          </p:cNvSpPr>
          <p:nvPr/>
        </p:nvSpPr>
        <p:spPr bwMode="auto">
          <a:xfrm>
            <a:off x="4572000" y="2708275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41" y="225275"/>
            <a:ext cx="1502294" cy="64800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339850" y="1895823"/>
            <a:ext cx="3382963" cy="1200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 sz="2000" b="1" dirty="0"/>
              <a:t>Berufseinstiegsschule</a:t>
            </a:r>
          </a:p>
          <a:p>
            <a:pPr algn="ctr">
              <a:defRPr/>
            </a:pPr>
            <a:r>
              <a:rPr lang="de-DE" sz="2000" b="1" dirty="0"/>
              <a:t>Klasse 1</a:t>
            </a:r>
          </a:p>
          <a:p>
            <a:pPr algn="ctr">
              <a:defRPr/>
            </a:pPr>
            <a:r>
              <a:rPr lang="de-DE" sz="2000" b="1" dirty="0"/>
              <a:t>1 - BES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339850" y="3913288"/>
            <a:ext cx="6832600" cy="267906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b="1"/>
          </a:p>
        </p:txBody>
      </p:sp>
      <p:sp>
        <p:nvSpPr>
          <p:cNvPr id="4100" name="Text Box 13"/>
          <p:cNvSpPr txBox="1">
            <a:spLocks noChangeArrowheads="1"/>
          </p:cNvSpPr>
          <p:nvPr/>
        </p:nvSpPr>
        <p:spPr bwMode="auto">
          <a:xfrm>
            <a:off x="1396407" y="980466"/>
            <a:ext cx="33337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Abgangszeugnis  der Oberschule</a:t>
            </a:r>
            <a:br>
              <a:rPr lang="de-DE" altLang="de-DE" sz="1800" b="1" dirty="0"/>
            </a:br>
            <a:endParaRPr lang="de-DE" altLang="de-DE" sz="1800" b="1" dirty="0"/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4829017" y="3502850"/>
            <a:ext cx="351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FF0000"/>
                </a:solidFill>
              </a:rPr>
              <a:t>Hauptschulabschluss möglich</a:t>
            </a:r>
          </a:p>
        </p:txBody>
      </p:sp>
      <p:sp>
        <p:nvSpPr>
          <p:cNvPr id="4103" name="Textfeld 2"/>
          <p:cNvSpPr txBox="1">
            <a:spLocks noChangeArrowheads="1"/>
          </p:cNvSpPr>
          <p:nvPr/>
        </p:nvSpPr>
        <p:spPr bwMode="auto">
          <a:xfrm>
            <a:off x="2050892" y="4093374"/>
            <a:ext cx="629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238375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238375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238375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2383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2383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83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83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83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83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/>
              <a:t>Folgende Berufsfelder sind möglich:</a:t>
            </a:r>
          </a:p>
          <a:p>
            <a:pPr eaLnBrk="1" hangingPunct="1">
              <a:spcBef>
                <a:spcPct val="0"/>
              </a:spcBef>
              <a:buNone/>
            </a:pPr>
            <a:endParaRPr lang="de-DE" altLang="de-DE" sz="12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2000" b="1" dirty="0"/>
              <a:t>Bautechnik		Elektrotechnik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2000" b="1" dirty="0"/>
              <a:t>Holztechnik		Farbtechnik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2000" b="1" dirty="0"/>
              <a:t>Metalltechnik		Körperpflege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2000" b="1" dirty="0"/>
              <a:t>Wirtschaft		Nahrung</a:t>
            </a:r>
          </a:p>
          <a:p>
            <a:pPr eaLnBrk="1" hangingPunct="1">
              <a:spcBef>
                <a:spcPct val="0"/>
              </a:spcBef>
              <a:buNone/>
            </a:pPr>
            <a:endParaRPr lang="de-DE" altLang="de-DE" sz="12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/>
              <a:t>Sprachförderklassen für Migranten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41" y="464153"/>
            <a:ext cx="1502294" cy="648000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896485" y="1895822"/>
            <a:ext cx="3382963" cy="11731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 sz="2000" b="1" dirty="0"/>
              <a:t>Berufseinstiegsschule</a:t>
            </a:r>
          </a:p>
          <a:p>
            <a:pPr algn="ctr">
              <a:defRPr/>
            </a:pPr>
            <a:r>
              <a:rPr lang="de-DE" sz="2000" b="1" dirty="0"/>
              <a:t>Klasse 2</a:t>
            </a:r>
          </a:p>
          <a:p>
            <a:pPr algn="ctr">
              <a:defRPr/>
            </a:pPr>
            <a:r>
              <a:rPr lang="de-DE" sz="2000" b="1" dirty="0"/>
              <a:t>2 - BES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52EC1-A61A-45E9-BEB4-E5DF8E55C50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816994" y="980466"/>
            <a:ext cx="33337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Abgangs- bzw. Abschlusszeugnis  der Oberschule</a:t>
            </a:r>
            <a:br>
              <a:rPr lang="de-DE" altLang="de-DE" sz="1800" b="1" dirty="0"/>
            </a:br>
            <a:endParaRPr lang="de-DE" altLang="de-DE" sz="1800" b="1" dirty="0"/>
          </a:p>
        </p:txBody>
      </p:sp>
      <p:sp>
        <p:nvSpPr>
          <p:cNvPr id="12" name="Line 47"/>
          <p:cNvSpPr>
            <a:spLocks noChangeShapeType="1"/>
          </p:cNvSpPr>
          <p:nvPr/>
        </p:nvSpPr>
        <p:spPr bwMode="auto">
          <a:xfrm>
            <a:off x="6483870" y="3068960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1"/>
          <p:cNvSpPr>
            <a:spLocks noChangeArrowheads="1"/>
          </p:cNvSpPr>
          <p:nvPr/>
        </p:nvSpPr>
        <p:spPr bwMode="auto">
          <a:xfrm>
            <a:off x="1112838" y="1149350"/>
            <a:ext cx="6697662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 sz="2800" b="1" dirty="0"/>
              <a:t>Einjährige  Berufsfachschule</a:t>
            </a:r>
          </a:p>
        </p:txBody>
      </p:sp>
      <p:sp>
        <p:nvSpPr>
          <p:cNvPr id="5123" name="Text Box 44"/>
          <p:cNvSpPr txBox="1">
            <a:spLocks noChangeArrowheads="1"/>
          </p:cNvSpPr>
          <p:nvPr/>
        </p:nvSpPr>
        <p:spPr bwMode="auto">
          <a:xfrm>
            <a:off x="1112838" y="788988"/>
            <a:ext cx="55610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Aufnahmevoraussetzung: Hauptschulabschluss</a:t>
            </a:r>
            <a:endParaRPr lang="de-DE" altLang="de-DE" sz="1800"/>
          </a:p>
        </p:txBody>
      </p:sp>
      <p:sp>
        <p:nvSpPr>
          <p:cNvPr id="5124" name="Text Box 45"/>
          <p:cNvSpPr txBox="1">
            <a:spLocks noChangeArrowheads="1"/>
          </p:cNvSpPr>
          <p:nvPr/>
        </p:nvSpPr>
        <p:spPr bwMode="auto">
          <a:xfrm>
            <a:off x="1041400" y="2012950"/>
            <a:ext cx="68548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800" dirty="0"/>
              <a:t> </a:t>
            </a:r>
            <a:r>
              <a:rPr lang="de-DE" altLang="de-DE" sz="1800" b="1" dirty="0"/>
              <a:t>Vermittlung von Grundkenntnissen im gewählten Berufsfeld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800" b="1" dirty="0"/>
              <a:t> Erweiterung der Allgemeinbildung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800" b="1" dirty="0"/>
              <a:t> </a:t>
            </a:r>
            <a:r>
              <a:rPr lang="de-DE" altLang="de-DE" sz="1800" b="1" dirty="0">
                <a:solidFill>
                  <a:srgbClr val="FF3300"/>
                </a:solidFill>
              </a:rPr>
              <a:t>Fachpraxis-Unterricht</a:t>
            </a:r>
            <a:r>
              <a:rPr lang="de-DE" altLang="de-DE" sz="1800" b="1" dirty="0"/>
              <a:t> und Theorie-Unterricht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800" b="1" dirty="0"/>
              <a:t> 160 Stunden Praktikum in einem Betrieb</a:t>
            </a:r>
            <a:br>
              <a:rPr lang="de-DE" altLang="de-DE" sz="1800" b="1" dirty="0"/>
            </a:br>
            <a:endParaRPr lang="de-DE" altLang="de-DE" sz="1800" b="1" dirty="0"/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1041400" y="4389438"/>
            <a:ext cx="6664325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800" b="1" dirty="0"/>
              <a:t> Verbesserte Chancen auf einen Ausbildungsplatz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800" b="1" dirty="0"/>
              <a:t> Anrechnung als 1. Ausbildungsjahr ist möglich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800" b="1" dirty="0"/>
              <a:t> Nach Abschluss ruht die Schulpflicht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800" b="1" dirty="0"/>
              <a:t> Unter bestimmten Bedingungen Besuch der zweijährigen </a:t>
            </a:r>
            <a:br>
              <a:rPr lang="de-DE" altLang="de-DE" sz="1800" b="1" dirty="0"/>
            </a:br>
            <a:r>
              <a:rPr lang="de-DE" altLang="de-DE" sz="1800" b="1" dirty="0"/>
              <a:t>  BFS Wirtschaft (Klasse II) möglich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5126" name="Line 47"/>
          <p:cNvSpPr>
            <a:spLocks noChangeShapeType="1"/>
          </p:cNvSpPr>
          <p:nvPr/>
        </p:nvSpPr>
        <p:spPr bwMode="auto">
          <a:xfrm>
            <a:off x="4394200" y="3789363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41" y="225275"/>
            <a:ext cx="1502294" cy="64800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52EC1-A61A-45E9-BEB4-E5DF8E55C50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68313" y="1157288"/>
            <a:ext cx="7561262" cy="650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 sz="2800" b="1" dirty="0"/>
              <a:t>Einjährige  Berufsfachschulen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68313" y="2132855"/>
            <a:ext cx="3600450" cy="1080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Bautechnik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/>
              <a:t>- </a:t>
            </a:r>
            <a:r>
              <a:rPr lang="de-DE" altLang="de-DE" sz="1600" b="1" dirty="0"/>
              <a:t>Maurer, Beton- u. Stahlbetonbauer </a:t>
            </a:r>
            <a:br>
              <a:rPr lang="de-DE" altLang="de-DE" sz="1600" b="1" dirty="0"/>
            </a:br>
            <a:r>
              <a:rPr lang="de-DE" altLang="de-DE" sz="1600" b="1" dirty="0"/>
              <a:t>und Fliesenleger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/>
              <a:t>- Zimmerer und Dachdecker</a:t>
            </a:r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4283993" y="2242409"/>
            <a:ext cx="46085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/>
              <a:t>Anerkennung als 1. Ausbildungsjahr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/>
              <a:t>von fast allen Ausbildungsbetrieben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/>
              <a:t>in der Region (freiwillig)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 b="1" dirty="0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485775" y="3618918"/>
            <a:ext cx="3600450" cy="1080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Holztechnik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/>
              <a:t>- </a:t>
            </a:r>
            <a:r>
              <a:rPr lang="de-DE" altLang="de-DE" sz="1600" b="1" dirty="0"/>
              <a:t>Tischler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4248944" y="3662470"/>
            <a:ext cx="460771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1400" b="1" dirty="0"/>
              <a:t>Anerkennung als 1. Ausbildungsjahr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1400" b="1" dirty="0"/>
              <a:t>von fast allen Ausbildungsbetrieben in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1400" b="1" dirty="0"/>
              <a:t>der Region (freiwillig)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600" b="1" dirty="0"/>
          </a:p>
        </p:txBody>
      </p:sp>
      <p:sp>
        <p:nvSpPr>
          <p:cNvPr id="6153" name="Text Box 19"/>
          <p:cNvSpPr txBox="1">
            <a:spLocks noChangeArrowheads="1"/>
          </p:cNvSpPr>
          <p:nvPr/>
        </p:nvSpPr>
        <p:spPr bwMode="auto">
          <a:xfrm>
            <a:off x="468313" y="722313"/>
            <a:ext cx="54165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Aufnahmevoraussetzung: Hauptschulabschluss</a:t>
            </a:r>
            <a:endParaRPr lang="de-DE" altLang="de-DE" sz="18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5775" y="5108401"/>
            <a:ext cx="3600451" cy="1152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Elektrotechnik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b="1" i="1" dirty="0"/>
              <a:t>- </a:t>
            </a:r>
            <a:r>
              <a:rPr lang="de-DE" altLang="de-DE" sz="1400" b="1" i="1" dirty="0">
                <a:latin typeface="+mn-lt"/>
              </a:rPr>
              <a:t>Mechatronik</a:t>
            </a:r>
            <a:endParaRPr lang="de-DE" altLang="de-DE" sz="1600" b="1" i="1" dirty="0">
              <a:latin typeface="+mn-lt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33" y="258885"/>
            <a:ext cx="1502294" cy="648000"/>
          </a:xfrm>
          <a:prstGeom prst="rect">
            <a:avLst/>
          </a:prstGeom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248943" y="5235532"/>
            <a:ext cx="460771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1400" b="1" dirty="0"/>
              <a:t>Anerkennung als 1. Ausbildungsjahr  </a:t>
            </a:r>
            <a:br>
              <a:rPr lang="de-DE" altLang="de-DE" sz="1400" b="1" dirty="0"/>
            </a:br>
            <a:r>
              <a:rPr lang="de-DE" altLang="de-DE" sz="1400" b="1" dirty="0"/>
              <a:t>von fast allen Ausbildungsbetrieben </a:t>
            </a:r>
            <a:br>
              <a:rPr lang="de-DE" altLang="de-DE" sz="1400" b="1" dirty="0"/>
            </a:br>
            <a:r>
              <a:rPr lang="de-DE" altLang="de-DE" sz="1400" b="1" dirty="0"/>
              <a:t>in der Region (freiwillig)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6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52EC1-A61A-45E9-BEB4-E5DF8E55C50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63401" y="1131888"/>
            <a:ext cx="7493149" cy="7191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 sz="2800" b="1" dirty="0"/>
              <a:t>Einjährige  Berufsfachschulen</a:t>
            </a:r>
          </a:p>
        </p:txBody>
      </p:sp>
      <p:sp>
        <p:nvSpPr>
          <p:cNvPr id="7171" name="Rectangle 34"/>
          <p:cNvSpPr>
            <a:spLocks noChangeArrowheads="1"/>
          </p:cNvSpPr>
          <p:nvPr/>
        </p:nvSpPr>
        <p:spPr bwMode="auto">
          <a:xfrm>
            <a:off x="463401" y="3508623"/>
            <a:ext cx="3780000" cy="1152128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Metalltechnik </a:t>
            </a:r>
            <a:br>
              <a:rPr lang="de-DE" altLang="de-DE" sz="2400" b="1" dirty="0"/>
            </a:br>
            <a:r>
              <a:rPr lang="de-DE" altLang="de-DE" sz="1600" b="1" dirty="0"/>
              <a:t>Schwerpunkt Fertigungstechnik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473376" y="4968006"/>
            <a:ext cx="3780000" cy="1152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Wirtschaft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/>
              <a:t>(„Handelsschule“)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/>
              <a:t>Einzelhandel / Lagerlogistik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4253377" y="5066952"/>
            <a:ext cx="37978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85725"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/>
              <a:t>Mit bestandener Abschlussprüfung und Notendurchschnitt 3,0 Aufnahme in die Klasse II der zweijährigen BFS Wirtschaft möglich</a:t>
            </a:r>
          </a:p>
        </p:txBody>
      </p:sp>
      <p:sp>
        <p:nvSpPr>
          <p:cNvPr id="7174" name="Text Box 38"/>
          <p:cNvSpPr txBox="1">
            <a:spLocks noChangeArrowheads="1"/>
          </p:cNvSpPr>
          <p:nvPr/>
        </p:nvSpPr>
        <p:spPr bwMode="auto">
          <a:xfrm>
            <a:off x="539750" y="700088"/>
            <a:ext cx="6353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Aufnahmevoraussetzung: Hauptschulabschluss</a:t>
            </a:r>
            <a:endParaRPr lang="de-DE" altLang="de-DE" sz="1800"/>
          </a:p>
        </p:txBody>
      </p:sp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4253377" y="3499167"/>
            <a:ext cx="463910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85725" indent="0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 b="1" dirty="0"/>
              <a:t>Die BFS Fertigungstechnik legt Grundlagen für folgende Berufe:</a:t>
            </a:r>
          </a:p>
          <a:p>
            <a:pPr marL="361950" indent="-180975" eaLnBrk="1" hangingPunct="1">
              <a:spcBef>
                <a:spcPct val="0"/>
              </a:spcBef>
              <a:defRPr/>
            </a:pPr>
            <a:r>
              <a:rPr lang="de-DE" altLang="de-DE" sz="1400" b="1" dirty="0"/>
              <a:t>Industriemechaniker/-in</a:t>
            </a:r>
          </a:p>
          <a:p>
            <a:pPr marL="361950" indent="-180975" eaLnBrk="1" hangingPunct="1">
              <a:spcBef>
                <a:spcPct val="0"/>
              </a:spcBef>
              <a:defRPr/>
            </a:pPr>
            <a:r>
              <a:rPr lang="de-DE" altLang="de-DE" sz="1400" b="1" dirty="0"/>
              <a:t>Zerspanungsmechaniker/-in</a:t>
            </a:r>
          </a:p>
          <a:p>
            <a:pPr marL="361950" indent="-180975" eaLnBrk="1" hangingPunct="1">
              <a:spcBef>
                <a:spcPct val="0"/>
              </a:spcBef>
              <a:defRPr/>
            </a:pPr>
            <a:r>
              <a:rPr lang="de-DE" altLang="de-DE" sz="1400" b="1" dirty="0"/>
              <a:t>Konstruktionsmechaniker/-in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41" y="225275"/>
            <a:ext cx="1502294" cy="64800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5763" y="2030611"/>
            <a:ext cx="3780000" cy="1152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Fahrzeugtechnik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/>
              <a:t>Kraftfahrzeugmechatroniker/-in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/>
              <a:t>Land- u. Baumaschinenmechaniker/-in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248150" y="2051448"/>
            <a:ext cx="4320646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1950" indent="-180975" eaLnBrk="1" hangingPunct="1">
              <a:spcBef>
                <a:spcPct val="0"/>
              </a:spcBef>
            </a:pPr>
            <a:r>
              <a:rPr lang="de-DE" altLang="de-DE" sz="1400" b="1" dirty="0"/>
              <a:t>Betriebe wünschen Realschulabschluss</a:t>
            </a:r>
          </a:p>
          <a:p>
            <a:pPr marL="361950" indent="-180975" eaLnBrk="1" hangingPunct="1">
              <a:spcBef>
                <a:spcPct val="0"/>
              </a:spcBef>
            </a:pPr>
            <a:r>
              <a:rPr lang="de-DE" altLang="de-DE" sz="1400" b="1" dirty="0"/>
              <a:t>1 Tag Fachpraxis im Betrieb (Vorvertrag)</a:t>
            </a:r>
          </a:p>
          <a:p>
            <a:pPr marL="361950" indent="-180975" eaLnBrk="1" hangingPunct="1">
              <a:spcBef>
                <a:spcPct val="0"/>
              </a:spcBef>
            </a:pPr>
            <a:r>
              <a:rPr lang="de-DE" altLang="de-DE" sz="1400" b="1" dirty="0"/>
              <a:t>Anerkennung als 1. Ausbildungsjahr </a:t>
            </a:r>
            <a:br>
              <a:rPr lang="de-DE" altLang="de-DE" sz="1400" b="1" dirty="0"/>
            </a:br>
            <a:r>
              <a:rPr lang="de-DE" altLang="de-DE" sz="1400" b="1" dirty="0"/>
              <a:t>von den Ausbildungsbetrieben in der   Region (freiwillig)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1200" b="1" dirty="0"/>
              <a:t/>
            </a:r>
            <a:br>
              <a:rPr lang="de-DE" altLang="de-DE" sz="1200" b="1" dirty="0"/>
            </a:br>
            <a:r>
              <a:rPr lang="de-DE" altLang="de-DE" sz="1200" b="1" dirty="0"/>
              <a:t>  </a:t>
            </a:r>
            <a:endParaRPr lang="de-DE" altLang="de-DE" sz="16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52EC1-A61A-45E9-BEB4-E5DF8E55C50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11188" y="1052513"/>
            <a:ext cx="7705725" cy="7191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2800" b="1" dirty="0"/>
              <a:t>Einjährige  Berufsfachschulen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11189" y="1989138"/>
            <a:ext cx="3312740" cy="1439862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Wirtschaft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/>
              <a:t>Informatik 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4860032" y="1989138"/>
            <a:ext cx="3456881" cy="1439862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Wirtschaft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/>
              <a:t>(„Höhere Handelsschule“)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/>
              <a:t>Handel / </a:t>
            </a:r>
            <a:br>
              <a:rPr lang="de-DE" altLang="de-DE" sz="1600" b="1" dirty="0"/>
            </a:br>
            <a:r>
              <a:rPr lang="de-DE" altLang="de-DE" sz="1600" b="1" dirty="0"/>
              <a:t>Bürodienstleistungen</a:t>
            </a:r>
          </a:p>
        </p:txBody>
      </p:sp>
      <p:sp>
        <p:nvSpPr>
          <p:cNvPr id="9222" name="Text Box 18"/>
          <p:cNvSpPr txBox="1">
            <a:spLocks noChangeArrowheads="1"/>
          </p:cNvSpPr>
          <p:nvPr/>
        </p:nvSpPr>
        <p:spPr bwMode="auto">
          <a:xfrm>
            <a:off x="1492251" y="4368800"/>
            <a:ext cx="5572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Erwerb des Erweiterten Sekundarabschlusses 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unter bestimmten Voraussetzungen möglich.</a:t>
            </a:r>
          </a:p>
        </p:txBody>
      </p:sp>
      <p:sp>
        <p:nvSpPr>
          <p:cNvPr id="9223" name="Line 19"/>
          <p:cNvSpPr>
            <a:spLocks noChangeShapeType="1"/>
          </p:cNvSpPr>
          <p:nvPr/>
        </p:nvSpPr>
        <p:spPr bwMode="auto">
          <a:xfrm>
            <a:off x="1979713" y="3500438"/>
            <a:ext cx="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21"/>
          <p:cNvSpPr>
            <a:spLocks noChangeShapeType="1"/>
          </p:cNvSpPr>
          <p:nvPr/>
        </p:nvSpPr>
        <p:spPr bwMode="auto">
          <a:xfrm>
            <a:off x="6443663" y="3500438"/>
            <a:ext cx="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23"/>
          <p:cNvSpPr txBox="1">
            <a:spLocks noChangeArrowheads="1"/>
          </p:cNvSpPr>
          <p:nvPr/>
        </p:nvSpPr>
        <p:spPr bwMode="auto">
          <a:xfrm>
            <a:off x="1763713" y="333375"/>
            <a:ext cx="541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Aufnahmevoraussetzung: </a:t>
            </a:r>
            <a:br>
              <a:rPr lang="de-DE" altLang="de-DE" sz="1800" b="1"/>
            </a:br>
            <a:r>
              <a:rPr lang="de-DE" altLang="de-DE" sz="1800" b="1"/>
              <a:t>Sekundarabschluss I - Realschulabschluss</a:t>
            </a:r>
            <a:endParaRPr lang="de-DE" altLang="de-DE" sz="180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41" y="225275"/>
            <a:ext cx="1502294" cy="64800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52EC1-A61A-45E9-BEB4-E5DF8E55C50C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"/>
          <p:cNvSpPr>
            <a:spLocks noChangeArrowheads="1"/>
          </p:cNvSpPr>
          <p:nvPr/>
        </p:nvSpPr>
        <p:spPr bwMode="auto">
          <a:xfrm>
            <a:off x="971550" y="1412875"/>
            <a:ext cx="6480175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2800" b="1" dirty="0"/>
              <a:t>Fachoberschulen</a:t>
            </a:r>
          </a:p>
          <a:p>
            <a:pPr algn="ctr">
              <a:defRPr/>
            </a:pPr>
            <a:r>
              <a:rPr lang="de-DE" sz="2400" b="1" dirty="0"/>
              <a:t>Klasse 11</a:t>
            </a:r>
          </a:p>
        </p:txBody>
      </p:sp>
      <p:sp>
        <p:nvSpPr>
          <p:cNvPr id="10243" name="Rectangle 25"/>
          <p:cNvSpPr>
            <a:spLocks noChangeArrowheads="1"/>
          </p:cNvSpPr>
          <p:nvPr/>
        </p:nvSpPr>
        <p:spPr bwMode="auto">
          <a:xfrm>
            <a:off x="998538" y="2276475"/>
            <a:ext cx="2087562" cy="914400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Gestaltung</a:t>
            </a:r>
          </a:p>
        </p:txBody>
      </p:sp>
      <p:sp>
        <p:nvSpPr>
          <p:cNvPr id="10244" name="Rectangle 26"/>
          <p:cNvSpPr>
            <a:spLocks noChangeArrowheads="1"/>
          </p:cNvSpPr>
          <p:nvPr/>
        </p:nvSpPr>
        <p:spPr bwMode="auto">
          <a:xfrm>
            <a:off x="3173413" y="2276475"/>
            <a:ext cx="2089150" cy="914400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Technik</a:t>
            </a:r>
          </a:p>
        </p:txBody>
      </p:sp>
      <p:sp>
        <p:nvSpPr>
          <p:cNvPr id="10245" name="Text Box 28"/>
          <p:cNvSpPr txBox="1">
            <a:spLocks noChangeArrowheads="1"/>
          </p:cNvSpPr>
          <p:nvPr/>
        </p:nvSpPr>
        <p:spPr bwMode="auto">
          <a:xfrm>
            <a:off x="985838" y="3357563"/>
            <a:ext cx="6465887" cy="12003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Technik/Wirtschaft: 3 (4) Tage Praktikum in einem Betrieb</a:t>
            </a:r>
            <a:br>
              <a:rPr lang="de-DE" altLang="de-DE" sz="1800" b="1" dirty="0"/>
            </a:br>
            <a:r>
              <a:rPr lang="de-DE" altLang="de-DE" sz="1800" b="1" dirty="0"/>
              <a:t>Gestaltung: 2 (3) Tage Praktikum in einem Betrieb,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1 Tag Praktikum in der Schulwerkstatt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1 (2) Tage Theorieunterricht in der Schule</a:t>
            </a:r>
          </a:p>
        </p:txBody>
      </p:sp>
      <p:sp>
        <p:nvSpPr>
          <p:cNvPr id="10246" name="Text Box 37"/>
          <p:cNvSpPr txBox="1">
            <a:spLocks noChangeArrowheads="1"/>
          </p:cNvSpPr>
          <p:nvPr/>
        </p:nvSpPr>
        <p:spPr bwMode="auto">
          <a:xfrm>
            <a:off x="971550" y="908050"/>
            <a:ext cx="541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Aufnahmevoraussetzung: Realschulabschluss</a:t>
            </a:r>
            <a:endParaRPr lang="de-DE" altLang="de-DE" sz="1800"/>
          </a:p>
        </p:txBody>
      </p:sp>
      <p:sp>
        <p:nvSpPr>
          <p:cNvPr id="10247" name="Line 40"/>
          <p:cNvSpPr>
            <a:spLocks noChangeShapeType="1"/>
          </p:cNvSpPr>
          <p:nvPr/>
        </p:nvSpPr>
        <p:spPr bwMode="auto">
          <a:xfrm>
            <a:off x="3843338" y="4557713"/>
            <a:ext cx="0" cy="455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8" name="Rectangle 26"/>
          <p:cNvSpPr>
            <a:spLocks noChangeArrowheads="1"/>
          </p:cNvSpPr>
          <p:nvPr/>
        </p:nvSpPr>
        <p:spPr bwMode="auto">
          <a:xfrm>
            <a:off x="5362575" y="2276475"/>
            <a:ext cx="2089150" cy="914400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/>
              <a:t>Wirtschaft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985838" y="5013325"/>
            <a:ext cx="5273675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2800" b="1" dirty="0"/>
              <a:t>Fachoberschulen</a:t>
            </a:r>
          </a:p>
          <a:p>
            <a:pPr algn="ctr">
              <a:defRPr/>
            </a:pPr>
            <a:r>
              <a:rPr lang="de-DE" sz="2400" b="1" dirty="0"/>
              <a:t>Klasse 12</a:t>
            </a:r>
          </a:p>
        </p:txBody>
      </p:sp>
      <p:sp>
        <p:nvSpPr>
          <p:cNvPr id="10251" name="Textfeld 1"/>
          <p:cNvSpPr txBox="1">
            <a:spLocks noChangeArrowheads="1"/>
          </p:cNvSpPr>
          <p:nvPr/>
        </p:nvSpPr>
        <p:spPr bwMode="auto">
          <a:xfrm>
            <a:off x="1125674" y="6007100"/>
            <a:ext cx="49940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FF0000"/>
                </a:solidFill>
              </a:rPr>
              <a:t>Erwerb der allgemeinen Fachhochschulreife und der fachgebundenen Hochschulreife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6948488" y="5013325"/>
            <a:ext cx="187325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b="1" dirty="0"/>
              <a:t>2-jährige </a:t>
            </a:r>
          </a:p>
          <a:p>
            <a:pPr algn="ctr">
              <a:defRPr/>
            </a:pPr>
            <a:r>
              <a:rPr lang="de-DE" b="1" dirty="0"/>
              <a:t>Berufsaus-</a:t>
            </a:r>
            <a:br>
              <a:rPr lang="de-DE" b="1" dirty="0"/>
            </a:br>
            <a:r>
              <a:rPr lang="de-DE" b="1" dirty="0" err="1"/>
              <a:t>bildung</a:t>
            </a:r>
            <a:endParaRPr lang="de-DE" b="1" dirty="0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 flipH="1">
            <a:off x="6335713" y="5470525"/>
            <a:ext cx="504825" cy="0"/>
          </a:xfrm>
          <a:prstGeom prst="line">
            <a:avLst/>
          </a:prstGeom>
          <a:noFill/>
          <a:ln w="412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Freihandform 4"/>
          <p:cNvSpPr/>
          <p:nvPr/>
        </p:nvSpPr>
        <p:spPr>
          <a:xfrm>
            <a:off x="6286500" y="1101725"/>
            <a:ext cx="1836738" cy="3803650"/>
          </a:xfrm>
          <a:custGeom>
            <a:avLst/>
            <a:gdLst>
              <a:gd name="connsiteX0" fmla="*/ 0 w 1837194"/>
              <a:gd name="connsiteY0" fmla="*/ 3234 h 3803709"/>
              <a:gd name="connsiteX1" fmla="*/ 1647825 w 1837194"/>
              <a:gd name="connsiteY1" fmla="*/ 612834 h 3803709"/>
              <a:gd name="connsiteX2" fmla="*/ 1733550 w 1837194"/>
              <a:gd name="connsiteY2" fmla="*/ 3803709 h 38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7194" h="3803709">
                <a:moveTo>
                  <a:pt x="0" y="3234"/>
                </a:moveTo>
                <a:cubicBezTo>
                  <a:pt x="679450" y="-8672"/>
                  <a:pt x="1358900" y="-20578"/>
                  <a:pt x="1647825" y="612834"/>
                </a:cubicBezTo>
                <a:cubicBezTo>
                  <a:pt x="1936750" y="1246246"/>
                  <a:pt x="1835150" y="2524977"/>
                  <a:pt x="1733550" y="3803709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41" y="225275"/>
            <a:ext cx="1502294" cy="64800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52EC1-A61A-45E9-BEB4-E5DF8E55C50C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949325" y="1703388"/>
            <a:ext cx="6480175" cy="10779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 sz="2800" b="1" dirty="0"/>
              <a:t>Berufliches  Gymnasium</a:t>
            </a:r>
          </a:p>
          <a:p>
            <a:pPr algn="ctr">
              <a:defRPr/>
            </a:pPr>
            <a:r>
              <a:rPr lang="de-DE" sz="2400" b="1" dirty="0"/>
              <a:t>11. Klasse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993775" y="2927350"/>
            <a:ext cx="3168650" cy="13017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Wirtschaft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4232275" y="2922588"/>
            <a:ext cx="3168650" cy="130651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Gesundheit </a:t>
            </a:r>
            <a:br>
              <a:rPr lang="de-DE" altLang="de-DE" sz="2400" b="1"/>
            </a:br>
            <a:r>
              <a:rPr lang="de-DE" altLang="de-DE" sz="2400" b="1"/>
              <a:t>und Soziales</a:t>
            </a:r>
            <a:br>
              <a:rPr lang="de-DE" altLang="de-DE" sz="2400" b="1"/>
            </a:br>
            <a:r>
              <a:rPr lang="de-DE" altLang="de-DE" sz="1600" b="1"/>
              <a:t>Fachrichtung</a:t>
            </a:r>
            <a:br>
              <a:rPr lang="de-DE" altLang="de-DE" sz="1600" b="1"/>
            </a:br>
            <a:r>
              <a:rPr lang="de-DE" altLang="de-DE" sz="1600" b="1"/>
              <a:t>Ernährung</a:t>
            </a: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1344613" y="549275"/>
            <a:ext cx="62642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Aufnahmevoraussetzung: </a:t>
            </a:r>
            <a:br>
              <a:rPr lang="de-DE" altLang="de-DE" sz="1800" b="1" dirty="0"/>
            </a:br>
            <a:r>
              <a:rPr lang="de-DE" altLang="de-DE" sz="1800" b="1" dirty="0"/>
              <a:t>Erweiterter Sekundarabschluss I (Realschulabschluss)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/>
              <a:t>oder Versetzung in Klasse 11 allgemeinbildendes Gymnasium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/>
              <a:t>2. Fremdsprache ist nicht erforderlich</a:t>
            </a:r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1327150" y="4941888"/>
            <a:ext cx="5832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Nach Bestehen der Abiturprüfung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(</a:t>
            </a:r>
            <a:r>
              <a:rPr lang="de-DE" altLang="de-DE" sz="1800" b="1" dirty="0">
                <a:solidFill>
                  <a:srgbClr val="FF0000"/>
                </a:solidFill>
              </a:rPr>
              <a:t>13.</a:t>
            </a:r>
            <a:r>
              <a:rPr lang="de-DE" altLang="de-DE" sz="1800" b="1" dirty="0"/>
              <a:t> Klasse)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/>
              <a:t>Erwerb der </a:t>
            </a:r>
            <a:r>
              <a:rPr lang="de-DE" altLang="de-DE" sz="2400" b="1" dirty="0"/>
              <a:t>Allgemeinen</a:t>
            </a:r>
            <a:r>
              <a:rPr lang="de-DE" altLang="de-DE" sz="1800" b="1" dirty="0"/>
              <a:t> </a:t>
            </a:r>
            <a:r>
              <a:rPr lang="de-DE" altLang="de-DE" sz="2400" b="1" dirty="0"/>
              <a:t>Hochschulreife</a:t>
            </a:r>
          </a:p>
        </p:txBody>
      </p:sp>
      <p:sp>
        <p:nvSpPr>
          <p:cNvPr id="11271" name="Line 13"/>
          <p:cNvSpPr>
            <a:spLocks noChangeShapeType="1"/>
          </p:cNvSpPr>
          <p:nvPr/>
        </p:nvSpPr>
        <p:spPr bwMode="auto">
          <a:xfrm>
            <a:off x="2563813" y="4302125"/>
            <a:ext cx="0" cy="593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2" name="Text Box 15"/>
          <p:cNvSpPr txBox="1">
            <a:spLocks noChangeArrowheads="1"/>
          </p:cNvSpPr>
          <p:nvPr/>
        </p:nvSpPr>
        <p:spPr bwMode="auto">
          <a:xfrm rot="-1832436">
            <a:off x="7164388" y="4797425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„Fachabi“</a:t>
            </a:r>
          </a:p>
        </p:txBody>
      </p:sp>
      <p:sp>
        <p:nvSpPr>
          <p:cNvPr id="11273" name="Line 16"/>
          <p:cNvSpPr>
            <a:spLocks noChangeShapeType="1"/>
          </p:cNvSpPr>
          <p:nvPr/>
        </p:nvSpPr>
        <p:spPr bwMode="auto">
          <a:xfrm>
            <a:off x="7235825" y="4941888"/>
            <a:ext cx="1081088" cy="714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4" name="Line 17"/>
          <p:cNvSpPr>
            <a:spLocks noChangeShapeType="1"/>
          </p:cNvSpPr>
          <p:nvPr/>
        </p:nvSpPr>
        <p:spPr bwMode="auto">
          <a:xfrm flipV="1">
            <a:off x="7596188" y="4581525"/>
            <a:ext cx="431800" cy="7921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6" name="Line 14"/>
          <p:cNvSpPr>
            <a:spLocks noChangeShapeType="1"/>
          </p:cNvSpPr>
          <p:nvPr/>
        </p:nvSpPr>
        <p:spPr bwMode="auto">
          <a:xfrm>
            <a:off x="5802313" y="4310063"/>
            <a:ext cx="0" cy="631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41" y="225275"/>
            <a:ext cx="1502294" cy="64800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52EC1-A61A-45E9-BEB4-E5DF8E55C50C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Bildschirmpräsentation (4:3)</PresentationFormat>
  <Paragraphs>227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Standarddesign</vt:lpstr>
      <vt:lpstr>2_Larissa</vt:lpstr>
      <vt:lpstr>Informationen zu allen  Vollzeit-Schulformen  Schuljahr 2021/2022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Vielen Dank 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hf</dc:creator>
  <cp:lastModifiedBy>Stefan Nowatschin</cp:lastModifiedBy>
  <cp:revision>124</cp:revision>
  <cp:lastPrinted>2018-11-26T11:16:07Z</cp:lastPrinted>
  <dcterms:created xsi:type="dcterms:W3CDTF">2009-11-04T12:29:41Z</dcterms:created>
  <dcterms:modified xsi:type="dcterms:W3CDTF">2021-02-01T07:47:29Z</dcterms:modified>
</cp:coreProperties>
</file>