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693400" cy="7562850"/>
  <p:notesSz cx="106934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46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256114" y="1904457"/>
            <a:ext cx="218117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2668" y="1836420"/>
            <a:ext cx="9143999" cy="53720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14869" y="455676"/>
            <a:ext cx="3929269" cy="12758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783685" y="602294"/>
            <a:ext cx="1847301" cy="87917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72668" y="367284"/>
            <a:ext cx="9143999" cy="15986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1066" y="1992902"/>
            <a:ext cx="7391266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34439" y="3659123"/>
            <a:ext cx="8166100" cy="3456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jp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s1uelzen.de/" TargetMode="External"/><Relationship Id="rId2" Type="http://schemas.openxmlformats.org/officeDocument/2006/relationships/hyperlink" Target="mailto:nfo@bbs1uelzen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mailto:Doris.bussmann@bbs1uelzen.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2668" y="1836420"/>
            <a:ext cx="9143999" cy="5372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4869" y="455676"/>
            <a:ext cx="3929269" cy="12758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772668" y="367284"/>
            <a:ext cx="9144000" cy="1598930"/>
            <a:chOff x="772668" y="367284"/>
            <a:chExt cx="9144000" cy="1598930"/>
          </a:xfrm>
        </p:grpSpPr>
        <p:sp>
          <p:nvSpPr>
            <p:cNvPr id="5" name="object 5"/>
            <p:cNvSpPr/>
            <p:nvPr/>
          </p:nvSpPr>
          <p:spPr>
            <a:xfrm>
              <a:off x="7783685" y="602294"/>
              <a:ext cx="1847301" cy="87917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2668" y="367284"/>
              <a:ext cx="9143999" cy="15986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72275" y="1987826"/>
            <a:ext cx="6304062" cy="1367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36575">
              <a:lnSpc>
                <a:spcPct val="100000"/>
              </a:lnSpc>
              <a:spcBef>
                <a:spcPts val="100"/>
              </a:spcBef>
            </a:pPr>
            <a:r>
              <a:rPr sz="4400" b="0" spc="-15" dirty="0">
                <a:latin typeface="Carlito"/>
                <a:cs typeface="Carlito"/>
              </a:rPr>
              <a:t>Informationen zum  </a:t>
            </a:r>
            <a:r>
              <a:rPr sz="4400" b="0" dirty="0">
                <a:latin typeface="Carlito"/>
                <a:cs typeface="Carlito"/>
              </a:rPr>
              <a:t>Beruflichen</a:t>
            </a:r>
            <a:r>
              <a:rPr sz="4400" b="0" spc="-50" dirty="0">
                <a:latin typeface="Carlito"/>
                <a:cs typeface="Carlito"/>
              </a:rPr>
              <a:t> </a:t>
            </a:r>
            <a:r>
              <a:rPr sz="4400" b="0" spc="-10" dirty="0">
                <a:latin typeface="Carlito"/>
                <a:cs typeface="Carlito"/>
              </a:rPr>
              <a:t>Gymnasium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70100" y="3608443"/>
            <a:ext cx="5935997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Carlito"/>
                <a:cs typeface="Carlito"/>
              </a:rPr>
              <a:t>-</a:t>
            </a:r>
            <a:r>
              <a:rPr sz="4000" spc="-15" dirty="0">
                <a:latin typeface="Carlito"/>
                <a:cs typeface="Carlito"/>
              </a:rPr>
              <a:t> </a:t>
            </a:r>
            <a:r>
              <a:rPr sz="4000" spc="-10" dirty="0">
                <a:latin typeface="Carlito"/>
                <a:cs typeface="Carlito"/>
              </a:rPr>
              <a:t>Wirtschaft</a:t>
            </a:r>
            <a:endParaRPr sz="40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4000" spc="-5" dirty="0">
                <a:latin typeface="Carlito"/>
                <a:cs typeface="Carlito"/>
              </a:rPr>
              <a:t>- Gesundheit </a:t>
            </a:r>
            <a:r>
              <a:rPr sz="4000" spc="-10" dirty="0">
                <a:latin typeface="Carlito"/>
                <a:cs typeface="Carlito"/>
              </a:rPr>
              <a:t>und</a:t>
            </a:r>
            <a:r>
              <a:rPr sz="4000" spc="-70" dirty="0">
                <a:latin typeface="Carlito"/>
                <a:cs typeface="Carlito"/>
              </a:rPr>
              <a:t> </a:t>
            </a:r>
            <a:r>
              <a:rPr sz="4000" spc="-10" dirty="0">
                <a:latin typeface="Carlito"/>
                <a:cs typeface="Carlito"/>
              </a:rPr>
              <a:t>Soziales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92652" y="5564123"/>
            <a:ext cx="3285744" cy="1295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55547" y="5565648"/>
            <a:ext cx="2592324" cy="12984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24700" y="5559552"/>
            <a:ext cx="2634996" cy="13258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7814" y="1904457"/>
            <a:ext cx="5531686" cy="1367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885" marR="5080" indent="-210820">
              <a:lnSpc>
                <a:spcPct val="100000"/>
              </a:lnSpc>
              <a:spcBef>
                <a:spcPts val="100"/>
              </a:spcBef>
            </a:pPr>
            <a:r>
              <a:rPr sz="4400" b="0" spc="-5" dirty="0">
                <a:latin typeface="Carlito"/>
                <a:cs typeface="Carlito"/>
              </a:rPr>
              <a:t>Vielen </a:t>
            </a:r>
            <a:r>
              <a:rPr sz="4400" b="0" spc="10" dirty="0">
                <a:latin typeface="Carlito"/>
                <a:cs typeface="Carlito"/>
              </a:rPr>
              <a:t>Dank </a:t>
            </a:r>
            <a:r>
              <a:rPr sz="4400" b="0" spc="-5" dirty="0">
                <a:latin typeface="Carlito"/>
                <a:cs typeface="Carlito"/>
              </a:rPr>
              <a:t>für</a:t>
            </a:r>
            <a:r>
              <a:rPr sz="4400" b="0" spc="-85" dirty="0">
                <a:latin typeface="Carlito"/>
                <a:cs typeface="Carlito"/>
              </a:rPr>
              <a:t> </a:t>
            </a:r>
            <a:r>
              <a:rPr sz="4400" b="0" spc="-10" dirty="0">
                <a:latin typeface="Carlito"/>
                <a:cs typeface="Carlito"/>
              </a:rPr>
              <a:t>die  Aufmerksamkeit!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8554" y="3309575"/>
            <a:ext cx="33750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rlito"/>
                <a:cs typeface="Carlito"/>
              </a:rPr>
              <a:t>Gibt </a:t>
            </a:r>
            <a:r>
              <a:rPr sz="2000" dirty="0">
                <a:latin typeface="Carlito"/>
                <a:cs typeface="Carlito"/>
              </a:rPr>
              <a:t>es noch </a:t>
            </a:r>
            <a:r>
              <a:rPr sz="2000" spc="-10" dirty="0">
                <a:latin typeface="Carlito"/>
                <a:cs typeface="Carlito"/>
              </a:rPr>
              <a:t>weitere</a:t>
            </a:r>
            <a:r>
              <a:rPr sz="2000" spc="-8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Fragen?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8554" y="3995429"/>
            <a:ext cx="3683635" cy="1245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6235" algn="l"/>
              </a:tabLst>
            </a:pPr>
            <a:r>
              <a:rPr sz="2000" u="heavy" spc="-5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Kontakt:</a:t>
            </a:r>
            <a:endParaRPr sz="2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5" dirty="0">
                <a:latin typeface="Carlito"/>
                <a:cs typeface="Carlito"/>
              </a:rPr>
              <a:t>Berufsbildende </a:t>
            </a:r>
            <a:r>
              <a:rPr sz="2000" dirty="0">
                <a:latin typeface="Carlito"/>
                <a:cs typeface="Carlito"/>
              </a:rPr>
              <a:t>Schulen I</a:t>
            </a:r>
            <a:r>
              <a:rPr sz="2000" spc="-9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Uelzen</a:t>
            </a:r>
            <a:endParaRPr sz="2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10" dirty="0">
                <a:latin typeface="Carlito"/>
                <a:cs typeface="Carlito"/>
              </a:rPr>
              <a:t>Scharnhorststraße</a:t>
            </a:r>
            <a:r>
              <a:rPr sz="2000" spc="-1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10</a:t>
            </a:r>
            <a:endParaRPr sz="2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5" dirty="0">
                <a:latin typeface="Carlito"/>
                <a:cs typeface="Carlito"/>
              </a:rPr>
              <a:t>29525</a:t>
            </a:r>
            <a:r>
              <a:rPr sz="2000" spc="-50" dirty="0">
                <a:latin typeface="Carlito"/>
                <a:cs typeface="Carlito"/>
              </a:rPr>
              <a:t> </a:t>
            </a:r>
            <a:r>
              <a:rPr sz="2000" spc="-15" dirty="0">
                <a:latin typeface="Carlito"/>
                <a:cs typeface="Carlito"/>
              </a:rPr>
              <a:t>Uelzen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81468" y="4300268"/>
            <a:ext cx="3046632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40" dirty="0">
                <a:latin typeface="Carlito"/>
                <a:cs typeface="Carlito"/>
              </a:rPr>
              <a:t>Tel.: </a:t>
            </a:r>
            <a:r>
              <a:rPr sz="2000" spc="5" dirty="0">
                <a:latin typeface="Carlito"/>
                <a:cs typeface="Carlito"/>
              </a:rPr>
              <a:t>0581/</a:t>
            </a:r>
            <a:r>
              <a:rPr sz="2000" spc="-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955-6</a:t>
            </a: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Carlito"/>
                <a:cs typeface="Carlito"/>
              </a:rPr>
              <a:t>Fax: </a:t>
            </a:r>
            <a:r>
              <a:rPr sz="2000" spc="5" dirty="0">
                <a:latin typeface="Carlito"/>
                <a:cs typeface="Carlito"/>
              </a:rPr>
              <a:t>0581/</a:t>
            </a:r>
            <a:r>
              <a:rPr sz="2000" spc="-2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955-700</a:t>
            </a: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rlito"/>
                <a:cs typeface="Carlito"/>
              </a:rPr>
              <a:t>Mail:</a:t>
            </a:r>
            <a:r>
              <a:rPr sz="2000" spc="-15" dirty="0">
                <a:latin typeface="Carlito"/>
                <a:cs typeface="Carlito"/>
              </a:rPr>
              <a:t> </a:t>
            </a:r>
            <a:r>
              <a:rPr sz="2000" u="heavy" spc="-459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</a:rPr>
              <a:t>i</a:t>
            </a:r>
            <a:r>
              <a:rPr sz="2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</a:rPr>
              <a:t> </a:t>
            </a:r>
            <a:r>
              <a:rPr sz="2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2"/>
              </a:rPr>
              <a:t>nfo@bbs1uelzen.de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98700" y="5615234"/>
            <a:ext cx="6125845" cy="1078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300" b="1" spc="-5" dirty="0">
                <a:solidFill>
                  <a:srgbClr val="FF0000"/>
                </a:solidFill>
                <a:latin typeface="Carlito"/>
                <a:cs typeface="Carlito"/>
              </a:rPr>
              <a:t>Bewerbung </a:t>
            </a:r>
            <a:r>
              <a:rPr sz="2300" b="1" dirty="0">
                <a:solidFill>
                  <a:srgbClr val="FF0000"/>
                </a:solidFill>
                <a:latin typeface="Carlito"/>
                <a:cs typeface="Carlito"/>
              </a:rPr>
              <a:t>hier </a:t>
            </a:r>
            <a:r>
              <a:rPr sz="2300" b="1" spc="-5" dirty="0">
                <a:solidFill>
                  <a:srgbClr val="FF0000"/>
                </a:solidFill>
                <a:latin typeface="Carlito"/>
                <a:cs typeface="Carlito"/>
              </a:rPr>
              <a:t>und jetzt </a:t>
            </a:r>
            <a:r>
              <a:rPr sz="2300" b="1" dirty="0">
                <a:solidFill>
                  <a:srgbClr val="FF0000"/>
                </a:solidFill>
                <a:latin typeface="Carlito"/>
                <a:cs typeface="Carlito"/>
              </a:rPr>
              <a:t>oder </a:t>
            </a:r>
            <a:r>
              <a:rPr sz="2300" b="1" spc="-5" dirty="0">
                <a:solidFill>
                  <a:srgbClr val="FF0000"/>
                </a:solidFill>
                <a:latin typeface="Carlito"/>
                <a:cs typeface="Carlito"/>
              </a:rPr>
              <a:t>bis zum </a:t>
            </a:r>
            <a:r>
              <a:rPr sz="2300" b="1" spc="-10" dirty="0">
                <a:solidFill>
                  <a:srgbClr val="FF0000"/>
                </a:solidFill>
                <a:latin typeface="Carlito"/>
                <a:cs typeface="Carlito"/>
              </a:rPr>
              <a:t>28.02.2021  </a:t>
            </a:r>
            <a:r>
              <a:rPr sz="2300" b="1" spc="-5" dirty="0">
                <a:solidFill>
                  <a:srgbClr val="FF0000"/>
                </a:solidFill>
                <a:latin typeface="Carlito"/>
                <a:cs typeface="Carlito"/>
              </a:rPr>
              <a:t>online </a:t>
            </a:r>
            <a:r>
              <a:rPr sz="2300" b="1" spc="-10" dirty="0">
                <a:solidFill>
                  <a:srgbClr val="FF0000"/>
                </a:solidFill>
                <a:latin typeface="Carlito"/>
                <a:cs typeface="Carlito"/>
              </a:rPr>
              <a:t>unter:</a:t>
            </a:r>
            <a:endParaRPr sz="23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300" b="1" spc="-15" dirty="0">
                <a:solidFill>
                  <a:srgbClr val="FF0000"/>
                </a:solidFill>
                <a:latin typeface="Carlito"/>
                <a:cs typeface="Carlito"/>
                <a:hlinkClick r:id="rId3"/>
              </a:rPr>
              <a:t>www.bbs1uelzen.de</a:t>
            </a:r>
            <a:endParaRPr sz="23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114" y="1904457"/>
            <a:ext cx="2462186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 err="1" smtClean="0">
                <a:latin typeface="Carlito"/>
                <a:cs typeface="Carlito"/>
              </a:rPr>
              <a:t>Dein</a:t>
            </a:r>
            <a:r>
              <a:rPr sz="4400" spc="-45" dirty="0" smtClean="0">
                <a:latin typeface="Carlito"/>
                <a:cs typeface="Carlito"/>
              </a:rPr>
              <a:t> </a:t>
            </a:r>
            <a:r>
              <a:rPr sz="4400" spc="-5" dirty="0">
                <a:latin typeface="Carlito"/>
                <a:cs typeface="Carlito"/>
              </a:rPr>
              <a:t>Ziel!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1663" y="2494788"/>
            <a:ext cx="3293364" cy="3438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41747" y="3060192"/>
            <a:ext cx="4789932" cy="3887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21663" y="5805943"/>
            <a:ext cx="3293364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885" marR="87630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rlito"/>
                <a:cs typeface="Carlito"/>
              </a:rPr>
              <a:t>am</a:t>
            </a:r>
            <a:r>
              <a:rPr sz="2800" spc="-4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Beruflichen  </a:t>
            </a:r>
            <a:r>
              <a:rPr sz="2800" spc="-15" dirty="0">
                <a:latin typeface="Carlito"/>
                <a:cs typeface="Carlito"/>
              </a:rPr>
              <a:t>Gymnasium</a:t>
            </a:r>
            <a:endParaRPr sz="28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</a:pPr>
            <a:r>
              <a:rPr sz="2800" spc="-10" dirty="0">
                <a:latin typeface="Carlito"/>
                <a:cs typeface="Carlito"/>
              </a:rPr>
              <a:t>der </a:t>
            </a:r>
            <a:r>
              <a:rPr sz="2800" spc="-5" dirty="0">
                <a:latin typeface="Carlito"/>
                <a:cs typeface="Carlito"/>
              </a:rPr>
              <a:t>BBS I</a:t>
            </a:r>
            <a:r>
              <a:rPr sz="2800" spc="-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Uelzen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7700" y="1904457"/>
            <a:ext cx="688731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60" dirty="0">
                <a:latin typeface="Carlito"/>
                <a:cs typeface="Carlito"/>
              </a:rPr>
              <a:t>Was </a:t>
            </a:r>
            <a:r>
              <a:rPr sz="4400" b="0" spc="10" dirty="0">
                <a:latin typeface="Carlito"/>
                <a:cs typeface="Carlito"/>
              </a:rPr>
              <a:t>Du </a:t>
            </a:r>
            <a:r>
              <a:rPr sz="4400" b="0" spc="-5" dirty="0">
                <a:latin typeface="Carlito"/>
                <a:cs typeface="Carlito"/>
              </a:rPr>
              <a:t>mitbringen</a:t>
            </a:r>
            <a:r>
              <a:rPr sz="4400" b="0" spc="-35" dirty="0">
                <a:latin typeface="Carlito"/>
                <a:cs typeface="Carlito"/>
              </a:rPr>
              <a:t> </a:t>
            </a:r>
            <a:r>
              <a:rPr sz="4400" b="0" dirty="0">
                <a:latin typeface="Carlito"/>
                <a:cs typeface="Carlito"/>
              </a:rPr>
              <a:t>musst:</a:t>
            </a:r>
            <a:endParaRPr sz="44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29867" y="3054096"/>
            <a:ext cx="8147684" cy="1316990"/>
            <a:chOff x="1229867" y="3054096"/>
            <a:chExt cx="8147684" cy="1316990"/>
          </a:xfrm>
        </p:grpSpPr>
        <p:sp>
          <p:nvSpPr>
            <p:cNvPr id="4" name="object 4"/>
            <p:cNvSpPr/>
            <p:nvPr/>
          </p:nvSpPr>
          <p:spPr>
            <a:xfrm>
              <a:off x="1229868" y="3060191"/>
              <a:ext cx="8147684" cy="1310640"/>
            </a:xfrm>
            <a:custGeom>
              <a:avLst/>
              <a:gdLst/>
              <a:ahLst/>
              <a:cxnLst/>
              <a:rect l="l" t="t" r="r" b="b"/>
              <a:pathLst>
                <a:path w="8147684" h="1310639">
                  <a:moveTo>
                    <a:pt x="8147304" y="0"/>
                  </a:moveTo>
                  <a:lnTo>
                    <a:pt x="4073639" y="0"/>
                  </a:lnTo>
                  <a:lnTo>
                    <a:pt x="0" y="0"/>
                  </a:lnTo>
                  <a:lnTo>
                    <a:pt x="0" y="1310640"/>
                  </a:lnTo>
                  <a:lnTo>
                    <a:pt x="4073639" y="1310640"/>
                  </a:lnTo>
                  <a:lnTo>
                    <a:pt x="8147304" y="1310640"/>
                  </a:lnTo>
                  <a:lnTo>
                    <a:pt x="8147304" y="0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29867" y="3060192"/>
              <a:ext cx="8147684" cy="0"/>
            </a:xfrm>
            <a:custGeom>
              <a:avLst/>
              <a:gdLst/>
              <a:ahLst/>
              <a:cxnLst/>
              <a:rect l="l" t="t" r="r" b="b"/>
              <a:pathLst>
                <a:path w="8147684">
                  <a:moveTo>
                    <a:pt x="0" y="0"/>
                  </a:moveTo>
                  <a:lnTo>
                    <a:pt x="8147304" y="0"/>
                  </a:lnTo>
                </a:path>
              </a:pathLst>
            </a:custGeom>
            <a:ln w="12192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229867" y="2833116"/>
            <a:ext cx="8147684" cy="0"/>
          </a:xfrm>
          <a:custGeom>
            <a:avLst/>
            <a:gdLst/>
            <a:ahLst/>
            <a:cxnLst/>
            <a:rect l="l" t="t" r="r" b="b"/>
            <a:pathLst>
              <a:path w="8147684">
                <a:moveTo>
                  <a:pt x="0" y="0"/>
                </a:moveTo>
                <a:lnTo>
                  <a:pt x="8147304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229867" y="5681472"/>
            <a:ext cx="8147684" cy="711835"/>
            <a:chOff x="1229867" y="5681472"/>
            <a:chExt cx="8147684" cy="711835"/>
          </a:xfrm>
        </p:grpSpPr>
        <p:sp>
          <p:nvSpPr>
            <p:cNvPr id="8" name="object 8"/>
            <p:cNvSpPr/>
            <p:nvPr/>
          </p:nvSpPr>
          <p:spPr>
            <a:xfrm>
              <a:off x="1229868" y="5681472"/>
              <a:ext cx="8147684" cy="706120"/>
            </a:xfrm>
            <a:custGeom>
              <a:avLst/>
              <a:gdLst/>
              <a:ahLst/>
              <a:cxnLst/>
              <a:rect l="l" t="t" r="r" b="b"/>
              <a:pathLst>
                <a:path w="8147684" h="706120">
                  <a:moveTo>
                    <a:pt x="8147304" y="0"/>
                  </a:moveTo>
                  <a:lnTo>
                    <a:pt x="4073639" y="0"/>
                  </a:lnTo>
                  <a:lnTo>
                    <a:pt x="0" y="0"/>
                  </a:lnTo>
                  <a:lnTo>
                    <a:pt x="0" y="705612"/>
                  </a:lnTo>
                  <a:lnTo>
                    <a:pt x="4073639" y="705612"/>
                  </a:lnTo>
                  <a:lnTo>
                    <a:pt x="8147304" y="705612"/>
                  </a:lnTo>
                  <a:lnTo>
                    <a:pt x="8147304" y="0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29867" y="6387084"/>
              <a:ext cx="8147684" cy="0"/>
            </a:xfrm>
            <a:custGeom>
              <a:avLst/>
              <a:gdLst/>
              <a:ahLst/>
              <a:cxnLst/>
              <a:rect l="l" t="t" r="r" b="b"/>
              <a:pathLst>
                <a:path w="8147684">
                  <a:moveTo>
                    <a:pt x="0" y="0"/>
                  </a:moveTo>
                  <a:lnTo>
                    <a:pt x="8147304" y="0"/>
                  </a:lnTo>
                </a:path>
              </a:pathLst>
            </a:custGeom>
            <a:ln w="12192">
              <a:solidFill>
                <a:srgbClr val="4F80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321370" y="3070440"/>
            <a:ext cx="283908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Du </a:t>
            </a:r>
            <a:r>
              <a:rPr sz="2800" spc="-25" dirty="0">
                <a:latin typeface="Carlito"/>
                <a:cs typeface="Carlito"/>
              </a:rPr>
              <a:t>kommst </a:t>
            </a:r>
            <a:r>
              <a:rPr sz="2800" spc="-15" dirty="0">
                <a:latin typeface="Carlito"/>
                <a:cs typeface="Carlito"/>
              </a:rPr>
              <a:t>von </a:t>
            </a:r>
            <a:r>
              <a:rPr sz="2800" spc="-10" dirty="0">
                <a:latin typeface="Carlito"/>
                <a:cs typeface="Carlito"/>
              </a:rPr>
              <a:t>der  Realschule?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95062" y="3070440"/>
            <a:ext cx="3533038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Erweiterten  </a:t>
            </a:r>
            <a:r>
              <a:rPr sz="2800" spc="-15" dirty="0">
                <a:latin typeface="Carlito"/>
                <a:cs typeface="Carlito"/>
              </a:rPr>
              <a:t>Sekundarabschluss</a:t>
            </a:r>
            <a:r>
              <a:rPr sz="2800" spc="4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I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08670" y="4379500"/>
            <a:ext cx="23831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Du </a:t>
            </a:r>
            <a:r>
              <a:rPr sz="2800" spc="-25" dirty="0">
                <a:latin typeface="Carlito"/>
                <a:cs typeface="Carlito"/>
              </a:rPr>
              <a:t>kommst </a:t>
            </a:r>
            <a:r>
              <a:rPr sz="2800" spc="-15" dirty="0">
                <a:latin typeface="Carlito"/>
                <a:cs typeface="Carlito"/>
              </a:rPr>
              <a:t>vom  Gymnasium?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82362" y="4379500"/>
            <a:ext cx="34226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Abschluss der </a:t>
            </a:r>
            <a:r>
              <a:rPr sz="2800" spc="-5" dirty="0">
                <a:latin typeface="Carlito"/>
                <a:cs typeface="Carlito"/>
              </a:rPr>
              <a:t>Klasse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10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29867" y="5690122"/>
            <a:ext cx="81476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95"/>
              </a:spcBef>
              <a:tabLst>
                <a:tab pos="4164329" algn="l"/>
              </a:tabLst>
            </a:pPr>
            <a:r>
              <a:rPr sz="2800" spc="-10" dirty="0">
                <a:latin typeface="Carlito"/>
                <a:cs typeface="Carlito"/>
              </a:rPr>
              <a:t>Nichts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davon?	</a:t>
            </a:r>
            <a:r>
              <a:rPr sz="2800" spc="-5" dirty="0">
                <a:latin typeface="Carlito"/>
                <a:cs typeface="Carlito"/>
              </a:rPr>
              <a:t>Wir </a:t>
            </a:r>
            <a:r>
              <a:rPr sz="2800" spc="-25" dirty="0">
                <a:latin typeface="Carlito"/>
                <a:cs typeface="Carlito"/>
              </a:rPr>
              <a:t>beraten </a:t>
            </a:r>
            <a:r>
              <a:rPr sz="2800" spc="-5" dirty="0">
                <a:latin typeface="Carlito"/>
                <a:cs typeface="Carlito"/>
              </a:rPr>
              <a:t>Dich</a:t>
            </a:r>
            <a:r>
              <a:rPr sz="2800" spc="4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gerne!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2915" y="1904457"/>
            <a:ext cx="340878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5" dirty="0">
                <a:latin typeface="Carlito"/>
                <a:cs typeface="Carlito"/>
              </a:rPr>
              <a:t>Lernbereiche</a:t>
            </a:r>
            <a:endParaRPr sz="44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454652" y="2700528"/>
            <a:ext cx="3411220" cy="2787650"/>
            <a:chOff x="4454652" y="2700528"/>
            <a:chExt cx="3411220" cy="2787650"/>
          </a:xfrm>
        </p:grpSpPr>
        <p:sp>
          <p:nvSpPr>
            <p:cNvPr id="4" name="object 4"/>
            <p:cNvSpPr/>
            <p:nvPr/>
          </p:nvSpPr>
          <p:spPr>
            <a:xfrm>
              <a:off x="4454652" y="3637788"/>
              <a:ext cx="1796796" cy="18501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7820" y="2700528"/>
              <a:ext cx="2447925" cy="2016760"/>
            </a:xfrm>
            <a:custGeom>
              <a:avLst/>
              <a:gdLst/>
              <a:ahLst/>
              <a:cxnLst/>
              <a:rect l="l" t="t" r="r" b="b"/>
              <a:pathLst>
                <a:path w="2447925" h="2016760">
                  <a:moveTo>
                    <a:pt x="1997964" y="2016252"/>
                  </a:moveTo>
                  <a:lnTo>
                    <a:pt x="1965960" y="2016252"/>
                  </a:lnTo>
                  <a:lnTo>
                    <a:pt x="1937004" y="2014728"/>
                  </a:lnTo>
                  <a:lnTo>
                    <a:pt x="1885188" y="2004060"/>
                  </a:lnTo>
                  <a:lnTo>
                    <a:pt x="1836420" y="1985772"/>
                  </a:lnTo>
                  <a:lnTo>
                    <a:pt x="1790700" y="1952244"/>
                  </a:lnTo>
                  <a:lnTo>
                    <a:pt x="1751076" y="1912620"/>
                  </a:lnTo>
                  <a:lnTo>
                    <a:pt x="1726692" y="1865376"/>
                  </a:lnTo>
                  <a:lnTo>
                    <a:pt x="1717548" y="1834895"/>
                  </a:lnTo>
                  <a:lnTo>
                    <a:pt x="1717548" y="1805939"/>
                  </a:lnTo>
                  <a:lnTo>
                    <a:pt x="1726692" y="1776984"/>
                  </a:lnTo>
                  <a:lnTo>
                    <a:pt x="1732788" y="1748028"/>
                  </a:lnTo>
                  <a:lnTo>
                    <a:pt x="1741932" y="1719072"/>
                  </a:lnTo>
                  <a:lnTo>
                    <a:pt x="1752600" y="1687068"/>
                  </a:lnTo>
                  <a:lnTo>
                    <a:pt x="1757171" y="1661160"/>
                  </a:lnTo>
                  <a:lnTo>
                    <a:pt x="1757171" y="1647444"/>
                  </a:lnTo>
                  <a:lnTo>
                    <a:pt x="1755648" y="1635252"/>
                  </a:lnTo>
                  <a:lnTo>
                    <a:pt x="1749552" y="1621536"/>
                  </a:lnTo>
                  <a:lnTo>
                    <a:pt x="1341120" y="1621536"/>
                  </a:lnTo>
                  <a:lnTo>
                    <a:pt x="1347216" y="1559052"/>
                  </a:lnTo>
                  <a:lnTo>
                    <a:pt x="1341120" y="1491996"/>
                  </a:lnTo>
                  <a:lnTo>
                    <a:pt x="1330452" y="1443228"/>
                  </a:lnTo>
                  <a:lnTo>
                    <a:pt x="1307592" y="1408176"/>
                  </a:lnTo>
                  <a:lnTo>
                    <a:pt x="1261871" y="1382268"/>
                  </a:lnTo>
                  <a:lnTo>
                    <a:pt x="1217676" y="1371600"/>
                  </a:lnTo>
                  <a:lnTo>
                    <a:pt x="1182624" y="1370076"/>
                  </a:lnTo>
                  <a:lnTo>
                    <a:pt x="1139952" y="1370076"/>
                  </a:lnTo>
                  <a:lnTo>
                    <a:pt x="1098804" y="1373124"/>
                  </a:lnTo>
                  <a:lnTo>
                    <a:pt x="1054608" y="1374648"/>
                  </a:lnTo>
                  <a:lnTo>
                    <a:pt x="1021080" y="1379220"/>
                  </a:lnTo>
                  <a:lnTo>
                    <a:pt x="975360" y="1380744"/>
                  </a:lnTo>
                  <a:lnTo>
                    <a:pt x="940307" y="1379220"/>
                  </a:lnTo>
                  <a:lnTo>
                    <a:pt x="859535" y="1363980"/>
                  </a:lnTo>
                  <a:lnTo>
                    <a:pt x="797052" y="1333500"/>
                  </a:lnTo>
                  <a:lnTo>
                    <a:pt x="762000" y="1293876"/>
                  </a:lnTo>
                  <a:lnTo>
                    <a:pt x="746760" y="1237488"/>
                  </a:lnTo>
                  <a:lnTo>
                    <a:pt x="746760" y="1202436"/>
                  </a:lnTo>
                  <a:lnTo>
                    <a:pt x="748284" y="1175004"/>
                  </a:lnTo>
                  <a:lnTo>
                    <a:pt x="746760" y="1147572"/>
                  </a:lnTo>
                  <a:lnTo>
                    <a:pt x="731519" y="1098804"/>
                  </a:lnTo>
                  <a:lnTo>
                    <a:pt x="696468" y="1057656"/>
                  </a:lnTo>
                  <a:lnTo>
                    <a:pt x="635508" y="1034796"/>
                  </a:lnTo>
                  <a:lnTo>
                    <a:pt x="557784" y="1016508"/>
                  </a:lnTo>
                  <a:lnTo>
                    <a:pt x="515112" y="1010412"/>
                  </a:lnTo>
                  <a:lnTo>
                    <a:pt x="470916" y="1004316"/>
                  </a:lnTo>
                  <a:lnTo>
                    <a:pt x="438912" y="995172"/>
                  </a:lnTo>
                  <a:lnTo>
                    <a:pt x="371856" y="975360"/>
                  </a:lnTo>
                  <a:lnTo>
                    <a:pt x="320040" y="938784"/>
                  </a:lnTo>
                  <a:lnTo>
                    <a:pt x="284988" y="899160"/>
                  </a:lnTo>
                  <a:lnTo>
                    <a:pt x="266700" y="847344"/>
                  </a:lnTo>
                  <a:lnTo>
                    <a:pt x="266700" y="822960"/>
                  </a:lnTo>
                  <a:lnTo>
                    <a:pt x="272796" y="800100"/>
                  </a:lnTo>
                  <a:lnTo>
                    <a:pt x="284988" y="765048"/>
                  </a:lnTo>
                  <a:lnTo>
                    <a:pt x="295656" y="729996"/>
                  </a:lnTo>
                  <a:lnTo>
                    <a:pt x="298704" y="699516"/>
                  </a:lnTo>
                  <a:lnTo>
                    <a:pt x="307848" y="669036"/>
                  </a:lnTo>
                  <a:lnTo>
                    <a:pt x="310896" y="640080"/>
                  </a:lnTo>
                  <a:lnTo>
                    <a:pt x="298704" y="579120"/>
                  </a:lnTo>
                  <a:lnTo>
                    <a:pt x="269748" y="521208"/>
                  </a:lnTo>
                  <a:lnTo>
                    <a:pt x="249936" y="499872"/>
                  </a:lnTo>
                  <a:lnTo>
                    <a:pt x="239268" y="487680"/>
                  </a:lnTo>
                  <a:lnTo>
                    <a:pt x="201168" y="457200"/>
                  </a:lnTo>
                  <a:lnTo>
                    <a:pt x="156972" y="435864"/>
                  </a:lnTo>
                  <a:lnTo>
                    <a:pt x="129539" y="429768"/>
                  </a:lnTo>
                  <a:lnTo>
                    <a:pt x="99060" y="422148"/>
                  </a:lnTo>
                  <a:lnTo>
                    <a:pt x="62484" y="420624"/>
                  </a:lnTo>
                  <a:lnTo>
                    <a:pt x="0" y="420624"/>
                  </a:lnTo>
                  <a:lnTo>
                    <a:pt x="0" y="0"/>
                  </a:lnTo>
                  <a:lnTo>
                    <a:pt x="2446020" y="0"/>
                  </a:lnTo>
                  <a:lnTo>
                    <a:pt x="2447543" y="1609344"/>
                  </a:lnTo>
                  <a:lnTo>
                    <a:pt x="2235708" y="1609344"/>
                  </a:lnTo>
                  <a:lnTo>
                    <a:pt x="2226564" y="1624584"/>
                  </a:lnTo>
                  <a:lnTo>
                    <a:pt x="2218944" y="1644395"/>
                  </a:lnTo>
                  <a:lnTo>
                    <a:pt x="2218944" y="1659636"/>
                  </a:lnTo>
                  <a:lnTo>
                    <a:pt x="2229612" y="1705356"/>
                  </a:lnTo>
                  <a:lnTo>
                    <a:pt x="2238756" y="1737360"/>
                  </a:lnTo>
                  <a:lnTo>
                    <a:pt x="2247900" y="1758695"/>
                  </a:lnTo>
                  <a:lnTo>
                    <a:pt x="2253996" y="1786128"/>
                  </a:lnTo>
                  <a:lnTo>
                    <a:pt x="2258568" y="1812036"/>
                  </a:lnTo>
                  <a:lnTo>
                    <a:pt x="2258568" y="1836420"/>
                  </a:lnTo>
                  <a:lnTo>
                    <a:pt x="2253996" y="1859280"/>
                  </a:lnTo>
                  <a:lnTo>
                    <a:pt x="2247900" y="1885188"/>
                  </a:lnTo>
                  <a:lnTo>
                    <a:pt x="2237232" y="1908048"/>
                  </a:lnTo>
                  <a:lnTo>
                    <a:pt x="2218944" y="1924812"/>
                  </a:lnTo>
                  <a:lnTo>
                    <a:pt x="2197608" y="1947672"/>
                  </a:lnTo>
                  <a:lnTo>
                    <a:pt x="2174748" y="1962912"/>
                  </a:lnTo>
                  <a:lnTo>
                    <a:pt x="2151888" y="1981200"/>
                  </a:lnTo>
                  <a:lnTo>
                    <a:pt x="2127504" y="1993392"/>
                  </a:lnTo>
                  <a:lnTo>
                    <a:pt x="2098548" y="2002536"/>
                  </a:lnTo>
                  <a:lnTo>
                    <a:pt x="2061971" y="2010156"/>
                  </a:lnTo>
                  <a:lnTo>
                    <a:pt x="2026920" y="2014728"/>
                  </a:lnTo>
                  <a:lnTo>
                    <a:pt x="1997964" y="2016252"/>
                  </a:lnTo>
                  <a:close/>
                </a:path>
              </a:pathLst>
            </a:custGeom>
            <a:solidFill>
              <a:srgbClr val="000000">
                <a:alpha val="218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956300" y="2712187"/>
            <a:ext cx="1830798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06400" algn="just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latin typeface="Carlito"/>
                <a:cs typeface="Carlito"/>
              </a:rPr>
              <a:t>P</a:t>
            </a:r>
            <a:r>
              <a:rPr sz="2400" spc="-45" dirty="0">
                <a:latin typeface="Carlito"/>
                <a:cs typeface="Carlito"/>
              </a:rPr>
              <a:t>r</a:t>
            </a:r>
            <a:r>
              <a:rPr sz="2400" spc="5" dirty="0">
                <a:latin typeface="Carlito"/>
                <a:cs typeface="Carlito"/>
              </a:rPr>
              <a:t>o</a:t>
            </a:r>
            <a:r>
              <a:rPr sz="2400" spc="-15" dirty="0">
                <a:latin typeface="Carlito"/>
                <a:cs typeface="Carlito"/>
              </a:rPr>
              <a:t>f</a:t>
            </a:r>
            <a:r>
              <a:rPr sz="2400" dirty="0">
                <a:latin typeface="Carlito"/>
                <a:cs typeface="Carlito"/>
              </a:rPr>
              <a:t>il</a:t>
            </a:r>
            <a:r>
              <a:rPr sz="2400" spc="-40" dirty="0">
                <a:latin typeface="Carlito"/>
                <a:cs typeface="Carlito"/>
              </a:rPr>
              <a:t>f</a:t>
            </a:r>
            <a:r>
              <a:rPr sz="2400" dirty="0">
                <a:latin typeface="Carlito"/>
                <a:cs typeface="Carlito"/>
              </a:rPr>
              <a:t>a</a:t>
            </a:r>
            <a:r>
              <a:rPr sz="2400" spc="-10" dirty="0">
                <a:latin typeface="Carlito"/>
                <a:cs typeface="Carlito"/>
              </a:rPr>
              <a:t>c</a:t>
            </a:r>
            <a:r>
              <a:rPr sz="2400" dirty="0">
                <a:latin typeface="Carlito"/>
                <a:cs typeface="Carlito"/>
              </a:rPr>
              <a:t>h  </a:t>
            </a:r>
            <a:r>
              <a:rPr sz="2400" spc="-5" dirty="0">
                <a:latin typeface="Carlito"/>
                <a:cs typeface="Carlito"/>
              </a:rPr>
              <a:t>Gesundheit  und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Soziales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89447" y="4716779"/>
            <a:ext cx="2376170" cy="1728470"/>
          </a:xfrm>
          <a:custGeom>
            <a:avLst/>
            <a:gdLst/>
            <a:ahLst/>
            <a:cxnLst/>
            <a:rect l="l" t="t" r="r" b="b"/>
            <a:pathLst>
              <a:path w="2376170" h="1728470">
                <a:moveTo>
                  <a:pt x="2375916" y="1728216"/>
                </a:moveTo>
                <a:lnTo>
                  <a:pt x="0" y="1728216"/>
                </a:lnTo>
                <a:lnTo>
                  <a:pt x="0" y="1367028"/>
                </a:lnTo>
                <a:lnTo>
                  <a:pt x="35052" y="1367028"/>
                </a:lnTo>
                <a:lnTo>
                  <a:pt x="73152" y="1359408"/>
                </a:lnTo>
                <a:lnTo>
                  <a:pt x="132588" y="1344168"/>
                </a:lnTo>
                <a:lnTo>
                  <a:pt x="179832" y="1312164"/>
                </a:lnTo>
                <a:lnTo>
                  <a:pt x="230124" y="1266444"/>
                </a:lnTo>
                <a:lnTo>
                  <a:pt x="252983" y="1229868"/>
                </a:lnTo>
                <a:lnTo>
                  <a:pt x="268224" y="1197864"/>
                </a:lnTo>
                <a:lnTo>
                  <a:pt x="280416" y="1175004"/>
                </a:lnTo>
                <a:lnTo>
                  <a:pt x="289559" y="1149096"/>
                </a:lnTo>
                <a:lnTo>
                  <a:pt x="300228" y="1120140"/>
                </a:lnTo>
                <a:lnTo>
                  <a:pt x="303276" y="1085088"/>
                </a:lnTo>
                <a:lnTo>
                  <a:pt x="303276" y="1059180"/>
                </a:lnTo>
                <a:lnTo>
                  <a:pt x="300228" y="1031748"/>
                </a:lnTo>
                <a:lnTo>
                  <a:pt x="291084" y="996696"/>
                </a:lnTo>
                <a:lnTo>
                  <a:pt x="280416" y="958596"/>
                </a:lnTo>
                <a:lnTo>
                  <a:pt x="271272" y="923544"/>
                </a:lnTo>
                <a:lnTo>
                  <a:pt x="266700" y="893064"/>
                </a:lnTo>
                <a:lnTo>
                  <a:pt x="262128" y="864108"/>
                </a:lnTo>
                <a:lnTo>
                  <a:pt x="268224" y="832104"/>
                </a:lnTo>
                <a:lnTo>
                  <a:pt x="295656" y="784860"/>
                </a:lnTo>
                <a:lnTo>
                  <a:pt x="338328" y="745236"/>
                </a:lnTo>
                <a:lnTo>
                  <a:pt x="388620" y="720852"/>
                </a:lnTo>
                <a:lnTo>
                  <a:pt x="454152" y="702564"/>
                </a:lnTo>
                <a:lnTo>
                  <a:pt x="562356" y="682752"/>
                </a:lnTo>
                <a:lnTo>
                  <a:pt x="592836" y="675132"/>
                </a:lnTo>
                <a:lnTo>
                  <a:pt x="658368" y="655320"/>
                </a:lnTo>
                <a:lnTo>
                  <a:pt x="701040" y="621792"/>
                </a:lnTo>
                <a:lnTo>
                  <a:pt x="722376" y="571500"/>
                </a:lnTo>
                <a:lnTo>
                  <a:pt x="729996" y="516636"/>
                </a:lnTo>
                <a:lnTo>
                  <a:pt x="728472" y="486156"/>
                </a:lnTo>
                <a:lnTo>
                  <a:pt x="723900" y="460248"/>
                </a:lnTo>
                <a:lnTo>
                  <a:pt x="728472" y="431292"/>
                </a:lnTo>
                <a:lnTo>
                  <a:pt x="736092" y="408432"/>
                </a:lnTo>
                <a:lnTo>
                  <a:pt x="755904" y="384048"/>
                </a:lnTo>
                <a:lnTo>
                  <a:pt x="772668" y="362712"/>
                </a:lnTo>
                <a:lnTo>
                  <a:pt x="803147" y="345948"/>
                </a:lnTo>
                <a:lnTo>
                  <a:pt x="829056" y="332232"/>
                </a:lnTo>
                <a:lnTo>
                  <a:pt x="865632" y="323088"/>
                </a:lnTo>
                <a:lnTo>
                  <a:pt x="935735" y="316992"/>
                </a:lnTo>
                <a:lnTo>
                  <a:pt x="975360" y="316992"/>
                </a:lnTo>
                <a:lnTo>
                  <a:pt x="1013460" y="320040"/>
                </a:lnTo>
                <a:lnTo>
                  <a:pt x="1048512" y="321564"/>
                </a:lnTo>
                <a:lnTo>
                  <a:pt x="1075944" y="323088"/>
                </a:lnTo>
                <a:lnTo>
                  <a:pt x="1107948" y="327660"/>
                </a:lnTo>
                <a:lnTo>
                  <a:pt x="1143000" y="327660"/>
                </a:lnTo>
                <a:lnTo>
                  <a:pt x="1168908" y="324612"/>
                </a:lnTo>
                <a:lnTo>
                  <a:pt x="1197864" y="321564"/>
                </a:lnTo>
                <a:lnTo>
                  <a:pt x="1225295" y="313944"/>
                </a:lnTo>
                <a:lnTo>
                  <a:pt x="1267968" y="284988"/>
                </a:lnTo>
                <a:lnTo>
                  <a:pt x="1293876" y="242316"/>
                </a:lnTo>
                <a:lnTo>
                  <a:pt x="1306068" y="176784"/>
                </a:lnTo>
                <a:lnTo>
                  <a:pt x="1306068" y="146304"/>
                </a:lnTo>
                <a:lnTo>
                  <a:pt x="1307592" y="111252"/>
                </a:lnTo>
                <a:lnTo>
                  <a:pt x="1310639" y="68580"/>
                </a:lnTo>
                <a:lnTo>
                  <a:pt x="1307592" y="7620"/>
                </a:lnTo>
                <a:lnTo>
                  <a:pt x="1705356" y="7620"/>
                </a:lnTo>
                <a:lnTo>
                  <a:pt x="1714500" y="36576"/>
                </a:lnTo>
                <a:lnTo>
                  <a:pt x="1714500" y="62484"/>
                </a:lnTo>
                <a:lnTo>
                  <a:pt x="1706879" y="92964"/>
                </a:lnTo>
                <a:lnTo>
                  <a:pt x="1696212" y="121920"/>
                </a:lnTo>
                <a:lnTo>
                  <a:pt x="1688592" y="149352"/>
                </a:lnTo>
                <a:lnTo>
                  <a:pt x="1680971" y="178308"/>
                </a:lnTo>
                <a:lnTo>
                  <a:pt x="1676400" y="210312"/>
                </a:lnTo>
                <a:lnTo>
                  <a:pt x="1676400" y="240792"/>
                </a:lnTo>
                <a:lnTo>
                  <a:pt x="1696212" y="298704"/>
                </a:lnTo>
                <a:lnTo>
                  <a:pt x="1743456" y="352044"/>
                </a:lnTo>
                <a:lnTo>
                  <a:pt x="1781556" y="377952"/>
                </a:lnTo>
                <a:lnTo>
                  <a:pt x="1847088" y="403860"/>
                </a:lnTo>
                <a:lnTo>
                  <a:pt x="1941576" y="411480"/>
                </a:lnTo>
                <a:lnTo>
                  <a:pt x="1990344" y="409956"/>
                </a:lnTo>
                <a:lnTo>
                  <a:pt x="2065020" y="388620"/>
                </a:lnTo>
                <a:lnTo>
                  <a:pt x="2125979" y="350520"/>
                </a:lnTo>
                <a:lnTo>
                  <a:pt x="2174748" y="295656"/>
                </a:lnTo>
                <a:lnTo>
                  <a:pt x="2188464" y="230124"/>
                </a:lnTo>
                <a:lnTo>
                  <a:pt x="2188464" y="201168"/>
                </a:lnTo>
                <a:lnTo>
                  <a:pt x="2183892" y="167640"/>
                </a:lnTo>
                <a:lnTo>
                  <a:pt x="2171700" y="124968"/>
                </a:lnTo>
                <a:lnTo>
                  <a:pt x="2159508" y="91440"/>
                </a:lnTo>
                <a:lnTo>
                  <a:pt x="2151888" y="57912"/>
                </a:lnTo>
                <a:lnTo>
                  <a:pt x="2151888" y="32004"/>
                </a:lnTo>
                <a:lnTo>
                  <a:pt x="2162556" y="0"/>
                </a:lnTo>
                <a:lnTo>
                  <a:pt x="2374392" y="0"/>
                </a:lnTo>
                <a:lnTo>
                  <a:pt x="2375916" y="1728216"/>
                </a:lnTo>
                <a:close/>
              </a:path>
            </a:pathLst>
          </a:custGeom>
          <a:solidFill>
            <a:srgbClr val="000000">
              <a:alpha val="218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747916" y="5489448"/>
            <a:ext cx="2067497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C0C0C"/>
                </a:solidFill>
                <a:latin typeface="Carlito"/>
                <a:cs typeface="Carlito"/>
              </a:rPr>
              <a:t>E</a:t>
            </a:r>
            <a:r>
              <a:rPr sz="2800" spc="-60" dirty="0">
                <a:solidFill>
                  <a:srgbClr val="0C0C0C"/>
                </a:solidFill>
                <a:latin typeface="Carlito"/>
                <a:cs typeface="Carlito"/>
              </a:rPr>
              <a:t>r</a:t>
            </a:r>
            <a:r>
              <a:rPr sz="2800" spc="-35" dirty="0">
                <a:solidFill>
                  <a:srgbClr val="0C0C0C"/>
                </a:solidFill>
                <a:latin typeface="Carlito"/>
                <a:cs typeface="Carlito"/>
              </a:rPr>
              <a:t>g</a:t>
            </a:r>
            <a:r>
              <a:rPr sz="2800" spc="-5" dirty="0">
                <a:solidFill>
                  <a:srgbClr val="0C0C0C"/>
                </a:solidFill>
                <a:latin typeface="Carlito"/>
                <a:cs typeface="Carlito"/>
              </a:rPr>
              <a:t>ä</a:t>
            </a:r>
            <a:r>
              <a:rPr sz="2800" spc="-25" dirty="0">
                <a:solidFill>
                  <a:srgbClr val="0C0C0C"/>
                </a:solidFill>
                <a:latin typeface="Carlito"/>
                <a:cs typeface="Carlito"/>
              </a:rPr>
              <a:t>n</a:t>
            </a:r>
            <a:r>
              <a:rPr sz="2800" spc="-20" dirty="0">
                <a:solidFill>
                  <a:srgbClr val="0C0C0C"/>
                </a:solidFill>
                <a:latin typeface="Carlito"/>
                <a:cs typeface="Carlito"/>
              </a:rPr>
              <a:t>z</a:t>
            </a:r>
            <a:r>
              <a:rPr sz="2800" spc="5" dirty="0">
                <a:solidFill>
                  <a:srgbClr val="0C0C0C"/>
                </a:solidFill>
                <a:latin typeface="Carlito"/>
                <a:cs typeface="Carlito"/>
              </a:rPr>
              <a:t>u</a:t>
            </a:r>
            <a:r>
              <a:rPr sz="2800" spc="-25" dirty="0">
                <a:solidFill>
                  <a:srgbClr val="0C0C0C"/>
                </a:solidFill>
                <a:latin typeface="Carlito"/>
                <a:cs typeface="Carlito"/>
              </a:rPr>
              <a:t>n</a:t>
            </a:r>
            <a:r>
              <a:rPr sz="2800" spc="-10" dirty="0">
                <a:solidFill>
                  <a:srgbClr val="0C0C0C"/>
                </a:solidFill>
                <a:latin typeface="Carlito"/>
                <a:cs typeface="Carlito"/>
              </a:rPr>
              <a:t>gs</a:t>
            </a:r>
            <a:r>
              <a:rPr sz="2800" spc="-5" dirty="0">
                <a:solidFill>
                  <a:srgbClr val="0C0C0C"/>
                </a:solidFill>
                <a:latin typeface="Carlito"/>
                <a:cs typeface="Carlito"/>
              </a:rPr>
              <a:t>-</a:t>
            </a:r>
            <a:endParaRPr sz="2800" dirty="0">
              <a:latin typeface="Carlito"/>
              <a:cs typeface="Carlito"/>
            </a:endParaRPr>
          </a:p>
          <a:p>
            <a:pPr marR="5080" algn="r">
              <a:lnSpc>
                <a:spcPct val="100000"/>
              </a:lnSpc>
            </a:pPr>
            <a:r>
              <a:rPr sz="2800" spc="-80" dirty="0">
                <a:solidFill>
                  <a:srgbClr val="0C0C0C"/>
                </a:solidFill>
                <a:latin typeface="Carlito"/>
                <a:cs typeface="Carlito"/>
              </a:rPr>
              <a:t>f</a:t>
            </a:r>
            <a:r>
              <a:rPr sz="2800" spc="-5" dirty="0">
                <a:solidFill>
                  <a:srgbClr val="0C0C0C"/>
                </a:solidFill>
                <a:latin typeface="Carlito"/>
                <a:cs typeface="Carlito"/>
              </a:rPr>
              <a:t>ä</a:t>
            </a:r>
            <a:r>
              <a:rPr sz="2800" spc="15" dirty="0">
                <a:solidFill>
                  <a:srgbClr val="0C0C0C"/>
                </a:solidFill>
                <a:latin typeface="Carlito"/>
                <a:cs typeface="Carlito"/>
              </a:rPr>
              <a:t>c</a:t>
            </a:r>
            <a:r>
              <a:rPr sz="2800" spc="-25" dirty="0">
                <a:solidFill>
                  <a:srgbClr val="0C0C0C"/>
                </a:solidFill>
                <a:latin typeface="Carlito"/>
                <a:cs typeface="Carlito"/>
              </a:rPr>
              <a:t>h</a:t>
            </a:r>
            <a:r>
              <a:rPr sz="2800" dirty="0">
                <a:solidFill>
                  <a:srgbClr val="0C0C0C"/>
                </a:solidFill>
                <a:latin typeface="Carlito"/>
                <a:cs typeface="Carlito"/>
              </a:rPr>
              <a:t>e</a:t>
            </a:r>
            <a:r>
              <a:rPr sz="2800" spc="-5" dirty="0">
                <a:solidFill>
                  <a:srgbClr val="0C0C0C"/>
                </a:solidFill>
                <a:latin typeface="Carlito"/>
                <a:cs typeface="Carlito"/>
              </a:rPr>
              <a:t>r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97123" y="4500372"/>
            <a:ext cx="2304415" cy="1945005"/>
          </a:xfrm>
          <a:custGeom>
            <a:avLst/>
            <a:gdLst/>
            <a:ahLst/>
            <a:cxnLst/>
            <a:rect l="l" t="t" r="r" b="b"/>
            <a:pathLst>
              <a:path w="2304415" h="1945004">
                <a:moveTo>
                  <a:pt x="2304288" y="1944624"/>
                </a:moveTo>
                <a:lnTo>
                  <a:pt x="1524" y="1944624"/>
                </a:lnTo>
                <a:lnTo>
                  <a:pt x="0" y="391668"/>
                </a:lnTo>
                <a:lnTo>
                  <a:pt x="199644" y="391668"/>
                </a:lnTo>
                <a:lnTo>
                  <a:pt x="208787" y="377952"/>
                </a:lnTo>
                <a:lnTo>
                  <a:pt x="213359" y="359663"/>
                </a:lnTo>
                <a:lnTo>
                  <a:pt x="213359" y="342900"/>
                </a:lnTo>
                <a:lnTo>
                  <a:pt x="211836" y="324612"/>
                </a:lnTo>
                <a:lnTo>
                  <a:pt x="204216" y="300228"/>
                </a:lnTo>
                <a:lnTo>
                  <a:pt x="196595" y="269748"/>
                </a:lnTo>
                <a:lnTo>
                  <a:pt x="187451" y="248412"/>
                </a:lnTo>
                <a:lnTo>
                  <a:pt x="181356" y="222503"/>
                </a:lnTo>
                <a:lnTo>
                  <a:pt x="176783" y="198119"/>
                </a:lnTo>
                <a:lnTo>
                  <a:pt x="176783" y="173736"/>
                </a:lnTo>
                <a:lnTo>
                  <a:pt x="187451" y="128016"/>
                </a:lnTo>
                <a:lnTo>
                  <a:pt x="213359" y="86868"/>
                </a:lnTo>
                <a:lnTo>
                  <a:pt x="256031" y="50292"/>
                </a:lnTo>
                <a:lnTo>
                  <a:pt x="301751" y="24384"/>
                </a:lnTo>
                <a:lnTo>
                  <a:pt x="361188" y="6095"/>
                </a:lnTo>
                <a:lnTo>
                  <a:pt x="423672" y="0"/>
                </a:lnTo>
                <a:lnTo>
                  <a:pt x="454151" y="0"/>
                </a:lnTo>
                <a:lnTo>
                  <a:pt x="481583" y="1524"/>
                </a:lnTo>
                <a:lnTo>
                  <a:pt x="502919" y="6095"/>
                </a:lnTo>
                <a:lnTo>
                  <a:pt x="528827" y="13716"/>
                </a:lnTo>
                <a:lnTo>
                  <a:pt x="556259" y="19812"/>
                </a:lnTo>
                <a:lnTo>
                  <a:pt x="597408" y="44195"/>
                </a:lnTo>
                <a:lnTo>
                  <a:pt x="638556" y="79248"/>
                </a:lnTo>
                <a:lnTo>
                  <a:pt x="669036" y="120395"/>
                </a:lnTo>
                <a:lnTo>
                  <a:pt x="687324" y="176784"/>
                </a:lnTo>
                <a:lnTo>
                  <a:pt x="687324" y="202692"/>
                </a:lnTo>
                <a:lnTo>
                  <a:pt x="679704" y="231648"/>
                </a:lnTo>
                <a:lnTo>
                  <a:pt x="672083" y="259080"/>
                </a:lnTo>
                <a:lnTo>
                  <a:pt x="664463" y="284988"/>
                </a:lnTo>
                <a:lnTo>
                  <a:pt x="653795" y="316992"/>
                </a:lnTo>
                <a:lnTo>
                  <a:pt x="649224" y="341376"/>
                </a:lnTo>
                <a:lnTo>
                  <a:pt x="649224" y="355092"/>
                </a:lnTo>
                <a:lnTo>
                  <a:pt x="652272" y="367284"/>
                </a:lnTo>
                <a:lnTo>
                  <a:pt x="656844" y="382524"/>
                </a:lnTo>
                <a:lnTo>
                  <a:pt x="1039367" y="382524"/>
                </a:lnTo>
                <a:lnTo>
                  <a:pt x="1030224" y="445008"/>
                </a:lnTo>
                <a:lnTo>
                  <a:pt x="1028700" y="484631"/>
                </a:lnTo>
                <a:lnTo>
                  <a:pt x="1030224" y="515112"/>
                </a:lnTo>
                <a:lnTo>
                  <a:pt x="1033272" y="545592"/>
                </a:lnTo>
                <a:lnTo>
                  <a:pt x="1042416" y="606552"/>
                </a:lnTo>
                <a:lnTo>
                  <a:pt x="1069848" y="646176"/>
                </a:lnTo>
                <a:lnTo>
                  <a:pt x="1110995" y="672084"/>
                </a:lnTo>
                <a:lnTo>
                  <a:pt x="1164336" y="685800"/>
                </a:lnTo>
                <a:lnTo>
                  <a:pt x="1191768" y="687324"/>
                </a:lnTo>
                <a:lnTo>
                  <a:pt x="1223772" y="687324"/>
                </a:lnTo>
                <a:lnTo>
                  <a:pt x="1257300" y="682752"/>
                </a:lnTo>
                <a:lnTo>
                  <a:pt x="1281684" y="681228"/>
                </a:lnTo>
                <a:lnTo>
                  <a:pt x="1353312" y="675132"/>
                </a:lnTo>
                <a:lnTo>
                  <a:pt x="1392936" y="675132"/>
                </a:lnTo>
                <a:lnTo>
                  <a:pt x="1461516" y="682752"/>
                </a:lnTo>
                <a:lnTo>
                  <a:pt x="1522476" y="702563"/>
                </a:lnTo>
                <a:lnTo>
                  <a:pt x="1568195" y="740663"/>
                </a:lnTo>
                <a:lnTo>
                  <a:pt x="1594104" y="787908"/>
                </a:lnTo>
                <a:lnTo>
                  <a:pt x="1598676" y="810768"/>
                </a:lnTo>
                <a:lnTo>
                  <a:pt x="1594104" y="839724"/>
                </a:lnTo>
                <a:lnTo>
                  <a:pt x="1592580" y="865632"/>
                </a:lnTo>
                <a:lnTo>
                  <a:pt x="1598676" y="918972"/>
                </a:lnTo>
                <a:lnTo>
                  <a:pt x="1621536" y="963168"/>
                </a:lnTo>
                <a:lnTo>
                  <a:pt x="1661160" y="995172"/>
                </a:lnTo>
                <a:lnTo>
                  <a:pt x="1726691" y="1014984"/>
                </a:lnTo>
                <a:lnTo>
                  <a:pt x="1789176" y="1027176"/>
                </a:lnTo>
                <a:lnTo>
                  <a:pt x="1827276" y="1034796"/>
                </a:lnTo>
                <a:lnTo>
                  <a:pt x="1895856" y="1048512"/>
                </a:lnTo>
                <a:lnTo>
                  <a:pt x="1952244" y="1066800"/>
                </a:lnTo>
                <a:lnTo>
                  <a:pt x="1991868" y="1095756"/>
                </a:lnTo>
                <a:lnTo>
                  <a:pt x="2031492" y="1138428"/>
                </a:lnTo>
                <a:lnTo>
                  <a:pt x="2048256" y="1193292"/>
                </a:lnTo>
                <a:lnTo>
                  <a:pt x="2045208" y="1222248"/>
                </a:lnTo>
                <a:lnTo>
                  <a:pt x="2037588" y="1248156"/>
                </a:lnTo>
                <a:lnTo>
                  <a:pt x="2031492" y="1280160"/>
                </a:lnTo>
                <a:lnTo>
                  <a:pt x="2020824" y="1318260"/>
                </a:lnTo>
                <a:lnTo>
                  <a:pt x="2010156" y="1350264"/>
                </a:lnTo>
                <a:lnTo>
                  <a:pt x="2007108" y="1379220"/>
                </a:lnTo>
                <a:lnTo>
                  <a:pt x="2007108" y="1400556"/>
                </a:lnTo>
                <a:lnTo>
                  <a:pt x="2011680" y="1432560"/>
                </a:lnTo>
                <a:lnTo>
                  <a:pt x="2033015" y="1482852"/>
                </a:lnTo>
                <a:lnTo>
                  <a:pt x="2066544" y="1525524"/>
                </a:lnTo>
                <a:lnTo>
                  <a:pt x="2115312" y="1566672"/>
                </a:lnTo>
                <a:lnTo>
                  <a:pt x="2173224" y="1591056"/>
                </a:lnTo>
                <a:lnTo>
                  <a:pt x="2232660" y="1601724"/>
                </a:lnTo>
                <a:lnTo>
                  <a:pt x="2267712" y="1603248"/>
                </a:lnTo>
                <a:lnTo>
                  <a:pt x="2304288" y="1601724"/>
                </a:lnTo>
                <a:lnTo>
                  <a:pt x="2304288" y="1944624"/>
                </a:lnTo>
                <a:close/>
              </a:path>
            </a:pathLst>
          </a:custGeom>
          <a:solidFill>
            <a:srgbClr val="000000">
              <a:alpha val="218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975945" y="5508760"/>
            <a:ext cx="17611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Carlito"/>
                <a:cs typeface="Carlito"/>
              </a:rPr>
              <a:t>Kernfächer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90687" y="2700494"/>
            <a:ext cx="2376170" cy="1655445"/>
          </a:xfrm>
          <a:custGeom>
            <a:avLst/>
            <a:gdLst/>
            <a:ahLst/>
            <a:cxnLst/>
            <a:rect l="l" t="t" r="r" b="b"/>
            <a:pathLst>
              <a:path w="2376170" h="1655445">
                <a:moveTo>
                  <a:pt x="213359" y="1655064"/>
                </a:moveTo>
                <a:lnTo>
                  <a:pt x="1523" y="1655064"/>
                </a:lnTo>
                <a:lnTo>
                  <a:pt x="0" y="0"/>
                </a:lnTo>
                <a:lnTo>
                  <a:pt x="2375916" y="0"/>
                </a:lnTo>
                <a:lnTo>
                  <a:pt x="2375916" y="411480"/>
                </a:lnTo>
                <a:lnTo>
                  <a:pt x="2302764" y="411480"/>
                </a:lnTo>
                <a:lnTo>
                  <a:pt x="2270760" y="414528"/>
                </a:lnTo>
                <a:lnTo>
                  <a:pt x="2212847" y="431292"/>
                </a:lnTo>
                <a:lnTo>
                  <a:pt x="2153411" y="466344"/>
                </a:lnTo>
                <a:lnTo>
                  <a:pt x="2112264" y="512064"/>
                </a:lnTo>
                <a:lnTo>
                  <a:pt x="2086355" y="554736"/>
                </a:lnTo>
                <a:lnTo>
                  <a:pt x="2072639" y="615696"/>
                </a:lnTo>
                <a:lnTo>
                  <a:pt x="2072639" y="641604"/>
                </a:lnTo>
                <a:lnTo>
                  <a:pt x="2074164" y="665988"/>
                </a:lnTo>
                <a:lnTo>
                  <a:pt x="2084832" y="701040"/>
                </a:lnTo>
                <a:lnTo>
                  <a:pt x="2095499" y="737616"/>
                </a:lnTo>
                <a:lnTo>
                  <a:pt x="2104643" y="771144"/>
                </a:lnTo>
                <a:lnTo>
                  <a:pt x="2113788" y="826008"/>
                </a:lnTo>
                <a:lnTo>
                  <a:pt x="2107691" y="858012"/>
                </a:lnTo>
                <a:lnTo>
                  <a:pt x="2080259" y="902208"/>
                </a:lnTo>
                <a:lnTo>
                  <a:pt x="2037588" y="940308"/>
                </a:lnTo>
                <a:lnTo>
                  <a:pt x="1985771" y="964692"/>
                </a:lnTo>
                <a:lnTo>
                  <a:pt x="1921764" y="982980"/>
                </a:lnTo>
                <a:lnTo>
                  <a:pt x="1889759" y="987552"/>
                </a:lnTo>
                <a:lnTo>
                  <a:pt x="1847088" y="995172"/>
                </a:lnTo>
                <a:lnTo>
                  <a:pt x="1813559" y="1002792"/>
                </a:lnTo>
                <a:lnTo>
                  <a:pt x="1784603" y="1008888"/>
                </a:lnTo>
                <a:lnTo>
                  <a:pt x="1717547" y="1027176"/>
                </a:lnTo>
                <a:lnTo>
                  <a:pt x="1674876" y="1059180"/>
                </a:lnTo>
                <a:lnTo>
                  <a:pt x="1653539" y="1107948"/>
                </a:lnTo>
                <a:lnTo>
                  <a:pt x="1645919" y="1159764"/>
                </a:lnTo>
                <a:lnTo>
                  <a:pt x="1647443" y="1188720"/>
                </a:lnTo>
                <a:lnTo>
                  <a:pt x="1652015" y="1214628"/>
                </a:lnTo>
                <a:lnTo>
                  <a:pt x="1647443" y="1242060"/>
                </a:lnTo>
                <a:lnTo>
                  <a:pt x="1603247" y="1307592"/>
                </a:lnTo>
                <a:lnTo>
                  <a:pt x="1546859" y="1336548"/>
                </a:lnTo>
                <a:lnTo>
                  <a:pt x="1440180" y="1353312"/>
                </a:lnTo>
                <a:lnTo>
                  <a:pt x="1400555" y="1353312"/>
                </a:lnTo>
                <a:lnTo>
                  <a:pt x="1363980" y="1348740"/>
                </a:lnTo>
                <a:lnTo>
                  <a:pt x="1328927" y="1347216"/>
                </a:lnTo>
                <a:lnTo>
                  <a:pt x="1299971" y="1344168"/>
                </a:lnTo>
                <a:lnTo>
                  <a:pt x="1267967" y="1342644"/>
                </a:lnTo>
                <a:lnTo>
                  <a:pt x="1234439" y="1342644"/>
                </a:lnTo>
                <a:lnTo>
                  <a:pt x="1178051" y="1347216"/>
                </a:lnTo>
                <a:lnTo>
                  <a:pt x="1129283" y="1367028"/>
                </a:lnTo>
                <a:lnTo>
                  <a:pt x="1094231" y="1402080"/>
                </a:lnTo>
                <a:lnTo>
                  <a:pt x="1075944" y="1455420"/>
                </a:lnTo>
                <a:lnTo>
                  <a:pt x="1068323" y="1517904"/>
                </a:lnTo>
                <a:lnTo>
                  <a:pt x="1068323" y="1548384"/>
                </a:lnTo>
                <a:lnTo>
                  <a:pt x="1065276" y="1591056"/>
                </a:lnTo>
                <a:lnTo>
                  <a:pt x="1068323" y="1648968"/>
                </a:lnTo>
                <a:lnTo>
                  <a:pt x="670559" y="1648968"/>
                </a:lnTo>
                <a:lnTo>
                  <a:pt x="662939" y="1621536"/>
                </a:lnTo>
                <a:lnTo>
                  <a:pt x="662939" y="1595628"/>
                </a:lnTo>
                <a:lnTo>
                  <a:pt x="669036" y="1566672"/>
                </a:lnTo>
                <a:lnTo>
                  <a:pt x="679703" y="1539240"/>
                </a:lnTo>
                <a:lnTo>
                  <a:pt x="687323" y="1513332"/>
                </a:lnTo>
                <a:lnTo>
                  <a:pt x="694944" y="1484376"/>
                </a:lnTo>
                <a:lnTo>
                  <a:pt x="699515" y="1455420"/>
                </a:lnTo>
                <a:lnTo>
                  <a:pt x="699515" y="1424940"/>
                </a:lnTo>
                <a:lnTo>
                  <a:pt x="679703" y="1370076"/>
                </a:lnTo>
                <a:lnTo>
                  <a:pt x="632459" y="1318260"/>
                </a:lnTo>
                <a:lnTo>
                  <a:pt x="594359" y="1292352"/>
                </a:lnTo>
                <a:lnTo>
                  <a:pt x="528827" y="1269492"/>
                </a:lnTo>
                <a:lnTo>
                  <a:pt x="434339" y="1261872"/>
                </a:lnTo>
                <a:lnTo>
                  <a:pt x="385571" y="1263396"/>
                </a:lnTo>
                <a:lnTo>
                  <a:pt x="312419" y="1281684"/>
                </a:lnTo>
                <a:lnTo>
                  <a:pt x="249936" y="1321308"/>
                </a:lnTo>
                <a:lnTo>
                  <a:pt x="201167" y="1374648"/>
                </a:lnTo>
                <a:lnTo>
                  <a:pt x="185927" y="1435608"/>
                </a:lnTo>
                <a:lnTo>
                  <a:pt x="187451" y="1463040"/>
                </a:lnTo>
                <a:lnTo>
                  <a:pt x="192023" y="1495044"/>
                </a:lnTo>
                <a:lnTo>
                  <a:pt x="217931" y="1569720"/>
                </a:lnTo>
                <a:lnTo>
                  <a:pt x="224027" y="1601724"/>
                </a:lnTo>
                <a:lnTo>
                  <a:pt x="224027" y="1624584"/>
                </a:lnTo>
                <a:lnTo>
                  <a:pt x="213359" y="1655064"/>
                </a:lnTo>
                <a:close/>
              </a:path>
            </a:pathLst>
          </a:custGeom>
          <a:solidFill>
            <a:srgbClr val="000000">
              <a:alpha val="2187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975945" y="2710170"/>
            <a:ext cx="191355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20" dirty="0" err="1" smtClean="0">
                <a:latin typeface="Carlito"/>
                <a:cs typeface="Carlito"/>
              </a:rPr>
              <a:t>Profilf</a:t>
            </a:r>
            <a:r>
              <a:rPr lang="de-DE" sz="2800" spc="-20" dirty="0" smtClean="0">
                <a:latin typeface="Carlito"/>
                <a:cs typeface="Carlito"/>
              </a:rPr>
              <a:t>ach</a:t>
            </a:r>
            <a:r>
              <a:rPr sz="2800" spc="-20" dirty="0" smtClean="0">
                <a:latin typeface="Carlito"/>
                <a:cs typeface="Carlito"/>
              </a:rPr>
              <a:t>  </a:t>
            </a:r>
            <a:r>
              <a:rPr sz="2800" spc="-5" dirty="0">
                <a:latin typeface="Carlito"/>
                <a:cs typeface="Carlito"/>
              </a:rPr>
              <a:t>Wi</a:t>
            </a:r>
            <a:r>
              <a:rPr sz="2800" spc="-30" dirty="0">
                <a:latin typeface="Carlito"/>
                <a:cs typeface="Carlito"/>
              </a:rPr>
              <a:t>r</a:t>
            </a:r>
            <a:r>
              <a:rPr sz="2800" spc="5" dirty="0">
                <a:latin typeface="Carlito"/>
                <a:cs typeface="Carlito"/>
              </a:rPr>
              <a:t>t</a:t>
            </a:r>
            <a:r>
              <a:rPr sz="2800" spc="-10" dirty="0">
                <a:latin typeface="Carlito"/>
                <a:cs typeface="Carlito"/>
              </a:rPr>
              <a:t>s</a:t>
            </a:r>
            <a:r>
              <a:rPr sz="2800" spc="-15" dirty="0">
                <a:latin typeface="Carlito"/>
                <a:cs typeface="Carlito"/>
              </a:rPr>
              <a:t>c</a:t>
            </a:r>
            <a:r>
              <a:rPr sz="2800" spc="5" dirty="0">
                <a:latin typeface="Carlito"/>
                <a:cs typeface="Carlito"/>
              </a:rPr>
              <a:t>h</a:t>
            </a:r>
            <a:r>
              <a:rPr sz="2800" spc="-35" dirty="0">
                <a:latin typeface="Carlito"/>
                <a:cs typeface="Carlito"/>
              </a:rPr>
              <a:t>a</a:t>
            </a:r>
            <a:r>
              <a:rPr sz="2800" spc="5" dirty="0">
                <a:latin typeface="Carlito"/>
                <a:cs typeface="Carlito"/>
              </a:rPr>
              <a:t>f</a:t>
            </a:r>
            <a:r>
              <a:rPr sz="2800" spc="-5" dirty="0">
                <a:latin typeface="Carlito"/>
                <a:cs typeface="Carlito"/>
              </a:rPr>
              <a:t>t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85316" y="2766060"/>
            <a:ext cx="7777480" cy="798830"/>
            <a:chOff x="1385316" y="2766060"/>
            <a:chExt cx="7777480" cy="798830"/>
          </a:xfrm>
        </p:grpSpPr>
        <p:sp>
          <p:nvSpPr>
            <p:cNvPr id="3" name="object 3"/>
            <p:cNvSpPr/>
            <p:nvPr/>
          </p:nvSpPr>
          <p:spPr>
            <a:xfrm>
              <a:off x="1385316" y="2772156"/>
              <a:ext cx="7777480" cy="792480"/>
            </a:xfrm>
            <a:custGeom>
              <a:avLst/>
              <a:gdLst/>
              <a:ahLst/>
              <a:cxnLst/>
              <a:rect l="l" t="t" r="r" b="b"/>
              <a:pathLst>
                <a:path w="7777480" h="792479">
                  <a:moveTo>
                    <a:pt x="7776971" y="792479"/>
                  </a:moveTo>
                  <a:lnTo>
                    <a:pt x="0" y="792479"/>
                  </a:lnTo>
                  <a:lnTo>
                    <a:pt x="0" y="0"/>
                  </a:lnTo>
                  <a:lnTo>
                    <a:pt x="7776971" y="0"/>
                  </a:lnTo>
                  <a:lnTo>
                    <a:pt x="7776971" y="792479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85316" y="2766060"/>
              <a:ext cx="7777480" cy="12700"/>
            </a:xfrm>
            <a:custGeom>
              <a:avLst/>
              <a:gdLst/>
              <a:ahLst/>
              <a:cxnLst/>
              <a:rect l="l" t="t" r="r" b="b"/>
              <a:pathLst>
                <a:path w="7777480" h="12700">
                  <a:moveTo>
                    <a:pt x="0" y="0"/>
                  </a:moveTo>
                  <a:lnTo>
                    <a:pt x="7776972" y="0"/>
                  </a:lnTo>
                  <a:lnTo>
                    <a:pt x="7776972" y="12191"/>
                  </a:lnTo>
                  <a:lnTo>
                    <a:pt x="0" y="12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385316" y="1979676"/>
            <a:ext cx="7777480" cy="0"/>
          </a:xfrm>
          <a:custGeom>
            <a:avLst/>
            <a:gdLst/>
            <a:ahLst/>
            <a:cxnLst/>
            <a:rect l="l" t="t" r="r" b="b"/>
            <a:pathLst>
              <a:path w="7777480">
                <a:moveTo>
                  <a:pt x="0" y="0"/>
                </a:moveTo>
                <a:lnTo>
                  <a:pt x="7776971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62480" y="1992902"/>
            <a:ext cx="16757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Lernbereiche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96658" y="1992902"/>
            <a:ext cx="1599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Carlito"/>
                <a:cs typeface="Carlito"/>
              </a:rPr>
              <a:t>11.</a:t>
            </a:r>
            <a:r>
              <a:rPr sz="2400" b="1" spc="-40" dirty="0">
                <a:latin typeface="Carlito"/>
                <a:cs typeface="Carlito"/>
              </a:rPr>
              <a:t> </a:t>
            </a:r>
            <a:r>
              <a:rPr sz="2400" b="1" spc="-15" dirty="0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94974" y="1992902"/>
            <a:ext cx="1602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12.</a:t>
            </a:r>
            <a:r>
              <a:rPr sz="2400" b="1" spc="-80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0072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13.</a:t>
            </a:r>
            <a:r>
              <a:rPr spc="-80" dirty="0"/>
              <a:t> </a:t>
            </a:r>
            <a:r>
              <a:rPr spc="-10" dirty="0"/>
              <a:t>Jahrgang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385316" y="2951502"/>
            <a:ext cx="77774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Profilfächer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62480" y="3576281"/>
            <a:ext cx="729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BRC</a:t>
            </a:r>
            <a:r>
              <a:rPr sz="2400" b="1" spc="-7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/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25194" y="3759190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99709" y="3759190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171177" y="3759190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385316" y="4030999"/>
          <a:ext cx="7775574" cy="2732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6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6596">
                <a:tc>
                  <a:txBody>
                    <a:bodyPr/>
                    <a:lstStyle/>
                    <a:p>
                      <a:pPr marL="89535">
                        <a:lnSpc>
                          <a:spcPts val="2280"/>
                        </a:lnSpc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Ernährung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0955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VW </a:t>
                      </a:r>
                      <a:r>
                        <a:rPr sz="2400" b="1" dirty="0">
                          <a:latin typeface="Carlito"/>
                          <a:cs typeface="Carlito"/>
                        </a:rPr>
                        <a:t>/</a:t>
                      </a:r>
                      <a:r>
                        <a:rPr sz="2400" b="1" spc="-1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b="1" spc="-15" dirty="0">
                          <a:latin typeface="Carlito"/>
                          <a:cs typeface="Carlito"/>
                        </a:rPr>
                        <a:t>BV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177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2486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177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177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R="815975" algn="r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1770" marB="0"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47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IV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/>
                </a:tc>
                <a:tc>
                  <a:txBody>
                    <a:bodyPr/>
                    <a:lstStyle/>
                    <a:p>
                      <a:pPr marL="82486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/>
                </a:tc>
                <a:tc>
                  <a:txBody>
                    <a:bodyPr/>
                    <a:lstStyle/>
                    <a:p>
                      <a:pPr marR="815975" algn="r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sz="2400" b="1" spc="-15" dirty="0">
                          <a:latin typeface="Carlito"/>
                          <a:cs typeface="Carlito"/>
                        </a:rPr>
                        <a:t>Praxis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675" marB="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24865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675" marB="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675" marB="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R="815975" algn="r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675" marB="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85316" y="2766060"/>
            <a:ext cx="7777480" cy="798830"/>
            <a:chOff x="1385316" y="2766060"/>
            <a:chExt cx="7777480" cy="798830"/>
          </a:xfrm>
        </p:grpSpPr>
        <p:sp>
          <p:nvSpPr>
            <p:cNvPr id="3" name="object 3"/>
            <p:cNvSpPr/>
            <p:nvPr/>
          </p:nvSpPr>
          <p:spPr>
            <a:xfrm>
              <a:off x="1385316" y="2772156"/>
              <a:ext cx="7777480" cy="792480"/>
            </a:xfrm>
            <a:custGeom>
              <a:avLst/>
              <a:gdLst/>
              <a:ahLst/>
              <a:cxnLst/>
              <a:rect l="l" t="t" r="r" b="b"/>
              <a:pathLst>
                <a:path w="7777480" h="792479">
                  <a:moveTo>
                    <a:pt x="7776971" y="792479"/>
                  </a:moveTo>
                  <a:lnTo>
                    <a:pt x="0" y="792479"/>
                  </a:lnTo>
                  <a:lnTo>
                    <a:pt x="0" y="0"/>
                  </a:lnTo>
                  <a:lnTo>
                    <a:pt x="7776971" y="0"/>
                  </a:lnTo>
                  <a:lnTo>
                    <a:pt x="7776971" y="792479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85316" y="2766060"/>
              <a:ext cx="7777480" cy="12700"/>
            </a:xfrm>
            <a:custGeom>
              <a:avLst/>
              <a:gdLst/>
              <a:ahLst/>
              <a:cxnLst/>
              <a:rect l="l" t="t" r="r" b="b"/>
              <a:pathLst>
                <a:path w="7777480" h="12700">
                  <a:moveTo>
                    <a:pt x="0" y="0"/>
                  </a:moveTo>
                  <a:lnTo>
                    <a:pt x="7776972" y="0"/>
                  </a:lnTo>
                  <a:lnTo>
                    <a:pt x="7776972" y="12191"/>
                  </a:lnTo>
                  <a:lnTo>
                    <a:pt x="0" y="12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385316" y="1979676"/>
            <a:ext cx="7777480" cy="0"/>
          </a:xfrm>
          <a:custGeom>
            <a:avLst/>
            <a:gdLst/>
            <a:ahLst/>
            <a:cxnLst/>
            <a:rect l="l" t="t" r="r" b="b"/>
            <a:pathLst>
              <a:path w="7777480">
                <a:moveTo>
                  <a:pt x="0" y="0"/>
                </a:moveTo>
                <a:lnTo>
                  <a:pt x="7776971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62480" y="1992902"/>
            <a:ext cx="16757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Lernbereiche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96658" y="1992902"/>
            <a:ext cx="15995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Carlito"/>
                <a:cs typeface="Carlito"/>
              </a:rPr>
              <a:t>11.</a:t>
            </a:r>
            <a:r>
              <a:rPr sz="2400" b="1" spc="-40" dirty="0">
                <a:latin typeface="Carlito"/>
                <a:cs typeface="Carlito"/>
              </a:rPr>
              <a:t> </a:t>
            </a:r>
            <a:r>
              <a:rPr sz="2400" b="1" spc="-15" dirty="0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94974" y="1992902"/>
            <a:ext cx="1602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12.</a:t>
            </a:r>
            <a:r>
              <a:rPr sz="2400" b="1" spc="-80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0072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13.</a:t>
            </a:r>
            <a:r>
              <a:rPr spc="-80" dirty="0"/>
              <a:t> </a:t>
            </a:r>
            <a:r>
              <a:rPr spc="-10" dirty="0"/>
              <a:t>Jahrgang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385316" y="2951502"/>
            <a:ext cx="77774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Carlito"/>
                <a:cs typeface="Carlito"/>
              </a:rPr>
              <a:t>Kernfächer</a:t>
            </a:r>
            <a:endParaRPr sz="2400">
              <a:latin typeface="Carlito"/>
              <a:cs typeface="Carlito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1385316" y="3832909"/>
          <a:ext cx="7778749" cy="2900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6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7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2682">
                <a:tc>
                  <a:txBody>
                    <a:bodyPr/>
                    <a:lstStyle/>
                    <a:p>
                      <a:pPr marL="89535">
                        <a:lnSpc>
                          <a:spcPts val="2280"/>
                        </a:lnSpc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Deutsch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6285">
                        <a:lnSpc>
                          <a:spcPts val="2280"/>
                        </a:lnSpc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ts val="2280"/>
                        </a:lnSpc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ts val="2280"/>
                        </a:lnSpc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Englisch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5628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3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47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spc="-10" dirty="0">
                          <a:latin typeface="Carlito"/>
                          <a:cs typeface="Carlito"/>
                        </a:rPr>
                        <a:t>Mathe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/>
                </a:tc>
                <a:tc>
                  <a:txBody>
                    <a:bodyPr/>
                    <a:lstStyle/>
                    <a:p>
                      <a:pPr marL="756285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/>
                </a:tc>
                <a:tc>
                  <a:txBody>
                    <a:bodyPr/>
                    <a:lstStyle/>
                    <a:p>
                      <a:pPr marL="86995" algn="ctr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/>
                </a:tc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3(5)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304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47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sz="2400" b="1" spc="-10" dirty="0">
                          <a:latin typeface="Carlito"/>
                          <a:cs typeface="Carlito"/>
                        </a:rPr>
                        <a:t>Französisch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1770" marB="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56285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1770" marB="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5725" algn="ctr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1770" marB="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33655" algn="ctr">
                        <a:lnSpc>
                          <a:spcPct val="100000"/>
                        </a:lnSpc>
                        <a:spcBef>
                          <a:spcPts val="1510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4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91770" marB="0">
                    <a:lnB w="12700">
                      <a:solidFill>
                        <a:srgbClr val="4F80BC"/>
                      </a:solidFill>
                      <a:prstDash val="soli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85316" y="2694432"/>
            <a:ext cx="7777480" cy="725805"/>
            <a:chOff x="1385316" y="2694432"/>
            <a:chExt cx="7777480" cy="725805"/>
          </a:xfrm>
        </p:grpSpPr>
        <p:sp>
          <p:nvSpPr>
            <p:cNvPr id="3" name="object 3"/>
            <p:cNvSpPr/>
            <p:nvPr/>
          </p:nvSpPr>
          <p:spPr>
            <a:xfrm>
              <a:off x="1385316" y="2700528"/>
              <a:ext cx="7777480" cy="719455"/>
            </a:xfrm>
            <a:custGeom>
              <a:avLst/>
              <a:gdLst/>
              <a:ahLst/>
              <a:cxnLst/>
              <a:rect l="l" t="t" r="r" b="b"/>
              <a:pathLst>
                <a:path w="7777480" h="719454">
                  <a:moveTo>
                    <a:pt x="7776971" y="719328"/>
                  </a:moveTo>
                  <a:lnTo>
                    <a:pt x="0" y="719328"/>
                  </a:lnTo>
                  <a:lnTo>
                    <a:pt x="0" y="0"/>
                  </a:lnTo>
                  <a:lnTo>
                    <a:pt x="7776971" y="0"/>
                  </a:lnTo>
                  <a:lnTo>
                    <a:pt x="7776971" y="719328"/>
                  </a:lnTo>
                  <a:close/>
                </a:path>
              </a:pathLst>
            </a:custGeom>
            <a:solidFill>
              <a:srgbClr val="4F80BC">
                <a:alpha val="19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85316" y="2694432"/>
              <a:ext cx="7777480" cy="12700"/>
            </a:xfrm>
            <a:custGeom>
              <a:avLst/>
              <a:gdLst/>
              <a:ahLst/>
              <a:cxnLst/>
              <a:rect l="l" t="t" r="r" b="b"/>
              <a:pathLst>
                <a:path w="7777480" h="12700">
                  <a:moveTo>
                    <a:pt x="0" y="0"/>
                  </a:moveTo>
                  <a:lnTo>
                    <a:pt x="7776972" y="0"/>
                  </a:lnTo>
                  <a:lnTo>
                    <a:pt x="7776972" y="12192"/>
                  </a:lnTo>
                  <a:lnTo>
                    <a:pt x="0" y="12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385316" y="1979676"/>
            <a:ext cx="7777480" cy="0"/>
          </a:xfrm>
          <a:custGeom>
            <a:avLst/>
            <a:gdLst/>
            <a:ahLst/>
            <a:cxnLst/>
            <a:rect l="l" t="t" r="r" b="b"/>
            <a:pathLst>
              <a:path w="7777480">
                <a:moveTo>
                  <a:pt x="0" y="0"/>
                </a:moveTo>
                <a:lnTo>
                  <a:pt x="7776971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85316" y="7021068"/>
            <a:ext cx="7777480" cy="0"/>
          </a:xfrm>
          <a:custGeom>
            <a:avLst/>
            <a:gdLst/>
            <a:ahLst/>
            <a:cxnLst/>
            <a:rect l="l" t="t" r="r" b="b"/>
            <a:pathLst>
              <a:path w="7777480">
                <a:moveTo>
                  <a:pt x="0" y="0"/>
                </a:moveTo>
                <a:lnTo>
                  <a:pt x="7776971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62480" y="1992902"/>
            <a:ext cx="16757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Lernbereiche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39593" y="1992902"/>
            <a:ext cx="16027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13.</a:t>
            </a:r>
            <a:r>
              <a:rPr sz="2400" b="1" spc="-80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Jahrgang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003300" y="1992902"/>
            <a:ext cx="85344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23465">
              <a:lnSpc>
                <a:spcPct val="100000"/>
              </a:lnSpc>
              <a:spcBef>
                <a:spcPts val="100"/>
              </a:spcBef>
              <a:tabLst>
                <a:tab pos="4121785" algn="l"/>
              </a:tabLst>
            </a:pPr>
            <a:r>
              <a:rPr spc="-15" dirty="0"/>
              <a:t>11.</a:t>
            </a:r>
            <a:r>
              <a:rPr spc="20" dirty="0"/>
              <a:t> </a:t>
            </a:r>
            <a:r>
              <a:rPr lang="de-DE" spc="20" dirty="0" smtClean="0"/>
              <a:t>	12.</a:t>
            </a:r>
            <a:br>
              <a:rPr lang="de-DE" spc="20" dirty="0" smtClean="0"/>
            </a:br>
            <a:r>
              <a:rPr spc="-15" dirty="0" err="1" smtClean="0"/>
              <a:t>Jahrgang</a:t>
            </a:r>
            <a:r>
              <a:rPr spc="-15" dirty="0"/>
              <a:t>	</a:t>
            </a:r>
            <a:r>
              <a:rPr spc="-10" dirty="0" err="1" smtClean="0"/>
              <a:t>Jahrgang</a:t>
            </a:r>
            <a:endParaRPr spc="-10" dirty="0"/>
          </a:p>
          <a:p>
            <a:pPr algn="ctr">
              <a:lnSpc>
                <a:spcPct val="100000"/>
              </a:lnSpc>
            </a:pPr>
            <a:r>
              <a:rPr spc="-10" dirty="0" err="1" smtClean="0"/>
              <a:t>Ergänzungsfächer</a:t>
            </a:r>
            <a:endParaRPr spc="-10" dirty="0"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385316" y="3652977"/>
          <a:ext cx="7777478" cy="31852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9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0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3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7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731">
                <a:tc>
                  <a:txBody>
                    <a:bodyPr/>
                    <a:lstStyle/>
                    <a:p>
                      <a:pPr marL="89535">
                        <a:lnSpc>
                          <a:spcPts val="2280"/>
                        </a:lnSpc>
                      </a:pPr>
                      <a:r>
                        <a:rPr sz="2400" b="1" spc="-10" dirty="0">
                          <a:latin typeface="Carlito"/>
                          <a:cs typeface="Carlito"/>
                        </a:rPr>
                        <a:t>Geschichte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ts val="2280"/>
                        </a:lnSpc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1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280"/>
                        </a:lnSpc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5825">
                        <a:lnSpc>
                          <a:spcPts val="2280"/>
                        </a:lnSpc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-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327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spc="-10" dirty="0">
                          <a:latin typeface="Carlito"/>
                          <a:cs typeface="Carlito"/>
                        </a:rPr>
                        <a:t>Politik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1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-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8582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-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851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Religion</a:t>
                      </a:r>
                      <a:r>
                        <a:rPr sz="2400" b="1" spc="-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400" b="1" spc="-15" dirty="0">
                          <a:latin typeface="Carlito"/>
                          <a:cs typeface="Carlito"/>
                        </a:rPr>
                        <a:t>/WuN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/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/>
                </a:tc>
                <a:tc>
                  <a:txBody>
                    <a:bodyPr/>
                    <a:lstStyle/>
                    <a:p>
                      <a:pPr marL="88582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-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32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spc="-5" dirty="0">
                          <a:latin typeface="Carlito"/>
                          <a:cs typeface="Carlito"/>
                        </a:rPr>
                        <a:t>Naturwiss.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85788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972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Sport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/>
                </a:tc>
                <a:tc>
                  <a:txBody>
                    <a:bodyPr/>
                    <a:lstStyle/>
                    <a:p>
                      <a:pPr marL="55626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/>
                </a:tc>
                <a:tc>
                  <a:txBody>
                    <a:bodyPr/>
                    <a:lstStyle/>
                    <a:p>
                      <a:pPr marL="857885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sz="2400" b="1" dirty="0">
                          <a:latin typeface="Carlito"/>
                          <a:cs typeface="Carlito"/>
                        </a:rPr>
                        <a:t>2</a:t>
                      </a:r>
                      <a:endParaRPr sz="2400">
                        <a:latin typeface="Carlito"/>
                        <a:cs typeface="Carlito"/>
                      </a:endParaRPr>
                    </a:p>
                  </a:txBody>
                  <a:tcPr marL="0" marR="0" marT="1568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4300" y="1904457"/>
            <a:ext cx="815339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10" dirty="0">
                <a:latin typeface="Carlito"/>
                <a:cs typeface="Carlito"/>
              </a:rPr>
              <a:t>Prüfungsfächer </a:t>
            </a:r>
            <a:r>
              <a:rPr sz="4400" b="0" dirty="0">
                <a:latin typeface="Carlito"/>
                <a:cs typeface="Carlito"/>
              </a:rPr>
              <a:t>/</a:t>
            </a:r>
            <a:r>
              <a:rPr sz="4400" b="0" spc="-50" dirty="0">
                <a:latin typeface="Carlito"/>
                <a:cs typeface="Carlito"/>
              </a:rPr>
              <a:t> </a:t>
            </a:r>
            <a:r>
              <a:rPr sz="4400" b="0" spc="-10" dirty="0">
                <a:latin typeface="Carlito"/>
                <a:cs typeface="Carlito"/>
              </a:rPr>
              <a:t>Kombinationen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0536" y="2843784"/>
            <a:ext cx="8147684" cy="0"/>
          </a:xfrm>
          <a:custGeom>
            <a:avLst/>
            <a:gdLst/>
            <a:ahLst/>
            <a:cxnLst/>
            <a:rect l="l" t="t" r="r" b="b"/>
            <a:pathLst>
              <a:path w="8147684">
                <a:moveTo>
                  <a:pt x="0" y="0"/>
                </a:moveTo>
                <a:lnTo>
                  <a:pt x="8147304" y="0"/>
                </a:lnTo>
              </a:path>
            </a:pathLst>
          </a:custGeom>
          <a:ln w="12192">
            <a:solidFill>
              <a:srgbClr val="4F80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97006" y="2861535"/>
            <a:ext cx="150669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1.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rlito"/>
                <a:cs typeface="Carlito"/>
              </a:rPr>
              <a:t>P</a:t>
            </a:r>
            <a:r>
              <a:rPr sz="1800" b="1" spc="5" dirty="0">
                <a:latin typeface="Carlito"/>
                <a:cs typeface="Carlito"/>
              </a:rPr>
              <a:t>rü</a:t>
            </a:r>
            <a:r>
              <a:rPr sz="1800" b="1" spc="-15" dirty="0">
                <a:latin typeface="Carlito"/>
                <a:cs typeface="Carlito"/>
              </a:rPr>
              <a:t>f</a:t>
            </a:r>
            <a:r>
              <a:rPr sz="1800" b="1" spc="5" dirty="0">
                <a:latin typeface="Carlito"/>
                <a:cs typeface="Carlito"/>
              </a:rPr>
              <a:t>un</a:t>
            </a:r>
            <a:r>
              <a:rPr sz="1800" b="1" spc="-10" dirty="0">
                <a:latin typeface="Carlito"/>
                <a:cs typeface="Carlito"/>
              </a:rPr>
              <a:t>g</a:t>
            </a:r>
            <a:r>
              <a:rPr sz="1800" b="1" dirty="0">
                <a:latin typeface="Carlito"/>
                <a:cs typeface="Carlito"/>
              </a:rPr>
              <a:t>s</a:t>
            </a:r>
            <a:r>
              <a:rPr sz="1800" b="1" spc="-30" dirty="0">
                <a:latin typeface="Carlito"/>
                <a:cs typeface="Carlito"/>
              </a:rPr>
              <a:t>f</a:t>
            </a:r>
            <a:r>
              <a:rPr sz="1800" b="1" spc="-10" dirty="0">
                <a:latin typeface="Carlito"/>
                <a:cs typeface="Carlito"/>
              </a:rPr>
              <a:t>a</a:t>
            </a:r>
            <a:r>
              <a:rPr sz="1800" b="1" dirty="0">
                <a:latin typeface="Carlito"/>
                <a:cs typeface="Carlito"/>
              </a:rPr>
              <a:t>ch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98342" y="2861535"/>
            <a:ext cx="1534157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2. und 3.  </a:t>
            </a:r>
            <a:r>
              <a:rPr sz="1800" b="1" spc="-5" dirty="0">
                <a:latin typeface="Carlito"/>
                <a:cs typeface="Carlito"/>
              </a:rPr>
              <a:t>P</a:t>
            </a:r>
            <a:r>
              <a:rPr sz="1800" b="1" spc="5" dirty="0">
                <a:latin typeface="Carlito"/>
                <a:cs typeface="Carlito"/>
              </a:rPr>
              <a:t>rü</a:t>
            </a:r>
            <a:r>
              <a:rPr sz="1800" b="1" spc="-15" dirty="0">
                <a:latin typeface="Carlito"/>
                <a:cs typeface="Carlito"/>
              </a:rPr>
              <a:t>f</a:t>
            </a:r>
            <a:r>
              <a:rPr sz="1800" b="1" spc="5" dirty="0">
                <a:latin typeface="Carlito"/>
                <a:cs typeface="Carlito"/>
              </a:rPr>
              <a:t>un</a:t>
            </a:r>
            <a:r>
              <a:rPr sz="1800" b="1" spc="-10" dirty="0">
                <a:latin typeface="Carlito"/>
                <a:cs typeface="Carlito"/>
              </a:rPr>
              <a:t>g</a:t>
            </a:r>
            <a:r>
              <a:rPr sz="1800" b="1" dirty="0">
                <a:latin typeface="Carlito"/>
                <a:cs typeface="Carlito"/>
              </a:rPr>
              <a:t>s</a:t>
            </a:r>
            <a:r>
              <a:rPr sz="1800" b="1" spc="-30" dirty="0">
                <a:latin typeface="Carlito"/>
                <a:cs typeface="Carlito"/>
              </a:rPr>
              <a:t>f</a:t>
            </a:r>
            <a:r>
              <a:rPr sz="1800" b="1" spc="-10" dirty="0">
                <a:latin typeface="Carlito"/>
                <a:cs typeface="Carlito"/>
              </a:rPr>
              <a:t>a</a:t>
            </a:r>
            <a:r>
              <a:rPr sz="1800" b="1" dirty="0">
                <a:latin typeface="Carlito"/>
                <a:cs typeface="Carlito"/>
              </a:rPr>
              <a:t>ch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28918" y="2861535"/>
            <a:ext cx="1575381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rlito"/>
                <a:cs typeface="Carlito"/>
              </a:rPr>
              <a:t>4. und 5.  </a:t>
            </a:r>
            <a:r>
              <a:rPr sz="1800" b="1" spc="-5" dirty="0">
                <a:latin typeface="Carlito"/>
                <a:cs typeface="Carlito"/>
              </a:rPr>
              <a:t>P</a:t>
            </a:r>
            <a:r>
              <a:rPr sz="1800" b="1" spc="5" dirty="0">
                <a:latin typeface="Carlito"/>
                <a:cs typeface="Carlito"/>
              </a:rPr>
              <a:t>rü</a:t>
            </a:r>
            <a:r>
              <a:rPr sz="1800" b="1" spc="-15" dirty="0">
                <a:latin typeface="Carlito"/>
                <a:cs typeface="Carlito"/>
              </a:rPr>
              <a:t>f</a:t>
            </a:r>
            <a:r>
              <a:rPr sz="1800" b="1" spc="5" dirty="0">
                <a:latin typeface="Carlito"/>
                <a:cs typeface="Carlito"/>
              </a:rPr>
              <a:t>un</a:t>
            </a:r>
            <a:r>
              <a:rPr sz="1800" b="1" spc="-10" dirty="0">
                <a:latin typeface="Carlito"/>
                <a:cs typeface="Carlito"/>
              </a:rPr>
              <a:t>g</a:t>
            </a:r>
            <a:r>
              <a:rPr sz="1800" b="1" dirty="0">
                <a:latin typeface="Carlito"/>
                <a:cs typeface="Carlito"/>
              </a:rPr>
              <a:t>s</a:t>
            </a:r>
            <a:r>
              <a:rPr sz="1800" b="1" spc="-30" dirty="0">
                <a:latin typeface="Carlito"/>
                <a:cs typeface="Carlito"/>
              </a:rPr>
              <a:t>f</a:t>
            </a:r>
            <a:r>
              <a:rPr sz="1800" b="1" spc="-10" dirty="0">
                <a:latin typeface="Carlito"/>
                <a:cs typeface="Carlito"/>
              </a:rPr>
              <a:t>a</a:t>
            </a:r>
            <a:r>
              <a:rPr sz="1800" b="1" dirty="0">
                <a:latin typeface="Carlito"/>
                <a:cs typeface="Carlito"/>
              </a:rPr>
              <a:t>ch</a:t>
            </a:r>
            <a:endParaRPr sz="1800" dirty="0">
              <a:latin typeface="Carlito"/>
              <a:cs typeface="Carlito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801882"/>
              </p:ext>
            </p:extLst>
          </p:nvPr>
        </p:nvGraphicFramePr>
        <p:xfrm>
          <a:off x="1234438" y="3659123"/>
          <a:ext cx="8608062" cy="34442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7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2023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Wirtschaft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BRC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spc="-20" dirty="0">
                          <a:latin typeface="Carlito"/>
                          <a:cs typeface="Carlito"/>
                        </a:rPr>
                        <a:t>Zwei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Kernfächer: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  <a:p>
                      <a:pPr marL="91440" marR="854075">
                        <a:lnSpc>
                          <a:spcPct val="200000"/>
                        </a:lnSpc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Deutsch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+ Englisch 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oder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  <a:p>
                      <a:pPr marL="91440" marR="485140">
                        <a:lnSpc>
                          <a:spcPct val="200000"/>
                        </a:lnSpc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Deutsch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+</a:t>
                      </a:r>
                      <a:r>
                        <a:rPr sz="20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Mathematik  oder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Englisch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+</a:t>
                      </a:r>
                      <a:r>
                        <a:rPr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Mathematik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21336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2000" spc="-35" dirty="0">
                          <a:latin typeface="Carlito"/>
                          <a:cs typeface="Carlito"/>
                        </a:rPr>
                        <a:t>f</a:t>
                      </a:r>
                      <a:r>
                        <a:rPr sz="2000" spc="5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2000" spc="-20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m</a:t>
                      </a:r>
                      <a:r>
                        <a:rPr sz="2000" spc="-2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t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2000" spc="5" dirty="0">
                          <a:latin typeface="Carlito"/>
                          <a:cs typeface="Carlito"/>
                        </a:rPr>
                        <a:t>o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n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s</a:t>
                      </a:r>
                      <a:r>
                        <a:rPr sz="2000" spc="-45" dirty="0">
                          <a:latin typeface="Carlito"/>
                          <a:cs typeface="Carlito"/>
                        </a:rPr>
                        <a:t>v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er-  arbeitung </a:t>
                      </a:r>
                      <a:r>
                        <a:rPr sz="2000" spc="5" dirty="0">
                          <a:latin typeface="Carlito"/>
                          <a:cs typeface="Carlito"/>
                        </a:rPr>
                        <a:t>und 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Volkswirtschaft 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oder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DE, </a:t>
                      </a:r>
                      <a:r>
                        <a:rPr sz="2000" spc="5" dirty="0">
                          <a:latin typeface="Carlito"/>
                          <a:cs typeface="Carlito"/>
                        </a:rPr>
                        <a:t>MA,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EN,</a:t>
                      </a:r>
                      <a:r>
                        <a:rPr sz="2000" spc="-10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5" dirty="0">
                          <a:latin typeface="Carlito"/>
                          <a:cs typeface="Carlito"/>
                        </a:rPr>
                        <a:t>FR,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2000" spc="5" dirty="0">
                          <a:latin typeface="Carlito"/>
                          <a:cs typeface="Carlito"/>
                        </a:rPr>
                        <a:t>VW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oder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IV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marL="90805" marR="8763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G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s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u</a:t>
                      </a:r>
                      <a:r>
                        <a:rPr sz="2000" spc="5" dirty="0">
                          <a:latin typeface="Carlito"/>
                          <a:cs typeface="Carlito"/>
                        </a:rPr>
                        <a:t>nd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h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eit 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und  Soziales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Ernährung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79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107950" indent="-127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BV und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Informa-  t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2000" spc="5" dirty="0">
                          <a:latin typeface="Carlito"/>
                          <a:cs typeface="Carlito"/>
                        </a:rPr>
                        <a:t>on</a:t>
                      </a:r>
                      <a:r>
                        <a:rPr sz="2000" spc="-45" dirty="0">
                          <a:latin typeface="Carlito"/>
                          <a:cs typeface="Carlito"/>
                        </a:rPr>
                        <a:t>sv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2000" spc="-40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ar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b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ei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t</a:t>
                      </a:r>
                      <a:r>
                        <a:rPr sz="2000" spc="5" dirty="0">
                          <a:latin typeface="Carlito"/>
                          <a:cs typeface="Carlito"/>
                        </a:rPr>
                        <a:t>un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g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oder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DE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oder</a:t>
                      </a:r>
                      <a:r>
                        <a:rPr sz="2000" spc="-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5" dirty="0">
                          <a:latin typeface="Carlito"/>
                          <a:cs typeface="Carlito"/>
                        </a:rPr>
                        <a:t>MA</a:t>
                      </a:r>
                      <a:endParaRPr sz="2000" dirty="0">
                        <a:latin typeface="Carlito"/>
                        <a:cs typeface="Carlito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4F80B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8916" y="1904457"/>
            <a:ext cx="533338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5" dirty="0">
                <a:latin typeface="Carlito"/>
                <a:cs typeface="Carlito"/>
              </a:rPr>
              <a:t>Mal reinschnuppern?</a:t>
            </a:r>
            <a:endParaRPr sz="440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71605" y="5491967"/>
            <a:ext cx="6743700" cy="10922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ctr">
              <a:lnSpc>
                <a:spcPts val="2400"/>
              </a:lnSpc>
              <a:spcBef>
                <a:spcPts val="675"/>
              </a:spcBef>
            </a:pPr>
            <a:r>
              <a:rPr sz="2500" b="1" spc="-20" dirty="0">
                <a:latin typeface="Carlito"/>
                <a:cs typeface="Carlito"/>
              </a:rPr>
              <a:t>Vereinbaren </a:t>
            </a:r>
            <a:r>
              <a:rPr sz="2500" b="1" spc="-5" dirty="0">
                <a:latin typeface="Carlito"/>
                <a:cs typeface="Carlito"/>
              </a:rPr>
              <a:t>Sie </a:t>
            </a:r>
            <a:r>
              <a:rPr sz="2500" b="1" dirty="0">
                <a:latin typeface="Carlito"/>
                <a:cs typeface="Carlito"/>
              </a:rPr>
              <a:t>einen </a:t>
            </a:r>
            <a:r>
              <a:rPr sz="2500" b="1" spc="-45" dirty="0">
                <a:latin typeface="Carlito"/>
                <a:cs typeface="Carlito"/>
              </a:rPr>
              <a:t>Termin </a:t>
            </a:r>
            <a:r>
              <a:rPr sz="2500" b="1" spc="-10" dirty="0">
                <a:latin typeface="Carlito"/>
                <a:cs typeface="Carlito"/>
              </a:rPr>
              <a:t>für </a:t>
            </a:r>
            <a:r>
              <a:rPr sz="2500" b="1" spc="-5" dirty="0">
                <a:latin typeface="Carlito"/>
                <a:cs typeface="Carlito"/>
              </a:rPr>
              <a:t>die </a:t>
            </a:r>
            <a:r>
              <a:rPr sz="2500" b="1" spc="-30" dirty="0">
                <a:latin typeface="Carlito"/>
                <a:cs typeface="Carlito"/>
              </a:rPr>
              <a:t>Teilnahme </a:t>
            </a:r>
            <a:r>
              <a:rPr sz="2500" b="1" dirty="0">
                <a:latin typeface="Carlito"/>
                <a:cs typeface="Carlito"/>
              </a:rPr>
              <a:t>am  </a:t>
            </a:r>
            <a:r>
              <a:rPr sz="2500" b="1" spc="-15" dirty="0">
                <a:latin typeface="Carlito"/>
                <a:cs typeface="Carlito"/>
              </a:rPr>
              <a:t>Unterricht </a:t>
            </a:r>
            <a:r>
              <a:rPr sz="2500" b="1" spc="-10" dirty="0">
                <a:latin typeface="Carlito"/>
                <a:cs typeface="Carlito"/>
              </a:rPr>
              <a:t>in </a:t>
            </a:r>
            <a:r>
              <a:rPr sz="2500" b="1" dirty="0">
                <a:latin typeface="Carlito"/>
                <a:cs typeface="Carlito"/>
              </a:rPr>
              <a:t>einer </a:t>
            </a:r>
            <a:r>
              <a:rPr sz="2500" b="1" spc="-15" dirty="0">
                <a:latin typeface="Carlito"/>
                <a:cs typeface="Carlito"/>
              </a:rPr>
              <a:t>11.</a:t>
            </a:r>
            <a:r>
              <a:rPr sz="2500" b="1" spc="30" dirty="0">
                <a:latin typeface="Carlito"/>
                <a:cs typeface="Carlito"/>
              </a:rPr>
              <a:t> </a:t>
            </a:r>
            <a:r>
              <a:rPr sz="2500" b="1" spc="-5" dirty="0">
                <a:latin typeface="Carlito"/>
                <a:cs typeface="Carlito"/>
              </a:rPr>
              <a:t>Klasse!</a:t>
            </a:r>
            <a:endParaRPr sz="25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2500" spc="-20" dirty="0">
                <a:latin typeface="Carlito"/>
                <a:cs typeface="Carlito"/>
              </a:rPr>
              <a:t>Kontakt:</a:t>
            </a:r>
            <a:r>
              <a:rPr sz="2500" spc="5" dirty="0">
                <a:latin typeface="Carlito"/>
                <a:cs typeface="Carlito"/>
              </a:rPr>
              <a:t> </a:t>
            </a:r>
            <a:r>
              <a:rPr sz="2500" spc="-10" dirty="0">
                <a:latin typeface="Carlito"/>
                <a:cs typeface="Carlito"/>
                <a:hlinkClick r:id="rId2"/>
              </a:rPr>
              <a:t>Doris.bussmann@bbs1uelzen.de</a:t>
            </a:r>
            <a:endParaRPr sz="25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01567" y="2627376"/>
            <a:ext cx="3840479" cy="27310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282</Words>
  <Application>Microsoft Office PowerPoint</Application>
  <PresentationFormat>Benutzerdefiniert</PresentationFormat>
  <Paragraphs>119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Carlito</vt:lpstr>
      <vt:lpstr>Times New Roman</vt:lpstr>
      <vt:lpstr>Office Theme</vt:lpstr>
      <vt:lpstr>Informationen zum  Beruflichen Gymnasium</vt:lpstr>
      <vt:lpstr>PowerPoint-Präsentation</vt:lpstr>
      <vt:lpstr>Was Du mitbringen musst:</vt:lpstr>
      <vt:lpstr>Lernbereiche</vt:lpstr>
      <vt:lpstr>13. Jahrgang</vt:lpstr>
      <vt:lpstr>13. Jahrgang</vt:lpstr>
      <vt:lpstr>11.  12. Jahrgang Jahrgang Ergänzungsfächer</vt:lpstr>
      <vt:lpstr>Prüfungsfächer / Kombinationen</vt:lpstr>
      <vt:lpstr>Mal reinschnuppern?</vt:lpstr>
      <vt:lpstr>Vielen Dank für die 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Website-Info_2020 Die beruflichen Gymnasien [Schreibgeschützt]</dc:title>
  <dc:creator>Nau</dc:creator>
  <cp:lastModifiedBy>eb</cp:lastModifiedBy>
  <cp:revision>3</cp:revision>
  <dcterms:created xsi:type="dcterms:W3CDTF">2021-01-29T11:44:08Z</dcterms:created>
  <dcterms:modified xsi:type="dcterms:W3CDTF">2021-02-09T10:05:11Z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2021-01-29T00:00:00Z</vt:filetime>
  </property>
  <property fmtid="{D5CDD505-2E9C-101B-9397-08002B2CF9AE}" pid="3" name="LastSaved">
    <vt:filetime>2021-01-29T00:00:00Z</vt:filetime>
  </property>
</Properties>
</file>