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566" r:id="rId2"/>
    <p:sldId id="410" r:id="rId3"/>
    <p:sldId id="547" r:id="rId4"/>
    <p:sldId id="548" r:id="rId5"/>
    <p:sldId id="549" r:id="rId6"/>
    <p:sldId id="550" r:id="rId7"/>
    <p:sldId id="546" r:id="rId8"/>
    <p:sldId id="464" r:id="rId9"/>
    <p:sldId id="466" r:id="rId10"/>
    <p:sldId id="551" r:id="rId11"/>
    <p:sldId id="454" r:id="rId12"/>
    <p:sldId id="434" r:id="rId13"/>
    <p:sldId id="277" r:id="rId14"/>
    <p:sldId id="278" r:id="rId15"/>
    <p:sldId id="290" r:id="rId16"/>
    <p:sldId id="554" r:id="rId17"/>
    <p:sldId id="553" r:id="rId18"/>
    <p:sldId id="556" r:id="rId19"/>
    <p:sldId id="505" r:id="rId20"/>
    <p:sldId id="504" r:id="rId21"/>
    <p:sldId id="555" r:id="rId22"/>
    <p:sldId id="552" r:id="rId23"/>
    <p:sldId id="559" r:id="rId24"/>
    <p:sldId id="558" r:id="rId25"/>
    <p:sldId id="557" r:id="rId26"/>
    <p:sldId id="561" r:id="rId27"/>
    <p:sldId id="471" r:id="rId28"/>
    <p:sldId id="563" r:id="rId29"/>
    <p:sldId id="564" r:id="rId30"/>
    <p:sldId id="562" r:id="rId31"/>
    <p:sldId id="468" r:id="rId32"/>
    <p:sldId id="522" r:id="rId33"/>
    <p:sldId id="523" r:id="rId34"/>
    <p:sldId id="269" r:id="rId35"/>
  </p:sldIdLst>
  <p:sldSz cx="12192000" cy="6858000"/>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886"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SB" initials="AS" lastIdx="3" clrIdx="0">
    <p:extLst>
      <p:ext uri="{19B8F6BF-5375-455C-9EA6-DF929625EA0E}">
        <p15:presenceInfo xmlns:p15="http://schemas.microsoft.com/office/powerpoint/2012/main" userId="Admin S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9CE9D"/>
    <a:srgbClr val="C6D300"/>
    <a:srgbClr val="1F789A"/>
    <a:srgbClr val="0168B5"/>
    <a:srgbClr val="5A5A59"/>
    <a:srgbClr val="C0CB00"/>
    <a:srgbClr val="9EC44D"/>
    <a:srgbClr val="7CC5B1"/>
    <a:srgbClr val="C0CC00"/>
    <a:srgbClr val="BEC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93" autoAdjust="0"/>
    <p:restoredTop sz="90994" autoAdjust="0"/>
  </p:normalViewPr>
  <p:slideViewPr>
    <p:cSldViewPr snapToGrid="0" snapToObjects="1">
      <p:cViewPr varScale="1">
        <p:scale>
          <a:sx n="63" d="100"/>
          <a:sy n="63" d="100"/>
        </p:scale>
        <p:origin x="1038" y="72"/>
      </p:cViewPr>
      <p:guideLst>
        <p:guide orient="horz" pos="3886"/>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1" d="100"/>
          <a:sy n="91" d="100"/>
        </p:scale>
        <p:origin x="374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a:extLst>
              <a:ext uri="{FF2B5EF4-FFF2-40B4-BE49-F238E27FC236}">
                <a16:creationId xmlns:a16="http://schemas.microsoft.com/office/drawing/2014/main" id="{273CC635-7729-42DD-A682-6C327BDA470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Proxima Nova Light"/>
                <a:ea typeface="+mn-ea"/>
                <a:cs typeface="+mn-cs"/>
              </a:defRPr>
            </a:lvl1pPr>
          </a:lstStyle>
          <a:p>
            <a:pPr>
              <a:defRPr/>
            </a:pPr>
            <a:endParaRPr lang="de-DE"/>
          </a:p>
        </p:txBody>
      </p:sp>
      <p:sp>
        <p:nvSpPr>
          <p:cNvPr id="3" name="Datumsplatzhalter 2">
            <a:extLst>
              <a:ext uri="{FF2B5EF4-FFF2-40B4-BE49-F238E27FC236}">
                <a16:creationId xmlns:a16="http://schemas.microsoft.com/office/drawing/2014/main" id="{57B0222B-27CA-4773-8E6E-401F48C5AAA4}"/>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Proxima Nova Light" pitchFamily="125" charset="0"/>
              </a:defRPr>
            </a:lvl1pPr>
          </a:lstStyle>
          <a:p>
            <a:pPr>
              <a:defRPr/>
            </a:pPr>
            <a:fld id="{9047C668-96B1-4F5D-AC2E-B6245BAB5F02}" type="datetimeFigureOut">
              <a:rPr lang="de-DE" altLang="de-DE"/>
              <a:pPr>
                <a:defRPr/>
              </a:pPr>
              <a:t>21.12.2020</a:t>
            </a:fld>
            <a:endParaRPr lang="de-DE" altLang="de-DE"/>
          </a:p>
        </p:txBody>
      </p:sp>
      <p:sp>
        <p:nvSpPr>
          <p:cNvPr id="4" name="Fußzeilenplatzhalter 3">
            <a:extLst>
              <a:ext uri="{FF2B5EF4-FFF2-40B4-BE49-F238E27FC236}">
                <a16:creationId xmlns:a16="http://schemas.microsoft.com/office/drawing/2014/main" id="{75BED452-6ED3-4719-995C-E4F2B955F8DA}"/>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Proxima Nova Light"/>
                <a:ea typeface="+mn-ea"/>
                <a:cs typeface="+mn-cs"/>
              </a:defRPr>
            </a:lvl1pPr>
          </a:lstStyle>
          <a:p>
            <a:pPr>
              <a:defRPr/>
            </a:pPr>
            <a:endParaRPr lang="de-DE"/>
          </a:p>
        </p:txBody>
      </p:sp>
      <p:sp>
        <p:nvSpPr>
          <p:cNvPr id="5" name="Foliennummernplatzhalter 4">
            <a:extLst>
              <a:ext uri="{FF2B5EF4-FFF2-40B4-BE49-F238E27FC236}">
                <a16:creationId xmlns:a16="http://schemas.microsoft.com/office/drawing/2014/main" id="{5217263D-3403-4911-B5CE-CC66F69A32EA}"/>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Proxima Nova Light" pitchFamily="125" charset="0"/>
              </a:defRPr>
            </a:lvl1pPr>
          </a:lstStyle>
          <a:p>
            <a:pPr>
              <a:defRPr/>
            </a:pPr>
            <a:fld id="{7B05EA8E-BE58-4FDA-9F32-FA9718EA5BD1}"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a:extLst>
              <a:ext uri="{FF2B5EF4-FFF2-40B4-BE49-F238E27FC236}">
                <a16:creationId xmlns:a16="http://schemas.microsoft.com/office/drawing/2014/main" id="{3F1A6DE5-6C9C-4ECE-9EEC-B19794E07C8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Proxima Nova Light"/>
                <a:ea typeface="+mn-ea"/>
                <a:cs typeface="+mn-cs"/>
              </a:defRPr>
            </a:lvl1pPr>
          </a:lstStyle>
          <a:p>
            <a:pPr>
              <a:defRPr/>
            </a:pPr>
            <a:endParaRPr lang="de-DE"/>
          </a:p>
        </p:txBody>
      </p:sp>
      <p:sp>
        <p:nvSpPr>
          <p:cNvPr id="3" name="Datumsplatzhalter 2">
            <a:extLst>
              <a:ext uri="{FF2B5EF4-FFF2-40B4-BE49-F238E27FC236}">
                <a16:creationId xmlns:a16="http://schemas.microsoft.com/office/drawing/2014/main" id="{478114AF-D2AF-4D82-8263-A4472F25910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Proxima Nova Light" pitchFamily="125" charset="0"/>
              </a:defRPr>
            </a:lvl1pPr>
          </a:lstStyle>
          <a:p>
            <a:pPr>
              <a:defRPr/>
            </a:pPr>
            <a:fld id="{2B17BD08-B19B-476A-9C23-2C180C107251}" type="datetimeFigureOut">
              <a:rPr lang="de-DE" altLang="de-DE"/>
              <a:pPr>
                <a:defRPr/>
              </a:pPr>
              <a:t>21.12.2020</a:t>
            </a:fld>
            <a:endParaRPr lang="de-DE" altLang="de-DE"/>
          </a:p>
        </p:txBody>
      </p:sp>
      <p:sp>
        <p:nvSpPr>
          <p:cNvPr id="4" name="Folienbildplatzhalter 3">
            <a:extLst>
              <a:ext uri="{FF2B5EF4-FFF2-40B4-BE49-F238E27FC236}">
                <a16:creationId xmlns:a16="http://schemas.microsoft.com/office/drawing/2014/main" id="{513B38EA-4517-4D1B-889C-4C743510574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dirty="0"/>
          </a:p>
        </p:txBody>
      </p:sp>
      <p:sp>
        <p:nvSpPr>
          <p:cNvPr id="5" name="Notizenplatzhalter 4">
            <a:extLst>
              <a:ext uri="{FF2B5EF4-FFF2-40B4-BE49-F238E27FC236}">
                <a16:creationId xmlns:a16="http://schemas.microsoft.com/office/drawing/2014/main" id="{33A76BCF-C9D6-4764-8858-FDDC47E7074C}"/>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de-DE" altLang="de-DE" noProof="0"/>
              <a:t>Mastertextformat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 name="Fußzeilenplatzhalter 5">
            <a:extLst>
              <a:ext uri="{FF2B5EF4-FFF2-40B4-BE49-F238E27FC236}">
                <a16:creationId xmlns:a16="http://schemas.microsoft.com/office/drawing/2014/main" id="{E2F49E05-F8B0-4A45-A8EB-34469DDD576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Proxima Nova Light"/>
                <a:ea typeface="+mn-ea"/>
                <a:cs typeface="+mn-cs"/>
              </a:defRPr>
            </a:lvl1pPr>
          </a:lstStyle>
          <a:p>
            <a:pPr>
              <a:defRPr/>
            </a:pPr>
            <a:endParaRPr lang="de-DE"/>
          </a:p>
        </p:txBody>
      </p:sp>
      <p:sp>
        <p:nvSpPr>
          <p:cNvPr id="7" name="Foliennummernplatzhalter 6">
            <a:extLst>
              <a:ext uri="{FF2B5EF4-FFF2-40B4-BE49-F238E27FC236}">
                <a16:creationId xmlns:a16="http://schemas.microsoft.com/office/drawing/2014/main" id="{BF06EEE3-2576-4438-B25A-05D08609793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Proxima Nova Light" pitchFamily="125" charset="0"/>
              </a:defRPr>
            </a:lvl1pPr>
          </a:lstStyle>
          <a:p>
            <a:pPr>
              <a:defRPr/>
            </a:pPr>
            <a:fld id="{B8D66447-C33A-4CBA-BB4C-EFFF4A4F8BF5}"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946140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13</a:t>
            </a:fld>
            <a:endParaRPr lang="de-DE" altLang="de-DE"/>
          </a:p>
        </p:txBody>
      </p:sp>
    </p:spTree>
    <p:extLst>
      <p:ext uri="{BB962C8B-B14F-4D97-AF65-F5344CB8AC3E}">
        <p14:creationId xmlns:p14="http://schemas.microsoft.com/office/powerpoint/2010/main" val="3495826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14</a:t>
            </a:fld>
            <a:endParaRPr lang="de-DE" altLang="de-DE"/>
          </a:p>
        </p:txBody>
      </p:sp>
    </p:spTree>
    <p:extLst>
      <p:ext uri="{BB962C8B-B14F-4D97-AF65-F5344CB8AC3E}">
        <p14:creationId xmlns:p14="http://schemas.microsoft.com/office/powerpoint/2010/main" val="2353278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Car-Sharing gibt es auch in der Form, dass die Autos an einem festgelegten Parkplatz abgestellt werden müssen.</a:t>
            </a:r>
          </a:p>
          <a:p>
            <a:endParaRPr lang="de-DE" dirty="0"/>
          </a:p>
          <a:p>
            <a:r>
              <a:rPr lang="de-DE" dirty="0" err="1"/>
              <a:t>Ridesharing</a:t>
            </a:r>
            <a:r>
              <a:rPr lang="de-DE" dirty="0"/>
              <a:t> (bei privaten Anbietern, Bsp. “Uber”) und </a:t>
            </a:r>
            <a:r>
              <a:rPr lang="de-DE" dirty="0" err="1"/>
              <a:t>Ridepooling</a:t>
            </a:r>
            <a:r>
              <a:rPr lang="de-DE" dirty="0"/>
              <a:t> (wenn von Kommunen betrieben). Man kann sich dies als eine Mischung aus Taxi und öffentlicher Nahverkehr in Form von Busen vorstellen (auch preislich bewegt es sich meist dazwischen). Im Idealfall werden dabei Dritte bei sowieso durchgeführten Fahrten mitgenommen. </a:t>
            </a:r>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15</a:t>
            </a:fld>
            <a:endParaRPr lang="de-DE" altLang="de-DE"/>
          </a:p>
        </p:txBody>
      </p:sp>
    </p:spTree>
    <p:extLst>
      <p:ext uri="{BB962C8B-B14F-4D97-AF65-F5344CB8AC3E}">
        <p14:creationId xmlns:p14="http://schemas.microsoft.com/office/powerpoint/2010/main" val="727519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https://marvelapp.com/</a:t>
            </a:r>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17</a:t>
            </a:fld>
            <a:endParaRPr lang="de-DE" altLang="de-DE"/>
          </a:p>
        </p:txBody>
      </p:sp>
    </p:spTree>
    <p:extLst>
      <p:ext uri="{BB962C8B-B14F-4D97-AF65-F5344CB8AC3E}">
        <p14:creationId xmlns:p14="http://schemas.microsoft.com/office/powerpoint/2010/main" val="292647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159928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50780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391352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827528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23</a:t>
            </a:fld>
            <a:endParaRPr lang="de-DE" altLang="de-DE"/>
          </a:p>
        </p:txBody>
      </p:sp>
    </p:spTree>
    <p:extLst>
      <p:ext uri="{BB962C8B-B14F-4D97-AF65-F5344CB8AC3E}">
        <p14:creationId xmlns:p14="http://schemas.microsoft.com/office/powerpoint/2010/main" val="3719290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4117534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69798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009313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27</a:t>
            </a:fld>
            <a:endParaRPr lang="de-DE" altLang="de-DE"/>
          </a:p>
        </p:txBody>
      </p:sp>
    </p:spTree>
    <p:extLst>
      <p:ext uri="{BB962C8B-B14F-4D97-AF65-F5344CB8AC3E}">
        <p14:creationId xmlns:p14="http://schemas.microsoft.com/office/powerpoint/2010/main" val="3886179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474424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230054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31</a:t>
            </a:fld>
            <a:endParaRPr lang="de-DE" altLang="de-DE"/>
          </a:p>
        </p:txBody>
      </p:sp>
    </p:spTree>
    <p:extLst>
      <p:ext uri="{BB962C8B-B14F-4D97-AF65-F5344CB8AC3E}">
        <p14:creationId xmlns:p14="http://schemas.microsoft.com/office/powerpoint/2010/main" val="2377268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746987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252875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t>https://www.wave-ki.de/</a:t>
            </a:r>
          </a:p>
        </p:txBody>
      </p:sp>
    </p:spTree>
    <p:extLst>
      <p:ext uri="{BB962C8B-B14F-4D97-AF65-F5344CB8AC3E}">
        <p14:creationId xmlns:p14="http://schemas.microsoft.com/office/powerpoint/2010/main" val="3543610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t>https://slidelizard.com/de</a:t>
            </a:r>
          </a:p>
        </p:txBody>
      </p:sp>
    </p:spTree>
    <p:extLst>
      <p:ext uri="{BB962C8B-B14F-4D97-AF65-F5344CB8AC3E}">
        <p14:creationId xmlns:p14="http://schemas.microsoft.com/office/powerpoint/2010/main" val="2858795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1937007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7</a:t>
            </a:fld>
            <a:endParaRPr lang="de-DE" altLang="de-DE"/>
          </a:p>
        </p:txBody>
      </p:sp>
    </p:spTree>
    <p:extLst>
      <p:ext uri="{BB962C8B-B14F-4D97-AF65-F5344CB8AC3E}">
        <p14:creationId xmlns:p14="http://schemas.microsoft.com/office/powerpoint/2010/main" val="199602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https://openai.com/blog/emergent-tool-use/</a:t>
            </a:r>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8</a:t>
            </a:fld>
            <a:endParaRPr lang="de-DE" altLang="de-DE"/>
          </a:p>
        </p:txBody>
      </p:sp>
    </p:spTree>
    <p:extLst>
      <p:ext uri="{BB962C8B-B14F-4D97-AF65-F5344CB8AC3E}">
        <p14:creationId xmlns:p14="http://schemas.microsoft.com/office/powerpoint/2010/main" val="385360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https://www.youtube.com/watch?v=kopoLzvh5jY</a:t>
            </a:r>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9</a:t>
            </a:fld>
            <a:endParaRPr lang="de-DE" altLang="de-DE"/>
          </a:p>
        </p:txBody>
      </p:sp>
    </p:spTree>
    <p:extLst>
      <p:ext uri="{BB962C8B-B14F-4D97-AF65-F5344CB8AC3E}">
        <p14:creationId xmlns:p14="http://schemas.microsoft.com/office/powerpoint/2010/main" val="358698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5" name="Titel 1"/>
          <p:cNvSpPr>
            <a:spLocks noGrp="1"/>
          </p:cNvSpPr>
          <p:nvPr>
            <p:ph type="ctrTitle" hasCustomPrompt="1"/>
          </p:nvPr>
        </p:nvSpPr>
        <p:spPr>
          <a:xfrm>
            <a:off x="609600" y="3178564"/>
            <a:ext cx="10668000" cy="731720"/>
          </a:xfrm>
        </p:spPr>
        <p:txBody>
          <a:bodyPr/>
          <a:lstStyle>
            <a:lvl1pPr>
              <a:defRPr/>
            </a:lvl1pPr>
          </a:lstStyle>
          <a:p>
            <a:r>
              <a:rPr lang="de-DE" dirty="0"/>
              <a:t>KI-Projektwerkstatt @ BBS I Uelzen</a:t>
            </a:r>
          </a:p>
        </p:txBody>
      </p:sp>
      <p:sp>
        <p:nvSpPr>
          <p:cNvPr id="6" name="Untertitel 2"/>
          <p:cNvSpPr>
            <a:spLocks noGrp="1"/>
          </p:cNvSpPr>
          <p:nvPr>
            <p:ph type="subTitle" idx="1" hasCustomPrompt="1"/>
          </p:nvPr>
        </p:nvSpPr>
        <p:spPr>
          <a:xfrm>
            <a:off x="609600" y="3923370"/>
            <a:ext cx="9753600" cy="1752600"/>
          </a:xfrm>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Künstliche Intelligenz als Chance für den ländlichen Raum – </a:t>
            </a:r>
          </a:p>
          <a:p>
            <a:r>
              <a:rPr lang="de-DE" dirty="0"/>
              <a:t>Welche Chancen bietet KI für den Landkreis Uelzen?</a:t>
            </a:r>
          </a:p>
        </p:txBody>
      </p:sp>
      <p:sp>
        <p:nvSpPr>
          <p:cNvPr id="7" name="Datumsplatzhalter 2">
            <a:extLst>
              <a:ext uri="{FF2B5EF4-FFF2-40B4-BE49-F238E27FC236}">
                <a16:creationId xmlns:a16="http://schemas.microsoft.com/office/drawing/2014/main" id="{84C62AEB-B6CE-40A7-8A00-AAF121130741}"/>
              </a:ext>
            </a:extLst>
          </p:cNvPr>
          <p:cNvSpPr>
            <a:spLocks noGrp="1"/>
          </p:cNvSpPr>
          <p:nvPr>
            <p:ph type="dt" sz="half" idx="10"/>
          </p:nvPr>
        </p:nvSpPr>
        <p:spPr/>
        <p:txBody>
          <a:bodyPr/>
          <a:lstStyle>
            <a:lvl1pPr>
              <a:defRPr/>
            </a:lvl1pPr>
          </a:lstStyle>
          <a:p>
            <a:pPr>
              <a:defRPr/>
            </a:pPr>
            <a:fld id="{30ED1180-E73F-44A7-B92C-C779A49B8EDF}" type="datetime1">
              <a:rPr lang="de-DE" altLang="de-DE"/>
              <a:pPr>
                <a:defRPr/>
              </a:pPr>
              <a:t>21.12.2020</a:t>
            </a:fld>
            <a:r>
              <a:rPr lang="de-DE" altLang="de-DE"/>
              <a:t> | </a:t>
            </a:r>
            <a:fld id="{923130C6-A102-4542-89D9-182175318201}" type="slidenum">
              <a:rPr lang="de-DE" altLang="de-DE"/>
              <a:pPr>
                <a:defRPr/>
              </a:pPr>
              <a:t>‹Nr.›</a:t>
            </a:fld>
            <a:endParaRPr lang="de-DE" altLang="de-DE"/>
          </a:p>
        </p:txBody>
      </p:sp>
      <p:pic>
        <p:nvPicPr>
          <p:cNvPr id="12" name="Grafik 11">
            <a:extLst>
              <a:ext uri="{FF2B5EF4-FFF2-40B4-BE49-F238E27FC236}">
                <a16:creationId xmlns:a16="http://schemas.microsoft.com/office/drawing/2014/main" id="{C540792C-6C9C-44EC-BF28-74FDA4BEFDF5}"/>
              </a:ext>
            </a:extLst>
          </p:cNvPr>
          <p:cNvPicPr>
            <a:picLocks noChangeAspect="1"/>
          </p:cNvPicPr>
          <p:nvPr userDrawn="1"/>
        </p:nvPicPr>
        <p:blipFill rotWithShape="1">
          <a:blip r:embed="rId2"/>
          <a:srcRect l="3193" t="5746" r="3417" b="5725"/>
          <a:stretch/>
        </p:blipFill>
        <p:spPr>
          <a:xfrm>
            <a:off x="609600" y="680103"/>
            <a:ext cx="5040000" cy="1901537"/>
          </a:xfrm>
          <a:prstGeom prst="rect">
            <a:avLst/>
          </a:prstGeom>
        </p:spPr>
      </p:pic>
      <p:pic>
        <p:nvPicPr>
          <p:cNvPr id="13" name="Bild 1">
            <a:extLst>
              <a:ext uri="{FF2B5EF4-FFF2-40B4-BE49-F238E27FC236}">
                <a16:creationId xmlns:a16="http://schemas.microsoft.com/office/drawing/2014/main" id="{F0CC1F71-0ADF-459D-AF82-6BBBE789B635}"/>
              </a:ext>
            </a:extLst>
          </p:cNvPr>
          <p:cNvPicPr>
            <a:picLocks noChangeAspect="1"/>
          </p:cNvPicPr>
          <p:nvPr userDrawn="1"/>
        </p:nvPicPr>
        <p:blipFill>
          <a:blip r:embed="rId3"/>
          <a:stretch>
            <a:fillRect/>
          </a:stretch>
        </p:blipFill>
        <p:spPr bwMode="auto">
          <a:xfrm>
            <a:off x="6237600" y="285478"/>
            <a:ext cx="504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09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0" i="0">
                <a:latin typeface="Calibri Light"/>
                <a:cs typeface="Calibri Light"/>
              </a:defRPr>
            </a:lvl1pPr>
          </a:lstStyle>
          <a:p>
            <a:r>
              <a:rPr lang="de-DE" dirty="0"/>
              <a:t>Mastertitelformat bearbeiten</a:t>
            </a:r>
          </a:p>
        </p:txBody>
      </p:sp>
      <p:sp>
        <p:nvSpPr>
          <p:cNvPr id="3" name="Inhaltsplatzhalter 2"/>
          <p:cNvSpPr>
            <a:spLocks noGrp="1"/>
          </p:cNvSpPr>
          <p:nvPr>
            <p:ph idx="1"/>
          </p:nvPr>
        </p:nvSpPr>
        <p:spPr>
          <a:xfrm>
            <a:off x="4766733" y="273057"/>
            <a:ext cx="6815667" cy="5853113"/>
          </a:xfrm>
        </p:spPr>
        <p:txBody>
          <a:bodyPr/>
          <a:lstStyle>
            <a:lvl1pPr>
              <a:defRPr sz="3200">
                <a:latin typeface="Calibri Light"/>
                <a:cs typeface="Calibri Light"/>
              </a:defRPr>
            </a:lvl1pPr>
            <a:lvl2pPr>
              <a:defRPr sz="2800">
                <a:latin typeface="Calibri Light"/>
                <a:cs typeface="Calibri Light"/>
              </a:defRPr>
            </a:lvl2pPr>
            <a:lvl3pPr>
              <a:defRPr sz="2400">
                <a:latin typeface="Calibri Light"/>
                <a:cs typeface="Calibri Light"/>
              </a:defRPr>
            </a:lvl3pPr>
            <a:lvl4pPr>
              <a:defRPr sz="2000">
                <a:latin typeface="Calibri Light"/>
                <a:cs typeface="Calibri Light"/>
              </a:defRPr>
            </a:lvl4pPr>
            <a:lvl5pPr>
              <a:defRPr sz="2000">
                <a:latin typeface="Calibri Light"/>
                <a:cs typeface="Calibri Light"/>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atin typeface="Calibri Light"/>
                <a:cs typeface="Calibri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a:extLst>
              <a:ext uri="{FF2B5EF4-FFF2-40B4-BE49-F238E27FC236}">
                <a16:creationId xmlns:a16="http://schemas.microsoft.com/office/drawing/2014/main" id="{B8B5AC57-DC37-4DEA-8019-E730F985901B}"/>
              </a:ext>
            </a:extLst>
          </p:cNvPr>
          <p:cNvSpPr>
            <a:spLocks noGrp="1"/>
          </p:cNvSpPr>
          <p:nvPr>
            <p:ph type="dt" sz="half" idx="10"/>
          </p:nvPr>
        </p:nvSpPr>
        <p:spPr/>
        <p:txBody>
          <a:bodyPr/>
          <a:lstStyle>
            <a:lvl1pPr>
              <a:defRPr/>
            </a:lvl1pPr>
          </a:lstStyle>
          <a:p>
            <a:pPr>
              <a:defRPr/>
            </a:pPr>
            <a:fld id="{5CE9E155-6BAC-4BA2-88AD-C53B6C29B919}" type="datetime1">
              <a:rPr lang="de-DE" altLang="de-DE"/>
              <a:pPr>
                <a:defRPr/>
              </a:pPr>
              <a:t>21.12.2020</a:t>
            </a:fld>
            <a:r>
              <a:rPr lang="de-DE" altLang="de-DE"/>
              <a:t> | </a:t>
            </a:r>
            <a:fld id="{C71C9A20-58BE-4DDC-B2D5-98208C570CCD}" type="slidenum">
              <a:rPr lang="de-DE" altLang="de-DE"/>
              <a:pPr>
                <a:defRPr/>
              </a:pPr>
              <a:t>‹Nr.›</a:t>
            </a:fld>
            <a:endParaRPr lang="de-DE" altLang="de-DE"/>
          </a:p>
        </p:txBody>
      </p:sp>
    </p:spTree>
    <p:extLst>
      <p:ext uri="{BB962C8B-B14F-4D97-AF65-F5344CB8AC3E}">
        <p14:creationId xmlns:p14="http://schemas.microsoft.com/office/powerpoint/2010/main" val="697416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0" i="0">
                <a:latin typeface="Calibri Light"/>
                <a:cs typeface="Calibri Light"/>
              </a:defRPr>
            </a:lvl1pPr>
          </a:lstStyle>
          <a:p>
            <a:r>
              <a:rPr lang="de-DE" dirty="0"/>
              <a:t>Mastertitelformat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atin typeface="Calibri Light"/>
                <a:cs typeface="Calibri Ligh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auf Platzhalter ziehen oder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atin typeface="Calibri Light"/>
                <a:cs typeface="Calibri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a:extLst>
              <a:ext uri="{FF2B5EF4-FFF2-40B4-BE49-F238E27FC236}">
                <a16:creationId xmlns:a16="http://schemas.microsoft.com/office/drawing/2014/main" id="{A7C74EDE-8099-4CEE-9FBB-96925855FD19}"/>
              </a:ext>
            </a:extLst>
          </p:cNvPr>
          <p:cNvSpPr>
            <a:spLocks noGrp="1"/>
          </p:cNvSpPr>
          <p:nvPr>
            <p:ph type="dt" sz="half" idx="10"/>
          </p:nvPr>
        </p:nvSpPr>
        <p:spPr/>
        <p:txBody>
          <a:bodyPr/>
          <a:lstStyle>
            <a:lvl1pPr>
              <a:defRPr/>
            </a:lvl1pPr>
          </a:lstStyle>
          <a:p>
            <a:pPr>
              <a:defRPr/>
            </a:pPr>
            <a:fld id="{1F26C2DB-E45C-44AF-9D02-1C1BC58585A4}" type="datetime1">
              <a:rPr lang="de-DE" altLang="de-DE"/>
              <a:pPr>
                <a:defRPr/>
              </a:pPr>
              <a:t>21.12.2020</a:t>
            </a:fld>
            <a:r>
              <a:rPr lang="de-DE" altLang="de-DE"/>
              <a:t> | </a:t>
            </a:r>
            <a:fld id="{F8E83423-4993-4DF5-B1B1-1C68FBAB3D2E}" type="slidenum">
              <a:rPr lang="de-DE" altLang="de-DE"/>
              <a:pPr>
                <a:defRPr/>
              </a:pPr>
              <a:t>‹Nr.›</a:t>
            </a:fld>
            <a:endParaRPr lang="de-DE" altLang="de-DE"/>
          </a:p>
        </p:txBody>
      </p:sp>
    </p:spTree>
    <p:extLst>
      <p:ext uri="{BB962C8B-B14F-4D97-AF65-F5344CB8AC3E}">
        <p14:creationId xmlns:p14="http://schemas.microsoft.com/office/powerpoint/2010/main" val="1703488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81D9AC-8878-41DB-895F-A147C964986C}"/>
              </a:ext>
            </a:extLst>
          </p:cNvPr>
          <p:cNvSpPr>
            <a:spLocks noGrp="1"/>
          </p:cNvSpPr>
          <p:nvPr>
            <p:ph type="dt" sz="half" idx="10"/>
          </p:nvPr>
        </p:nvSpPr>
        <p:spPr/>
        <p:txBody>
          <a:bodyPr/>
          <a:lstStyle>
            <a:lvl1pPr>
              <a:defRPr/>
            </a:lvl1pPr>
          </a:lstStyle>
          <a:p>
            <a:pPr>
              <a:defRPr/>
            </a:pPr>
            <a:fld id="{B5CA21C6-A1C5-46D1-A271-6DAB7F584538}" type="datetime1">
              <a:rPr lang="de-DE" altLang="de-DE"/>
              <a:pPr>
                <a:defRPr/>
              </a:pPr>
              <a:t>21.12.2020</a:t>
            </a:fld>
            <a:r>
              <a:rPr lang="de-DE" altLang="de-DE"/>
              <a:t> | </a:t>
            </a:r>
            <a:fld id="{DC3BE2CC-298B-4CEA-B9AB-079C7607BA0A}" type="slidenum">
              <a:rPr lang="de-DE" altLang="de-DE"/>
              <a:pPr>
                <a:defRPr/>
              </a:pPr>
              <a:t>‹Nr.›</a:t>
            </a:fld>
            <a:endParaRPr lang="de-DE" altLang="de-DE"/>
          </a:p>
        </p:txBody>
      </p:sp>
    </p:spTree>
    <p:extLst>
      <p:ext uri="{BB962C8B-B14F-4D97-AF65-F5344CB8AC3E}">
        <p14:creationId xmlns:p14="http://schemas.microsoft.com/office/powerpoint/2010/main" val="20959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5"/>
            <a:ext cx="27432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609600" y="274645"/>
            <a:ext cx="80264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34D21F2-6BED-4606-A795-E7EC8FE03DA7}"/>
              </a:ext>
            </a:extLst>
          </p:cNvPr>
          <p:cNvSpPr>
            <a:spLocks noGrp="1"/>
          </p:cNvSpPr>
          <p:nvPr>
            <p:ph type="dt" sz="half" idx="10"/>
          </p:nvPr>
        </p:nvSpPr>
        <p:spPr/>
        <p:txBody>
          <a:bodyPr/>
          <a:lstStyle>
            <a:lvl1pPr>
              <a:defRPr/>
            </a:lvl1pPr>
          </a:lstStyle>
          <a:p>
            <a:pPr>
              <a:defRPr/>
            </a:pPr>
            <a:fld id="{15F5F394-F4D9-4336-8C1D-C6EE806C7BDD}" type="datetime1">
              <a:rPr lang="de-DE" altLang="de-DE"/>
              <a:pPr>
                <a:defRPr/>
              </a:pPr>
              <a:t>21.12.2020</a:t>
            </a:fld>
            <a:r>
              <a:rPr lang="de-DE" altLang="de-DE"/>
              <a:t> | </a:t>
            </a:r>
            <a:fld id="{CEA13939-41F3-4ABC-8563-D3B7D85DD395}" type="slidenum">
              <a:rPr lang="de-DE" altLang="de-DE"/>
              <a:pPr>
                <a:defRPr/>
              </a:pPr>
              <a:t>‹Nr.›</a:t>
            </a:fld>
            <a:endParaRPr lang="de-DE" altLang="de-DE"/>
          </a:p>
        </p:txBody>
      </p:sp>
    </p:spTree>
    <p:extLst>
      <p:ext uri="{BB962C8B-B14F-4D97-AF65-F5344CB8AC3E}">
        <p14:creationId xmlns:p14="http://schemas.microsoft.com/office/powerpoint/2010/main" val="1122559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tzte Folie - Danke">
    <p:spTree>
      <p:nvGrpSpPr>
        <p:cNvPr id="1" name=""/>
        <p:cNvGrpSpPr/>
        <p:nvPr/>
      </p:nvGrpSpPr>
      <p:grpSpPr>
        <a:xfrm>
          <a:off x="0" y="0"/>
          <a:ext cx="0" cy="0"/>
          <a:chOff x="0" y="0"/>
          <a:chExt cx="0" cy="0"/>
        </a:xfrm>
      </p:grpSpPr>
      <p:pic>
        <p:nvPicPr>
          <p:cNvPr id="4" name="Bild 6">
            <a:extLst>
              <a:ext uri="{FF2B5EF4-FFF2-40B4-BE49-F238E27FC236}">
                <a16:creationId xmlns:a16="http://schemas.microsoft.com/office/drawing/2014/main" id="{AF17C08B-6416-45EB-8A8E-579C5B9738E4}"/>
              </a:ext>
            </a:extLst>
          </p:cNvPr>
          <p:cNvPicPr>
            <a:picLocks noChangeAspect="1"/>
          </p:cNvPicPr>
          <p:nvPr userDrawn="1"/>
        </p:nvPicPr>
        <p:blipFill rotWithShape="1">
          <a:blip r:embed="rId2"/>
          <a:srcRect l="8134" t="14883" r="9210" b="15206"/>
          <a:stretch/>
        </p:blipFill>
        <p:spPr bwMode="auto">
          <a:xfrm>
            <a:off x="605367" y="1404851"/>
            <a:ext cx="4998721" cy="166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12" descr="izt-qrcode.png">
            <a:extLst>
              <a:ext uri="{FF2B5EF4-FFF2-40B4-BE49-F238E27FC236}">
                <a16:creationId xmlns:a16="http://schemas.microsoft.com/office/drawing/2014/main" id="{4A579214-063A-4C6F-B773-80612C0837B0}"/>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61767" y="1350554"/>
            <a:ext cx="18972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ntertitel 2"/>
          <p:cNvSpPr>
            <a:spLocks noGrp="1"/>
          </p:cNvSpPr>
          <p:nvPr>
            <p:ph type="subTitle" idx="1"/>
          </p:nvPr>
        </p:nvSpPr>
        <p:spPr>
          <a:xfrm>
            <a:off x="609600" y="4285448"/>
            <a:ext cx="10716685" cy="1019519"/>
          </a:xfrm>
        </p:spPr>
        <p:txBody>
          <a:bodyPr/>
          <a:lstStyle>
            <a:lvl1pPr marL="0" indent="0" algn="l">
              <a:buNone/>
              <a:defRPr sz="16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12" name="Titel 11"/>
          <p:cNvSpPr>
            <a:spLocks noGrp="1"/>
          </p:cNvSpPr>
          <p:nvPr>
            <p:ph type="title"/>
          </p:nvPr>
        </p:nvSpPr>
        <p:spPr>
          <a:xfrm>
            <a:off x="609600" y="3274028"/>
            <a:ext cx="10716685" cy="1143000"/>
          </a:xfrm>
        </p:spPr>
        <p:txBody>
          <a:bodyPr/>
          <a:lstStyle/>
          <a:p>
            <a:r>
              <a:rPr lang="de-DE" dirty="0"/>
              <a:t>Mastertitelformat bearbeiten</a:t>
            </a:r>
          </a:p>
        </p:txBody>
      </p:sp>
      <p:sp>
        <p:nvSpPr>
          <p:cNvPr id="7" name="Datumsplatzhalter 2">
            <a:extLst>
              <a:ext uri="{FF2B5EF4-FFF2-40B4-BE49-F238E27FC236}">
                <a16:creationId xmlns:a16="http://schemas.microsoft.com/office/drawing/2014/main" id="{F9D2C226-5E2F-4D28-90D8-52EBDF49D532}"/>
              </a:ext>
            </a:extLst>
          </p:cNvPr>
          <p:cNvSpPr>
            <a:spLocks noGrp="1"/>
          </p:cNvSpPr>
          <p:nvPr>
            <p:ph type="dt" sz="half" idx="10"/>
          </p:nvPr>
        </p:nvSpPr>
        <p:spPr/>
        <p:txBody>
          <a:bodyPr/>
          <a:lstStyle>
            <a:lvl1pPr>
              <a:defRPr/>
            </a:lvl1pPr>
          </a:lstStyle>
          <a:p>
            <a:pPr>
              <a:defRPr/>
            </a:pPr>
            <a:fld id="{78F8F2C1-432C-4213-8FE1-A80DEBC80B5B}" type="datetime1">
              <a:rPr lang="de-DE" altLang="de-DE"/>
              <a:pPr>
                <a:defRPr/>
              </a:pPr>
              <a:t>21.12.2020</a:t>
            </a:fld>
            <a:r>
              <a:rPr lang="de-DE" altLang="de-DE"/>
              <a:t> | </a:t>
            </a:r>
            <a:fld id="{D1873E20-5611-437D-B31C-E3A8B4E11E81}" type="slidenum">
              <a:rPr lang="de-DE" altLang="de-DE"/>
              <a:pPr>
                <a:defRPr/>
              </a:pPr>
              <a:t>‹Nr.›</a:t>
            </a:fld>
            <a:endParaRPr lang="de-DE" altLang="de-DE"/>
          </a:p>
        </p:txBody>
      </p:sp>
    </p:spTree>
    <p:extLst>
      <p:ext uri="{BB962C8B-B14F-4D97-AF65-F5344CB8AC3E}">
        <p14:creationId xmlns:p14="http://schemas.microsoft.com/office/powerpoint/2010/main" val="2703930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40" name="Titeltext"/>
          <p:cNvSpPr txBox="1">
            <a:spLocks noGrp="1"/>
          </p:cNvSpPr>
          <p:nvPr>
            <p:ph type="title"/>
          </p:nvPr>
        </p:nvSpPr>
        <p:spPr>
          <a:prstGeom prst="rect">
            <a:avLst/>
          </a:prstGeom>
        </p:spPr>
        <p:txBody>
          <a:bodyPr/>
          <a:lstStyle/>
          <a:p>
            <a:r>
              <a:t>Titeltext</a:t>
            </a:r>
          </a:p>
        </p:txBody>
      </p:sp>
      <p:sp>
        <p:nvSpPr>
          <p:cNvPr id="41" name="Textebene 1…"/>
          <p:cNvSpPr txBox="1">
            <a:spLocks noGrp="1"/>
          </p:cNvSpPr>
          <p:nvPr>
            <p:ph type="body" sz="half" idx="1"/>
          </p:nvPr>
        </p:nvSpPr>
        <p:spPr>
          <a:xfrm>
            <a:off x="838200" y="1825625"/>
            <a:ext cx="5181600" cy="435133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42" name="Google Shape;34;p11"/>
          <p:cNvSpPr txBox="1">
            <a:spLocks noGrp="1"/>
          </p:cNvSpPr>
          <p:nvPr>
            <p:ph type="body" sz="half" idx="13"/>
          </p:nvPr>
        </p:nvSpPr>
        <p:spPr>
          <a:xfrm>
            <a:off x="6172200" y="1825625"/>
            <a:ext cx="5181600" cy="4351338"/>
          </a:xfrm>
          <a:prstGeom prst="rect">
            <a:avLst/>
          </a:prstGeom>
        </p:spPr>
        <p:txBody>
          <a:bodyPr/>
          <a:lstStyle/>
          <a:p>
            <a:endParaRPr/>
          </a:p>
        </p:txBody>
      </p:sp>
      <p:sp>
        <p:nvSpPr>
          <p:cNvPr id="4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79318903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3" name="Titeltext"/>
          <p:cNvSpPr txBox="1">
            <a:spLocks noGrp="1"/>
          </p:cNvSpPr>
          <p:nvPr>
            <p:ph type="title"/>
          </p:nvPr>
        </p:nvSpPr>
        <p:spPr>
          <a:xfrm>
            <a:off x="1524000" y="1122362"/>
            <a:ext cx="9144000" cy="1577296"/>
          </a:xfrm>
          <a:prstGeom prst="rect">
            <a:avLst/>
          </a:prstGeom>
        </p:spPr>
        <p:txBody>
          <a:bodyPr anchor="b"/>
          <a:lstStyle>
            <a:lvl1pPr algn="ctr"/>
          </a:lstStyle>
          <a:p>
            <a:r>
              <a:t>Titeltext</a:t>
            </a:r>
          </a:p>
        </p:txBody>
      </p:sp>
      <p:sp>
        <p:nvSpPr>
          <p:cNvPr id="14" name="Textebene 1…"/>
          <p:cNvSpPr txBox="1">
            <a:spLocks noGrp="1"/>
          </p:cNvSpPr>
          <p:nvPr>
            <p:ph type="body" sz="quarter" idx="1"/>
          </p:nvPr>
        </p:nvSpPr>
        <p:spPr>
          <a:xfrm>
            <a:off x="1524000" y="2895418"/>
            <a:ext cx="9144000" cy="1655762"/>
          </a:xfrm>
          <a:prstGeom prst="rect">
            <a:avLst/>
          </a:prstGeom>
        </p:spPr>
        <p:txBody>
          <a:bodyPr/>
          <a:lstStyle>
            <a:lvl1pPr marL="381000" indent="-304800" algn="ctr">
              <a:lnSpc>
                <a:spcPct val="80000"/>
              </a:lnSpc>
              <a:buClrTx/>
              <a:buSzTx/>
              <a:buFontTx/>
              <a:buNone/>
            </a:lvl1pPr>
            <a:lvl2pPr marL="381000" indent="152400" algn="ctr">
              <a:lnSpc>
                <a:spcPct val="80000"/>
              </a:lnSpc>
              <a:buClrTx/>
              <a:buSzTx/>
              <a:buFontTx/>
              <a:buNone/>
            </a:lvl2pPr>
            <a:lvl3pPr marL="381000" indent="635000" algn="ctr">
              <a:lnSpc>
                <a:spcPct val="80000"/>
              </a:lnSpc>
              <a:buClrTx/>
              <a:buSzTx/>
              <a:buFontTx/>
              <a:buNone/>
            </a:lvl3pPr>
            <a:lvl4pPr marL="381000" indent="1104900" algn="ctr">
              <a:lnSpc>
                <a:spcPct val="80000"/>
              </a:lnSpc>
              <a:buClrTx/>
              <a:buSzTx/>
              <a:buFontTx/>
              <a:buNone/>
            </a:lvl4pPr>
            <a:lvl5pPr marL="381000" indent="1562100" algn="ctr">
              <a:lnSpc>
                <a:spcPct val="80000"/>
              </a:lnSpc>
              <a:buClrTx/>
              <a:buSzTx/>
              <a:buFontTx/>
              <a:buNone/>
            </a:lvl5pPr>
          </a:lstStyle>
          <a:p>
            <a:r>
              <a:t>Textebene 1</a:t>
            </a:r>
          </a:p>
          <a:p>
            <a:pPr lvl="1"/>
            <a:r>
              <a:t>Textebene 2</a:t>
            </a:r>
          </a:p>
          <a:p>
            <a:pPr lvl="2"/>
            <a:r>
              <a:t>Textebene 3</a:t>
            </a:r>
          </a:p>
          <a:p>
            <a:pPr lvl="3"/>
            <a:r>
              <a:t>Textebene 4</a:t>
            </a:r>
          </a:p>
          <a:p>
            <a:pPr lvl="4"/>
            <a:r>
              <a:t>Textebene 5</a:t>
            </a:r>
          </a:p>
        </p:txBody>
      </p:sp>
      <p:sp>
        <p:nvSpPr>
          <p:cNvPr id="1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2671114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ACECE29D-6771-4E17-9899-631C258455A1}"/>
              </a:ext>
            </a:extLst>
          </p:cNvPr>
          <p:cNvSpPr>
            <a:spLocks noGrp="1"/>
          </p:cNvSpPr>
          <p:nvPr>
            <p:ph type="dt" sz="half" idx="10"/>
          </p:nvPr>
        </p:nvSpPr>
        <p:spPr/>
        <p:txBody>
          <a:bodyPr/>
          <a:lstStyle>
            <a:lvl1pPr>
              <a:defRPr/>
            </a:lvl1pPr>
          </a:lstStyle>
          <a:p>
            <a:pPr>
              <a:defRPr/>
            </a:pPr>
            <a:fld id="{CA071D8E-5A75-4908-B7DC-DA5C1F9F48F9}" type="datetime1">
              <a:rPr lang="de-DE" altLang="de-DE"/>
              <a:pPr>
                <a:defRPr/>
              </a:pPr>
              <a:t>21.12.2020</a:t>
            </a:fld>
            <a:r>
              <a:rPr lang="de-DE" altLang="de-DE"/>
              <a:t> | </a:t>
            </a:r>
            <a:fld id="{F5546E80-7A85-4441-AD65-2AAB5A024E4B}" type="slidenum">
              <a:rPr lang="de-DE" altLang="de-DE"/>
              <a:pPr>
                <a:defRPr/>
              </a:pPr>
              <a:t>‹Nr.›</a:t>
            </a:fld>
            <a:endParaRPr lang="de-DE" altLang="de-DE"/>
          </a:p>
        </p:txBody>
      </p:sp>
    </p:spTree>
    <p:extLst>
      <p:ext uri="{BB962C8B-B14F-4D97-AF65-F5344CB8AC3E}">
        <p14:creationId xmlns:p14="http://schemas.microsoft.com/office/powerpoint/2010/main" val="167960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09600" y="3178564"/>
            <a:ext cx="10668000" cy="731720"/>
          </a:xfrm>
        </p:spPr>
        <p:txBody>
          <a:bodyPr/>
          <a:lstStyle/>
          <a:p>
            <a:r>
              <a:rPr lang="de-DE" dirty="0"/>
              <a:t>Mastertitelformat bearbeiten</a:t>
            </a:r>
          </a:p>
        </p:txBody>
      </p:sp>
      <p:sp>
        <p:nvSpPr>
          <p:cNvPr id="3" name="Untertitel 2"/>
          <p:cNvSpPr>
            <a:spLocks noGrp="1"/>
          </p:cNvSpPr>
          <p:nvPr>
            <p:ph type="subTitle" idx="1"/>
          </p:nvPr>
        </p:nvSpPr>
        <p:spPr>
          <a:xfrm>
            <a:off x="609600" y="3923370"/>
            <a:ext cx="9753600" cy="1752600"/>
          </a:xfrm>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4" name="Datumsplatzhalter 3">
            <a:extLst>
              <a:ext uri="{FF2B5EF4-FFF2-40B4-BE49-F238E27FC236}">
                <a16:creationId xmlns:a16="http://schemas.microsoft.com/office/drawing/2014/main" id="{5BDFD01B-1E33-42BF-B8F5-5A608436E9FE}"/>
              </a:ext>
            </a:extLst>
          </p:cNvPr>
          <p:cNvSpPr>
            <a:spLocks noGrp="1"/>
          </p:cNvSpPr>
          <p:nvPr>
            <p:ph type="dt" sz="half" idx="10"/>
          </p:nvPr>
        </p:nvSpPr>
        <p:spPr/>
        <p:txBody>
          <a:bodyPr/>
          <a:lstStyle>
            <a:lvl1pPr>
              <a:defRPr/>
            </a:lvl1pPr>
          </a:lstStyle>
          <a:p>
            <a:pPr>
              <a:defRPr/>
            </a:pPr>
            <a:fld id="{7C7D637D-6AB4-4352-BF10-A194BFD43D6B}" type="datetime1">
              <a:rPr lang="de-DE" altLang="de-DE"/>
              <a:pPr>
                <a:defRPr/>
              </a:pPr>
              <a:t>21.12.2020</a:t>
            </a:fld>
            <a:r>
              <a:rPr lang="de-DE" altLang="de-DE"/>
              <a:t> | </a:t>
            </a:r>
            <a:fld id="{ABA632EA-FEBC-4D34-8EF7-700C0AFA94CE}" type="slidenum">
              <a:rPr lang="de-DE" altLang="de-DE"/>
              <a:pPr>
                <a:defRPr/>
              </a:pPr>
              <a:t>‹Nr.›</a:t>
            </a:fld>
            <a:endParaRPr lang="de-DE" altLang="de-DE"/>
          </a:p>
        </p:txBody>
      </p:sp>
    </p:spTree>
    <p:extLst>
      <p:ext uri="{BB962C8B-B14F-4D97-AF65-F5344CB8AC3E}">
        <p14:creationId xmlns:p14="http://schemas.microsoft.com/office/powerpoint/2010/main" val="170802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4406907"/>
            <a:ext cx="10716684" cy="1362075"/>
          </a:xfrm>
        </p:spPr>
        <p:txBody>
          <a:bodyPr anchor="t"/>
          <a:lstStyle>
            <a:lvl1pPr algn="l">
              <a:defRPr sz="4000" b="0" i="0" cap="none"/>
            </a:lvl1pPr>
          </a:lstStyle>
          <a:p>
            <a:r>
              <a:rPr lang="de-DE" dirty="0"/>
              <a:t>Mastertitelformat bearbeiten</a:t>
            </a:r>
          </a:p>
        </p:txBody>
      </p:sp>
      <p:sp>
        <p:nvSpPr>
          <p:cNvPr id="3" name="Textplatzhalter 2"/>
          <p:cNvSpPr>
            <a:spLocks noGrp="1"/>
          </p:cNvSpPr>
          <p:nvPr>
            <p:ph type="body" idx="1"/>
          </p:nvPr>
        </p:nvSpPr>
        <p:spPr>
          <a:xfrm>
            <a:off x="609603" y="2906713"/>
            <a:ext cx="10716684" cy="1500187"/>
          </a:xfrm>
        </p:spPr>
        <p:txBody>
          <a:bodyPr anchor="b"/>
          <a:lstStyle>
            <a:lvl1pPr marL="0" indent="0">
              <a:buNone/>
              <a:defRPr sz="2000">
                <a:solidFill>
                  <a:srgbClr val="7F80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68C27D07-2DE4-44D1-8397-3563B3E03A92}"/>
              </a:ext>
            </a:extLst>
          </p:cNvPr>
          <p:cNvSpPr>
            <a:spLocks noGrp="1"/>
          </p:cNvSpPr>
          <p:nvPr>
            <p:ph type="dt" sz="half" idx="10"/>
          </p:nvPr>
        </p:nvSpPr>
        <p:spPr/>
        <p:txBody>
          <a:bodyPr/>
          <a:lstStyle>
            <a:lvl1pPr>
              <a:defRPr/>
            </a:lvl1pPr>
          </a:lstStyle>
          <a:p>
            <a:pPr>
              <a:defRPr/>
            </a:pPr>
            <a:fld id="{77EF9D40-6A89-4424-BD0F-E3503763B7AB}" type="datetime1">
              <a:rPr lang="de-DE" altLang="de-DE"/>
              <a:pPr>
                <a:defRPr/>
              </a:pPr>
              <a:t>21.12.2020</a:t>
            </a:fld>
            <a:r>
              <a:rPr lang="de-DE" altLang="de-DE"/>
              <a:t> | </a:t>
            </a:r>
            <a:fld id="{FF14D47C-495D-4C01-A7B2-A6773F18B271}" type="slidenum">
              <a:rPr lang="de-DE" altLang="de-DE"/>
              <a:pPr>
                <a:defRPr/>
              </a:pPr>
              <a:t>‹Nr.›</a:t>
            </a:fld>
            <a:endParaRPr lang="de-DE" altLang="de-DE"/>
          </a:p>
        </p:txBody>
      </p:sp>
    </p:spTree>
    <p:extLst>
      <p:ext uri="{BB962C8B-B14F-4D97-AF65-F5344CB8AC3E}">
        <p14:creationId xmlns:p14="http://schemas.microsoft.com/office/powerpoint/2010/main" val="14921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EB6E99BF-5715-43A2-A40C-8622426264A9}"/>
              </a:ext>
            </a:extLst>
          </p:cNvPr>
          <p:cNvSpPr>
            <a:spLocks noGrp="1"/>
          </p:cNvSpPr>
          <p:nvPr>
            <p:ph type="dt" sz="half" idx="10"/>
          </p:nvPr>
        </p:nvSpPr>
        <p:spPr/>
        <p:txBody>
          <a:bodyPr/>
          <a:lstStyle>
            <a:lvl1pPr>
              <a:defRPr/>
            </a:lvl1pPr>
          </a:lstStyle>
          <a:p>
            <a:pPr>
              <a:defRPr/>
            </a:pPr>
            <a:fld id="{2EBF5CBF-F2CE-4C83-83E4-CBCCBAC7002D}" type="datetime1">
              <a:rPr lang="de-DE" altLang="de-DE"/>
              <a:pPr>
                <a:defRPr/>
              </a:pPr>
              <a:t>21.12.2020</a:t>
            </a:fld>
            <a:r>
              <a:rPr lang="de-DE" altLang="de-DE"/>
              <a:t> | </a:t>
            </a:r>
            <a:fld id="{485DDD90-8DDF-4263-A084-A236F80EF4C9}" type="slidenum">
              <a:rPr lang="de-DE" altLang="de-DE"/>
              <a:pPr>
                <a:defRPr/>
              </a:pPr>
              <a:t>‹Nr.›</a:t>
            </a:fld>
            <a:endParaRPr lang="de-DE" altLang="de-DE"/>
          </a:p>
        </p:txBody>
      </p:sp>
    </p:spTree>
    <p:extLst>
      <p:ext uri="{BB962C8B-B14F-4D97-AF65-F5344CB8AC3E}">
        <p14:creationId xmlns:p14="http://schemas.microsoft.com/office/powerpoint/2010/main" val="3295315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Light"/>
                <a:cs typeface="Calibri Light"/>
              </a:defRPr>
            </a:lvl1pPr>
          </a:lstStyle>
          <a:p>
            <a:r>
              <a:rPr lang="de-DE"/>
              <a:t>Mastertitelformat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0" i="0">
                <a:latin typeface="+mj-lt"/>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atin typeface="Calibri Light"/>
                <a:cs typeface="Calibri Light"/>
              </a:defRPr>
            </a:lvl1pPr>
            <a:lvl2pPr>
              <a:defRPr sz="2000">
                <a:latin typeface="Calibri Light"/>
                <a:cs typeface="Calibri Light"/>
              </a:defRPr>
            </a:lvl2pPr>
            <a:lvl3pPr>
              <a:defRPr sz="1800">
                <a:latin typeface="Calibri Light"/>
                <a:cs typeface="Calibri Light"/>
              </a:defRPr>
            </a:lvl3pPr>
            <a:lvl4pPr>
              <a:defRPr sz="1600">
                <a:latin typeface="Calibri Light"/>
                <a:cs typeface="Calibri Light"/>
              </a:defRPr>
            </a:lvl4pPr>
            <a:lvl5pPr>
              <a:defRPr sz="1600">
                <a:latin typeface="Calibri Light"/>
                <a:cs typeface="Calibri Light"/>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93372" y="1535113"/>
            <a:ext cx="5389033" cy="639762"/>
          </a:xfrm>
        </p:spPr>
        <p:txBody>
          <a:bodyPr anchor="b"/>
          <a:lstStyle>
            <a:lvl1pPr marL="0" indent="0">
              <a:buNone/>
              <a:defRPr sz="2400" b="0" i="0">
                <a:latin typeface="+mj-lt"/>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p:cNvSpPr>
            <a:spLocks noGrp="1"/>
          </p:cNvSpPr>
          <p:nvPr>
            <p:ph sz="quarter" idx="4"/>
          </p:nvPr>
        </p:nvSpPr>
        <p:spPr>
          <a:xfrm>
            <a:off x="6193372" y="2174875"/>
            <a:ext cx="5389033" cy="3951288"/>
          </a:xfrm>
        </p:spPr>
        <p:txBody>
          <a:bodyPr/>
          <a:lstStyle>
            <a:lvl1pPr>
              <a:defRPr sz="2400">
                <a:latin typeface="Calibri Light"/>
                <a:cs typeface="Calibri Light"/>
              </a:defRPr>
            </a:lvl1pPr>
            <a:lvl2pPr>
              <a:defRPr sz="2000">
                <a:latin typeface="Calibri Light"/>
                <a:cs typeface="Calibri Light"/>
              </a:defRPr>
            </a:lvl2pPr>
            <a:lvl3pPr>
              <a:defRPr sz="1800">
                <a:latin typeface="Calibri Light"/>
                <a:cs typeface="Calibri Light"/>
              </a:defRPr>
            </a:lvl3pPr>
            <a:lvl4pPr>
              <a:defRPr sz="1600">
                <a:latin typeface="Calibri Light"/>
                <a:cs typeface="Calibri Light"/>
              </a:defRPr>
            </a:lvl4pPr>
            <a:lvl5pPr>
              <a:defRPr sz="1600">
                <a:latin typeface="Calibri Light"/>
                <a:cs typeface="Calibri Light"/>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79DE3E8E-A1D1-4CA8-8B04-0BC0F3A10B2F}"/>
              </a:ext>
            </a:extLst>
          </p:cNvPr>
          <p:cNvSpPr>
            <a:spLocks noGrp="1"/>
          </p:cNvSpPr>
          <p:nvPr>
            <p:ph type="dt" sz="half" idx="10"/>
          </p:nvPr>
        </p:nvSpPr>
        <p:spPr/>
        <p:txBody>
          <a:bodyPr/>
          <a:lstStyle>
            <a:lvl1pPr>
              <a:defRPr/>
            </a:lvl1pPr>
          </a:lstStyle>
          <a:p>
            <a:pPr>
              <a:defRPr/>
            </a:pPr>
            <a:fld id="{3B39AE45-ED22-4181-A72C-9939A78D7995}" type="datetime1">
              <a:rPr lang="de-DE" altLang="de-DE"/>
              <a:pPr>
                <a:defRPr/>
              </a:pPr>
              <a:t>21.12.2020</a:t>
            </a:fld>
            <a:r>
              <a:rPr lang="de-DE" altLang="de-DE"/>
              <a:t> | </a:t>
            </a:r>
            <a:fld id="{558ABEA4-15DE-4A01-B0B6-13E17EA4A881}" type="slidenum">
              <a:rPr lang="de-DE" altLang="de-DE"/>
              <a:pPr>
                <a:defRPr/>
              </a:pPr>
              <a:t>‹Nr.›</a:t>
            </a:fld>
            <a:endParaRPr lang="de-DE" altLang="de-DE"/>
          </a:p>
        </p:txBody>
      </p:sp>
    </p:spTree>
    <p:extLst>
      <p:ext uri="{BB962C8B-B14F-4D97-AF65-F5344CB8AC3E}">
        <p14:creationId xmlns:p14="http://schemas.microsoft.com/office/powerpoint/2010/main" val="3409594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3">
            <a:extLst>
              <a:ext uri="{FF2B5EF4-FFF2-40B4-BE49-F238E27FC236}">
                <a16:creationId xmlns:a16="http://schemas.microsoft.com/office/drawing/2014/main" id="{2C9C718A-EEA2-4A71-B8CC-C6414759571F}"/>
              </a:ext>
            </a:extLst>
          </p:cNvPr>
          <p:cNvSpPr>
            <a:spLocks noGrp="1"/>
          </p:cNvSpPr>
          <p:nvPr>
            <p:ph type="dt" sz="half" idx="10"/>
          </p:nvPr>
        </p:nvSpPr>
        <p:spPr/>
        <p:txBody>
          <a:bodyPr/>
          <a:lstStyle>
            <a:lvl1pPr>
              <a:defRPr/>
            </a:lvl1pPr>
          </a:lstStyle>
          <a:p>
            <a:pPr>
              <a:defRPr/>
            </a:pPr>
            <a:fld id="{630F8BF4-CDC2-4A75-82C4-DD75B77CA1C0}" type="datetime1">
              <a:rPr lang="de-DE" altLang="de-DE"/>
              <a:pPr>
                <a:defRPr/>
              </a:pPr>
              <a:t>21.12.2020</a:t>
            </a:fld>
            <a:r>
              <a:rPr lang="de-DE" altLang="de-DE"/>
              <a:t> | </a:t>
            </a:r>
            <a:fld id="{F7C80CA1-1FB4-4936-A287-BB1DDC85E05A}" type="slidenum">
              <a:rPr lang="de-DE" altLang="de-DE"/>
              <a:pPr>
                <a:defRPr/>
              </a:pPr>
              <a:t>‹Nr.›</a:t>
            </a:fld>
            <a:endParaRPr lang="de-DE" altLang="de-DE"/>
          </a:p>
        </p:txBody>
      </p:sp>
    </p:spTree>
    <p:extLst>
      <p:ext uri="{BB962C8B-B14F-4D97-AF65-F5344CB8AC3E}">
        <p14:creationId xmlns:p14="http://schemas.microsoft.com/office/powerpoint/2010/main" val="344550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FB4F3291-18AC-49A2-A4BB-E5E871CE4543}"/>
              </a:ext>
            </a:extLst>
          </p:cNvPr>
          <p:cNvSpPr>
            <a:spLocks noGrp="1"/>
          </p:cNvSpPr>
          <p:nvPr>
            <p:ph type="dt" sz="half" idx="10"/>
          </p:nvPr>
        </p:nvSpPr>
        <p:spPr/>
        <p:txBody>
          <a:bodyPr/>
          <a:lstStyle>
            <a:lvl1pPr>
              <a:defRPr/>
            </a:lvl1pPr>
          </a:lstStyle>
          <a:p>
            <a:pPr>
              <a:defRPr/>
            </a:pPr>
            <a:fld id="{BDF57CFA-31A4-49CE-BC20-A20619482ADF}" type="datetime1">
              <a:rPr lang="de-DE" altLang="de-DE"/>
              <a:pPr>
                <a:defRPr/>
              </a:pPr>
              <a:t>21.12.2020</a:t>
            </a:fld>
            <a:r>
              <a:rPr lang="de-DE" altLang="de-DE"/>
              <a:t> | </a:t>
            </a:r>
            <a:fld id="{C7492DD4-D1A4-4604-A6B8-94200F884F48}" type="slidenum">
              <a:rPr lang="de-DE" altLang="de-DE"/>
              <a:pPr>
                <a:defRPr/>
              </a:pPr>
              <a:t>‹Nr.›</a:t>
            </a:fld>
            <a:endParaRPr lang="de-DE" altLang="de-DE"/>
          </a:p>
        </p:txBody>
      </p:sp>
    </p:spTree>
    <p:extLst>
      <p:ext uri="{BB962C8B-B14F-4D97-AF65-F5344CB8AC3E}">
        <p14:creationId xmlns:p14="http://schemas.microsoft.com/office/powerpoint/2010/main" val="125500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 Nur Datum/Seitenzahl">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1C26392-45BA-421F-A9A8-90EE7F1014CB}"/>
              </a:ext>
            </a:extLst>
          </p:cNvPr>
          <p:cNvSpPr/>
          <p:nvPr userDrawn="1"/>
        </p:nvSpPr>
        <p:spPr>
          <a:xfrm>
            <a:off x="0" y="5815020"/>
            <a:ext cx="12192000" cy="10429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3" name="Datumsplatzhalter 2">
            <a:extLst>
              <a:ext uri="{FF2B5EF4-FFF2-40B4-BE49-F238E27FC236}">
                <a16:creationId xmlns:a16="http://schemas.microsoft.com/office/drawing/2014/main" id="{DB987CC0-DA98-4351-80B7-0DADF023C27F}"/>
              </a:ext>
            </a:extLst>
          </p:cNvPr>
          <p:cNvSpPr>
            <a:spLocks noGrp="1"/>
          </p:cNvSpPr>
          <p:nvPr>
            <p:ph type="dt" sz="half" idx="10"/>
          </p:nvPr>
        </p:nvSpPr>
        <p:spPr/>
        <p:txBody>
          <a:bodyPr/>
          <a:lstStyle>
            <a:lvl1pPr>
              <a:defRPr/>
            </a:lvl1pPr>
          </a:lstStyle>
          <a:p>
            <a:pPr>
              <a:defRPr/>
            </a:pPr>
            <a:fld id="{BAFD982A-092D-489C-A38F-3BBA33C91944}" type="datetime1">
              <a:rPr lang="de-DE" altLang="de-DE"/>
              <a:pPr>
                <a:defRPr/>
              </a:pPr>
              <a:t>21.12.2020</a:t>
            </a:fld>
            <a:r>
              <a:rPr lang="de-DE" altLang="de-DE"/>
              <a:t> | </a:t>
            </a:r>
            <a:fld id="{15EAF8C3-F4C8-41C4-A31D-FEB5E3945B2C}" type="slidenum">
              <a:rPr lang="de-DE" altLang="de-DE"/>
              <a:pPr>
                <a:defRPr/>
              </a:pPr>
              <a:t>‹Nr.›</a:t>
            </a:fld>
            <a:endParaRPr lang="de-DE" altLang="de-DE"/>
          </a:p>
        </p:txBody>
      </p:sp>
    </p:spTree>
    <p:extLst>
      <p:ext uri="{BB962C8B-B14F-4D97-AF65-F5344CB8AC3E}">
        <p14:creationId xmlns:p14="http://schemas.microsoft.com/office/powerpoint/2010/main" val="3420649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DECFF107-E1FB-490D-90EF-290D600EEEA5}"/>
              </a:ext>
            </a:extLst>
          </p:cNvPr>
          <p:cNvSpPr/>
          <p:nvPr userDrawn="1"/>
        </p:nvSpPr>
        <p:spPr>
          <a:xfrm>
            <a:off x="0" y="6169032"/>
            <a:ext cx="12192000" cy="688975"/>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dirty="0"/>
          </a:p>
        </p:txBody>
      </p:sp>
      <p:sp>
        <p:nvSpPr>
          <p:cNvPr id="1027" name="Titelplatzhalter 1">
            <a:extLst>
              <a:ext uri="{FF2B5EF4-FFF2-40B4-BE49-F238E27FC236}">
                <a16:creationId xmlns:a16="http://schemas.microsoft.com/office/drawing/2014/main" id="{80157FC0-A932-4AD4-AE61-134E9F300E5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de-DE" altLang="de-DE" dirty="0"/>
              <a:t>Mastertitelformat bearbeiten</a:t>
            </a:r>
          </a:p>
        </p:txBody>
      </p:sp>
      <p:sp>
        <p:nvSpPr>
          <p:cNvPr id="1028" name="Textplatzhalter 2">
            <a:extLst>
              <a:ext uri="{FF2B5EF4-FFF2-40B4-BE49-F238E27FC236}">
                <a16:creationId xmlns:a16="http://schemas.microsoft.com/office/drawing/2014/main" id="{5305EE6A-F326-4D2E-A844-85F57FF8281C}"/>
              </a:ext>
            </a:extLst>
          </p:cNvPr>
          <p:cNvSpPr>
            <a:spLocks noGrp="1"/>
          </p:cNvSpPr>
          <p:nvPr>
            <p:ph type="body" idx="1"/>
          </p:nvPr>
        </p:nvSpPr>
        <p:spPr bwMode="auto">
          <a:xfrm>
            <a:off x="609601" y="1600200"/>
            <a:ext cx="109728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4" name="Datumsplatzhalter 3">
            <a:extLst>
              <a:ext uri="{FF2B5EF4-FFF2-40B4-BE49-F238E27FC236}">
                <a16:creationId xmlns:a16="http://schemas.microsoft.com/office/drawing/2014/main" id="{E4FC543A-9A9D-44ED-9091-7D37089CB48D}"/>
              </a:ext>
            </a:extLst>
          </p:cNvPr>
          <p:cNvSpPr>
            <a:spLocks noGrp="1"/>
          </p:cNvSpPr>
          <p:nvPr>
            <p:ph type="dt" sz="half" idx="2"/>
          </p:nvPr>
        </p:nvSpPr>
        <p:spPr>
          <a:xfrm>
            <a:off x="10433052" y="6400799"/>
            <a:ext cx="1149349" cy="365125"/>
          </a:xfrm>
          <a:prstGeom prst="rect">
            <a:avLst/>
          </a:prstGeom>
        </p:spPr>
        <p:txBody>
          <a:bodyPr vert="horz" wrap="square" lIns="0" tIns="45720" rIns="0" bIns="45720" numCol="1" anchor="ctr" anchorCtr="0" compatLnSpc="1">
            <a:prstTxWarp prst="textNoShape">
              <a:avLst/>
            </a:prstTxWarp>
          </a:bodyPr>
          <a:lstStyle>
            <a:lvl1pPr algn="r" eaLnBrk="1" hangingPunct="1">
              <a:defRPr sz="900">
                <a:solidFill>
                  <a:srgbClr val="5A5A59"/>
                </a:solidFill>
                <a:latin typeface="Calibri Light" panose="020F0302020204030204" pitchFamily="34" charset="0"/>
              </a:defRPr>
            </a:lvl1pPr>
          </a:lstStyle>
          <a:p>
            <a:pPr>
              <a:defRPr/>
            </a:pPr>
            <a:fld id="{9C7192F0-9F2B-49F8-9CB3-1594028407F7}" type="datetime1">
              <a:rPr lang="de-DE" altLang="de-DE"/>
              <a:pPr>
                <a:defRPr/>
              </a:pPr>
              <a:t>21.12.2020</a:t>
            </a:fld>
            <a:r>
              <a:rPr lang="de-DE" altLang="de-DE" dirty="0"/>
              <a:t> | </a:t>
            </a:r>
            <a:fld id="{A5E445E1-8044-4727-B95C-C2276443131A}" type="slidenum">
              <a:rPr lang="de-DE" altLang="de-DE"/>
              <a:pPr>
                <a:defRPr/>
              </a:pPr>
              <a:t>‹Nr.›</a:t>
            </a:fld>
            <a:endParaRPr lang="de-DE" altLang="de-DE" dirty="0"/>
          </a:p>
        </p:txBody>
      </p:sp>
      <p:sp>
        <p:nvSpPr>
          <p:cNvPr id="3" name="Rechteck 2">
            <a:extLst>
              <a:ext uri="{FF2B5EF4-FFF2-40B4-BE49-F238E27FC236}">
                <a16:creationId xmlns:a16="http://schemas.microsoft.com/office/drawing/2014/main" id="{32358D96-8A8E-4CD2-9EDB-113B3484F789}"/>
              </a:ext>
            </a:extLst>
          </p:cNvPr>
          <p:cNvSpPr/>
          <p:nvPr userDrawn="1"/>
        </p:nvSpPr>
        <p:spPr>
          <a:xfrm>
            <a:off x="-25396" y="-11113"/>
            <a:ext cx="12249151" cy="90488"/>
          </a:xfrm>
          <a:prstGeom prst="rect">
            <a:avLst/>
          </a:prstGeom>
          <a:solidFill>
            <a:srgbClr val="FCB8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pic>
        <p:nvPicPr>
          <p:cNvPr id="5" name="Grafik 4">
            <a:extLst>
              <a:ext uri="{FF2B5EF4-FFF2-40B4-BE49-F238E27FC236}">
                <a16:creationId xmlns:a16="http://schemas.microsoft.com/office/drawing/2014/main" id="{068843D7-ECB9-4940-81C3-10A706E7E3E9}"/>
              </a:ext>
            </a:extLst>
          </p:cNvPr>
          <p:cNvPicPr>
            <a:picLocks noChangeAspect="1"/>
          </p:cNvPicPr>
          <p:nvPr userDrawn="1"/>
        </p:nvPicPr>
        <p:blipFill rotWithShape="1">
          <a:blip r:embed="rId18">
            <a:clrChange>
              <a:clrFrom>
                <a:srgbClr val="FFFFFF"/>
              </a:clrFrom>
              <a:clrTo>
                <a:srgbClr val="FFFFFF">
                  <a:alpha val="0"/>
                </a:srgbClr>
              </a:clrTo>
            </a:clrChange>
          </a:blip>
          <a:srcRect l="78129"/>
          <a:stretch/>
        </p:blipFill>
        <p:spPr>
          <a:xfrm>
            <a:off x="7419482" y="6207519"/>
            <a:ext cx="1172023" cy="612000"/>
          </a:xfrm>
          <a:prstGeom prst="rect">
            <a:avLst/>
          </a:prstGeom>
        </p:spPr>
      </p:pic>
      <p:pic>
        <p:nvPicPr>
          <p:cNvPr id="7" name="Grafik 6">
            <a:extLst>
              <a:ext uri="{FF2B5EF4-FFF2-40B4-BE49-F238E27FC236}">
                <a16:creationId xmlns:a16="http://schemas.microsoft.com/office/drawing/2014/main" id="{F9AA8744-2587-4B8F-9895-9803BD6D2646}"/>
              </a:ext>
            </a:extLst>
          </p:cNvPr>
          <p:cNvPicPr>
            <a:picLocks noChangeAspect="1"/>
          </p:cNvPicPr>
          <p:nvPr userDrawn="1"/>
        </p:nvPicPr>
        <p:blipFill>
          <a:blip r:embed="rId19"/>
          <a:stretch>
            <a:fillRect/>
          </a:stretch>
        </p:blipFill>
        <p:spPr>
          <a:xfrm>
            <a:off x="318505" y="6207519"/>
            <a:ext cx="1537660" cy="612000"/>
          </a:xfrm>
          <a:prstGeom prst="rect">
            <a:avLst/>
          </a:prstGeom>
        </p:spPr>
      </p:pic>
      <p:pic>
        <p:nvPicPr>
          <p:cNvPr id="9" name="Grafik 8">
            <a:extLst>
              <a:ext uri="{FF2B5EF4-FFF2-40B4-BE49-F238E27FC236}">
                <a16:creationId xmlns:a16="http://schemas.microsoft.com/office/drawing/2014/main" id="{B04BAF07-A7FC-4B02-ADE1-76140F20313F}"/>
              </a:ext>
            </a:extLst>
          </p:cNvPr>
          <p:cNvPicPr>
            <a:picLocks noChangeAspect="1"/>
          </p:cNvPicPr>
          <p:nvPr userDrawn="1"/>
        </p:nvPicPr>
        <p:blipFill rotWithShape="1">
          <a:blip r:embed="rId20">
            <a:clrChange>
              <a:clrFrom>
                <a:srgbClr val="FFFFFF"/>
              </a:clrFrom>
              <a:clrTo>
                <a:srgbClr val="FFFFFF">
                  <a:alpha val="0"/>
                </a:srgbClr>
              </a:clrTo>
            </a:clrChange>
          </a:blip>
          <a:srcRect r="42363"/>
          <a:stretch/>
        </p:blipFill>
        <p:spPr>
          <a:xfrm>
            <a:off x="1898860" y="6207519"/>
            <a:ext cx="1945271" cy="612000"/>
          </a:xfrm>
          <a:prstGeom prst="rect">
            <a:avLst/>
          </a:prstGeom>
        </p:spPr>
      </p:pic>
      <p:pic>
        <p:nvPicPr>
          <p:cNvPr id="10" name="Grafik 9">
            <a:extLst>
              <a:ext uri="{FF2B5EF4-FFF2-40B4-BE49-F238E27FC236}">
                <a16:creationId xmlns:a16="http://schemas.microsoft.com/office/drawing/2014/main" id="{346F522D-0F4D-477B-ACFF-83B9B8CAB5FA}"/>
              </a:ext>
            </a:extLst>
          </p:cNvPr>
          <p:cNvPicPr>
            <a:picLocks noChangeAspect="1"/>
          </p:cNvPicPr>
          <p:nvPr userDrawn="1"/>
        </p:nvPicPr>
        <p:blipFill rotWithShape="1">
          <a:blip r:embed="rId20">
            <a:clrChange>
              <a:clrFrom>
                <a:srgbClr val="FFFFFF"/>
              </a:clrFrom>
              <a:clrTo>
                <a:srgbClr val="FFFFFF">
                  <a:alpha val="0"/>
                </a:srgbClr>
              </a:clrTo>
            </a:clrChange>
          </a:blip>
          <a:srcRect l="72817"/>
          <a:stretch/>
        </p:blipFill>
        <p:spPr>
          <a:xfrm>
            <a:off x="3945890" y="6207519"/>
            <a:ext cx="917443" cy="612000"/>
          </a:xfrm>
          <a:prstGeom prst="rect">
            <a:avLst/>
          </a:prstGeom>
        </p:spPr>
      </p:pic>
      <p:pic>
        <p:nvPicPr>
          <p:cNvPr id="6" name="Grafik 5">
            <a:extLst>
              <a:ext uri="{FF2B5EF4-FFF2-40B4-BE49-F238E27FC236}">
                <a16:creationId xmlns:a16="http://schemas.microsoft.com/office/drawing/2014/main" id="{11EB720C-1FD2-43B4-8D71-60F5D9EB3652}"/>
              </a:ext>
            </a:extLst>
          </p:cNvPr>
          <p:cNvPicPr>
            <a:picLocks noChangeAspect="1"/>
          </p:cNvPicPr>
          <p:nvPr userDrawn="1"/>
        </p:nvPicPr>
        <p:blipFill>
          <a:blip r:embed="rId21">
            <a:clrChange>
              <a:clrFrom>
                <a:srgbClr val="FFFFFF"/>
              </a:clrFrom>
              <a:clrTo>
                <a:srgbClr val="FFFFFF">
                  <a:alpha val="0"/>
                </a:srgbClr>
              </a:clrTo>
            </a:clrChange>
          </a:blip>
          <a:stretch>
            <a:fillRect/>
          </a:stretch>
        </p:blipFill>
        <p:spPr>
          <a:xfrm>
            <a:off x="8983078" y="6207519"/>
            <a:ext cx="1058400" cy="612000"/>
          </a:xfrm>
          <a:prstGeom prst="rect">
            <a:avLst/>
          </a:prstGeom>
        </p:spPr>
      </p:pic>
      <p:pic>
        <p:nvPicPr>
          <p:cNvPr id="13" name="Grafik 12">
            <a:extLst>
              <a:ext uri="{FF2B5EF4-FFF2-40B4-BE49-F238E27FC236}">
                <a16:creationId xmlns:a16="http://schemas.microsoft.com/office/drawing/2014/main" id="{88AD8A00-B48C-4019-A2E1-2831014EE91A}"/>
              </a:ext>
            </a:extLst>
          </p:cNvPr>
          <p:cNvPicPr>
            <a:picLocks noChangeAspect="1"/>
          </p:cNvPicPr>
          <p:nvPr userDrawn="1"/>
        </p:nvPicPr>
        <p:blipFill rotWithShape="1">
          <a:blip r:embed="rId18">
            <a:clrChange>
              <a:clrFrom>
                <a:srgbClr val="FFFFFF"/>
              </a:clrFrom>
              <a:clrTo>
                <a:srgbClr val="FFFFFF">
                  <a:alpha val="0"/>
                </a:srgbClr>
              </a:clrTo>
            </a:clrChange>
          </a:blip>
          <a:srcRect l="43431" t="18415" r="26033"/>
          <a:stretch/>
        </p:blipFill>
        <p:spPr>
          <a:xfrm>
            <a:off x="5180182" y="6177363"/>
            <a:ext cx="2005685" cy="612000"/>
          </a:xfrm>
          <a:prstGeom prst="rect">
            <a:avLst/>
          </a:prstGeom>
        </p:spPr>
      </p:pic>
    </p:spTree>
  </p:cSld>
  <p:clrMap bg1="lt1" tx1="dk1" bg2="lt2" tx2="dk2" accent1="accent1" accent2="accent2" accent3="accent3" accent4="accent4" accent5="accent5" accent6="accent6" hlink="hlink" folHlink="folHlink"/>
  <p:sldLayoutIdLst>
    <p:sldLayoutId id="2147484002" r:id="rId1"/>
    <p:sldLayoutId id="2147483992" r:id="rId2"/>
    <p:sldLayoutId id="2147483991" r:id="rId3"/>
    <p:sldLayoutId id="2147483993" r:id="rId4"/>
    <p:sldLayoutId id="2147483994" r:id="rId5"/>
    <p:sldLayoutId id="2147483995" r:id="rId6"/>
    <p:sldLayoutId id="2147483996" r:id="rId7"/>
    <p:sldLayoutId id="2147483997" r:id="rId8"/>
    <p:sldLayoutId id="2147484003" r:id="rId9"/>
    <p:sldLayoutId id="2147483998" r:id="rId10"/>
    <p:sldLayoutId id="2147483999" r:id="rId11"/>
    <p:sldLayoutId id="2147484000" r:id="rId12"/>
    <p:sldLayoutId id="2147484001" r:id="rId13"/>
    <p:sldLayoutId id="2147484004" r:id="rId14"/>
    <p:sldLayoutId id="2147484005" r:id="rId15"/>
    <p:sldLayoutId id="2147484006" r:id="rId16"/>
  </p:sldLayoutIdLst>
  <p:hf hdr="0"/>
  <p:txStyles>
    <p:titleStyle>
      <a:lvl1pPr algn="l" defTabSz="457200" rtl="0" eaLnBrk="0" fontAlgn="base" hangingPunct="0">
        <a:spcBef>
          <a:spcPct val="0"/>
        </a:spcBef>
        <a:spcAft>
          <a:spcPct val="0"/>
        </a:spcAft>
        <a:buSzPct val="92000"/>
        <a:defRPr sz="3600" kern="1200">
          <a:solidFill>
            <a:schemeClr val="tx1"/>
          </a:solidFill>
          <a:latin typeface="Calibri Light"/>
          <a:ea typeface="MS PGothic" panose="020B0600070205080204" pitchFamily="34" charset="-128"/>
          <a:cs typeface="Calibri Light"/>
        </a:defRPr>
      </a:lvl1pPr>
      <a:lvl2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2pPr>
      <a:lvl3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3pPr>
      <a:lvl4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4pPr>
      <a:lvl5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5pPr>
      <a:lvl6pPr marL="4572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6pPr>
      <a:lvl7pPr marL="9144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7pPr>
      <a:lvl8pPr marL="13716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8pPr>
      <a:lvl9pPr marL="18288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SzPct val="92000"/>
        <a:buBlip>
          <a:blip r:embed="rId22"/>
        </a:buBlip>
        <a:defRPr sz="2400" kern="1200">
          <a:solidFill>
            <a:schemeClr val="tx1"/>
          </a:solidFill>
          <a:latin typeface="Calibri Light"/>
          <a:ea typeface="MS PGothic" panose="020B0600070205080204" pitchFamily="34" charset="-128"/>
          <a:cs typeface="Calibri Light"/>
        </a:defRPr>
      </a:lvl1pPr>
      <a:lvl2pPr marL="654050" indent="-285750" algn="l" defTabSz="457200" rtl="0" eaLnBrk="0" fontAlgn="base" hangingPunct="0">
        <a:spcBef>
          <a:spcPct val="20000"/>
        </a:spcBef>
        <a:spcAft>
          <a:spcPct val="0"/>
        </a:spcAft>
        <a:buSzPct val="100000"/>
        <a:buBlip>
          <a:blip r:embed="rId22"/>
        </a:buBlip>
        <a:defRPr sz="2200" kern="1200">
          <a:solidFill>
            <a:schemeClr val="tx1"/>
          </a:solidFill>
          <a:latin typeface="Calibri Light"/>
          <a:ea typeface="MS PGothic" panose="020B0600070205080204" pitchFamily="34" charset="-128"/>
          <a:cs typeface="Calibri Light"/>
        </a:defRPr>
      </a:lvl2pPr>
      <a:lvl3pPr marL="892175" indent="-228600" algn="l" defTabSz="457200" rtl="0" eaLnBrk="0" fontAlgn="base" hangingPunct="0">
        <a:spcBef>
          <a:spcPct val="20000"/>
        </a:spcBef>
        <a:spcAft>
          <a:spcPct val="0"/>
        </a:spcAft>
        <a:buClr>
          <a:srgbClr val="7F807F"/>
        </a:buClr>
        <a:buSzPct val="100000"/>
        <a:buBlip>
          <a:blip r:embed="rId22"/>
        </a:buBlip>
        <a:defRPr sz="2000" kern="1200">
          <a:solidFill>
            <a:schemeClr val="tx1"/>
          </a:solidFill>
          <a:latin typeface="Calibri Light"/>
          <a:ea typeface="MS PGothic" panose="020B0600070205080204" pitchFamily="34" charset="-128"/>
          <a:cs typeface="Calibri Light"/>
        </a:defRPr>
      </a:lvl3pPr>
      <a:lvl4pPr marL="1133475" indent="-228600" algn="l" defTabSz="457200" rtl="0" eaLnBrk="0" fontAlgn="base" hangingPunct="0">
        <a:spcBef>
          <a:spcPct val="20000"/>
        </a:spcBef>
        <a:spcAft>
          <a:spcPct val="0"/>
        </a:spcAft>
        <a:buClr>
          <a:srgbClr val="7F807F"/>
        </a:buClr>
        <a:buSzPct val="100000"/>
        <a:buBlip>
          <a:blip r:embed="rId22"/>
        </a:buBlip>
        <a:defRPr kern="1200">
          <a:solidFill>
            <a:schemeClr val="tx1"/>
          </a:solidFill>
          <a:latin typeface="Calibri Light"/>
          <a:ea typeface="MS PGothic" panose="020B0600070205080204" pitchFamily="34" charset="-128"/>
          <a:cs typeface="Calibri Light"/>
        </a:defRPr>
      </a:lvl4pPr>
      <a:lvl5pPr marL="1381125" indent="-228600" algn="l" defTabSz="457200" rtl="0" eaLnBrk="0" fontAlgn="base" hangingPunct="0">
        <a:spcBef>
          <a:spcPct val="20000"/>
        </a:spcBef>
        <a:spcAft>
          <a:spcPct val="0"/>
        </a:spcAft>
        <a:buClr>
          <a:srgbClr val="7F807F"/>
        </a:buClr>
        <a:buSzPct val="100000"/>
        <a:buBlip>
          <a:blip r:embed="rId22"/>
        </a:buBlip>
        <a:defRPr sz="1600" kern="1200">
          <a:solidFill>
            <a:schemeClr val="tx1"/>
          </a:solidFill>
          <a:latin typeface="Calibri Light"/>
          <a:ea typeface="MS PGothic" panose="020B0600070205080204" pitchFamily="34" charset="-128"/>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1.jp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6.xml"/><Relationship Id="rId5" Type="http://schemas.microsoft.com/office/2007/relationships/hdphoto" Target="../media/hdphoto1.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png"/><Relationship Id="rId2" Type="http://schemas.openxmlformats.org/officeDocument/2006/relationships/slideLayout" Target="../slideLayouts/slideLayout15.xml"/><Relationship Id="rId1" Type="http://schemas.openxmlformats.org/officeDocument/2006/relationships/tags" Target="../tags/tag18.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2.JPG"/><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6.JPG"/><Relationship Id="rId2" Type="http://schemas.openxmlformats.org/officeDocument/2006/relationships/slideLayout" Target="../slideLayouts/slideLayout15.xml"/><Relationship Id="rId1" Type="http://schemas.openxmlformats.org/officeDocument/2006/relationships/tags" Target="../tags/tag20.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0.JPG"/><Relationship Id="rId2" Type="http://schemas.openxmlformats.org/officeDocument/2006/relationships/slideLayout" Target="../slideLayouts/slideLayout15.xml"/><Relationship Id="rId1" Type="http://schemas.openxmlformats.org/officeDocument/2006/relationships/tags" Target="../tags/tag2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41.png"/><Relationship Id="rId5" Type="http://schemas.openxmlformats.org/officeDocument/2006/relationships/image" Target="../media/image21.jp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8.png"/><Relationship Id="rId2" Type="http://schemas.openxmlformats.org/officeDocument/2006/relationships/slideLayout" Target="../slideLayouts/slideLayout15.xml"/><Relationship Id="rId1" Type="http://schemas.openxmlformats.org/officeDocument/2006/relationships/tags" Target="../tags/tag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9.jpeg"/><Relationship Id="rId5" Type="http://schemas.openxmlformats.org/officeDocument/2006/relationships/image" Target="../media/image21.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28.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6.png"/><Relationship Id="rId2" Type="http://schemas.openxmlformats.org/officeDocument/2006/relationships/slideLayout" Target="../slideLayouts/slideLayout15.xml"/><Relationship Id="rId1" Type="http://schemas.openxmlformats.org/officeDocument/2006/relationships/tags" Target="../tags/tag29.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57.jpg"/><Relationship Id="rId5" Type="http://schemas.openxmlformats.org/officeDocument/2006/relationships/image" Target="../media/image21.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32.xml"/><Relationship Id="rId5" Type="http://schemas.openxmlformats.org/officeDocument/2006/relationships/image" Target="../media/image59.jp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33.xml"/><Relationship Id="rId5" Type="http://schemas.openxmlformats.org/officeDocument/2006/relationships/image" Target="../media/image61.jp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hyperlink" Target="mailto:m.ruhland@izt.de" TargetMode="External"/><Relationship Id="rId2" Type="http://schemas.openxmlformats.org/officeDocument/2006/relationships/slideLayout" Target="../slideLayouts/slideLayout14.xml"/><Relationship Id="rId1" Type="http://schemas.openxmlformats.org/officeDocument/2006/relationships/tags" Target="../tags/tag34.xml"/><Relationship Id="rId6" Type="http://schemas.openxmlformats.org/officeDocument/2006/relationships/image" Target="../media/image5.png"/><Relationship Id="rId5" Type="http://schemas.openxmlformats.org/officeDocument/2006/relationships/hyperlink" Target="http://www.izt.de/" TargetMode="External"/><Relationship Id="rId4" Type="http://schemas.openxmlformats.org/officeDocument/2006/relationships/hyperlink" Target="mailto:m.bauer@izt.de"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10.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5.xml"/><Relationship Id="rId5" Type="http://schemas.openxmlformats.org/officeDocument/2006/relationships/image" Target="../media/image11.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https://www.youtube.com/embed/kopoLzvh5jY" TargetMode="External"/><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FDB280E3-2FEC-4FCB-B2D7-EEA87FEBC971}"/>
              </a:ext>
            </a:extLst>
          </p:cNvPr>
          <p:cNvSpPr>
            <a:spLocks noGrp="1"/>
          </p:cNvSpPr>
          <p:nvPr>
            <p:ph type="ctrTitle"/>
          </p:nvPr>
        </p:nvSpPr>
        <p:spPr/>
        <p:txBody>
          <a:bodyPr/>
          <a:lstStyle>
            <a:lvl1pPr>
              <a:defRPr/>
            </a:lvl1pPr>
          </a:lstStyle>
          <a:p>
            <a:r>
              <a:rPr lang="de-DE" dirty="0"/>
              <a:t>KI-Projektwerkstatt @ BBS I Uelzen</a:t>
            </a:r>
          </a:p>
        </p:txBody>
      </p:sp>
      <p:sp>
        <p:nvSpPr>
          <p:cNvPr id="15" name="Untertitel 2">
            <a:extLst>
              <a:ext uri="{FF2B5EF4-FFF2-40B4-BE49-F238E27FC236}">
                <a16:creationId xmlns:a16="http://schemas.microsoft.com/office/drawing/2014/main" id="{6EE4F6C7-DB61-4368-8BFE-BDBDA22F4AB2}"/>
              </a:ext>
            </a:extLst>
          </p:cNvPr>
          <p:cNvSpPr>
            <a:spLocks noGrp="1"/>
          </p:cNvSpPr>
          <p:nvPr>
            <p:ph type="subTitle" idx="1"/>
          </p:nvPr>
        </p:nvSpPr>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Digitale Technologie als Chance für den ländlichen Raum – </a:t>
            </a:r>
          </a:p>
          <a:p>
            <a:r>
              <a:rPr lang="de-DE" dirty="0"/>
              <a:t>Welche Chancen bietet KI für den Landkreis Uelzen?</a:t>
            </a:r>
          </a:p>
        </p:txBody>
      </p:sp>
      <p:sp>
        <p:nvSpPr>
          <p:cNvPr id="8194" name="Datumsplatzhalter 3">
            <a:extLst>
              <a:ext uri="{FF2B5EF4-FFF2-40B4-BE49-F238E27FC236}">
                <a16:creationId xmlns:a16="http://schemas.microsoft.com/office/drawing/2014/main" id="{D1797924-A676-4C19-9247-793F656114DF}"/>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2000"/>
              <a:buBlip>
                <a:blip r:embed="rId3"/>
              </a:buBlip>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a:spcBef>
                <a:spcPct val="20000"/>
              </a:spcBef>
              <a:buSzPct val="100000"/>
              <a:buBlip>
                <a:blip r:embed="rId3"/>
              </a:buBlip>
              <a:defRPr sz="22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a:spcBef>
                <a:spcPct val="20000"/>
              </a:spcBef>
              <a:buClr>
                <a:srgbClr val="7F807F"/>
              </a:buClr>
              <a:buSzPct val="100000"/>
              <a:buBlip>
                <a:blip r:embed="rId3"/>
              </a:buBlip>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a:spcBef>
                <a:spcPct val="20000"/>
              </a:spcBef>
              <a:buClr>
                <a:srgbClr val="7F807F"/>
              </a:buClr>
              <a:buSzPct val="100000"/>
              <a:buBlip>
                <a:blip r:embed="rId3"/>
              </a:buBlip>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a:spcBef>
                <a:spcPct val="20000"/>
              </a:spcBef>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spcBef>
                <a:spcPct val="0"/>
              </a:spcBef>
              <a:buSzTx/>
              <a:buFontTx/>
              <a:buNone/>
            </a:pPr>
            <a:fld id="{1A9C032E-E4FD-4D55-B402-19A68BCB6D07}" type="datetime1">
              <a:rPr lang="de-DE" altLang="de-DE" sz="900">
                <a:solidFill>
                  <a:srgbClr val="5A5A59"/>
                </a:solidFill>
              </a:rPr>
              <a:pPr>
                <a:spcBef>
                  <a:spcPct val="0"/>
                </a:spcBef>
                <a:buSzTx/>
                <a:buFontTx/>
                <a:buNone/>
              </a:pPr>
              <a:t>21.12.2020</a:t>
            </a:fld>
            <a:r>
              <a:rPr lang="de-DE" altLang="de-DE" sz="900">
                <a:solidFill>
                  <a:srgbClr val="5A5A59"/>
                </a:solidFill>
              </a:rPr>
              <a:t> | </a:t>
            </a:r>
            <a:fld id="{0B6F439D-A0EA-4BA1-BBA7-1F7EC9036D0D}" type="slidenum">
              <a:rPr lang="de-DE" altLang="de-DE" sz="900">
                <a:solidFill>
                  <a:srgbClr val="5A5A59"/>
                </a:solidFill>
              </a:rPr>
              <a:pPr>
                <a:spcBef>
                  <a:spcPct val="0"/>
                </a:spcBef>
                <a:buSzTx/>
                <a:buFontTx/>
                <a:buNone/>
              </a:pPr>
              <a:t>1</a:t>
            </a:fld>
            <a:endParaRPr lang="de-DE" altLang="de-DE" sz="900">
              <a:solidFill>
                <a:srgbClr val="5A5A59"/>
              </a:solidFill>
            </a:endParaRPr>
          </a:p>
        </p:txBody>
      </p:sp>
    </p:spTree>
    <p:custDataLst>
      <p:tags r:id="rId1"/>
    </p:custDataLst>
    <p:extLst>
      <p:ext uri="{BB962C8B-B14F-4D97-AF65-F5344CB8AC3E}">
        <p14:creationId xmlns:p14="http://schemas.microsoft.com/office/powerpoint/2010/main" val="653639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de-DE" dirty="0"/>
              <a:t>Feedback</a:t>
            </a:r>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21.12.2020</a:t>
            </a:fld>
            <a:r>
              <a:rPr lang="de-DE" altLang="de-DE"/>
              <a:t> | </a:t>
            </a:r>
            <a:fld id="{F5546E80-7A85-4441-AD65-2AAB5A024E4B}" type="slidenum">
              <a:rPr lang="de-DE" altLang="de-DE" smtClean="0"/>
              <a:pPr>
                <a:defRPr/>
              </a:pPr>
              <a:t>10</a:t>
            </a:fld>
            <a:endParaRPr lang="de-DE" altLang="de-DE"/>
          </a:p>
        </p:txBody>
      </p:sp>
      <p:sp>
        <p:nvSpPr>
          <p:cNvPr id="3" name="Rechteck 2">
            <a:extLst>
              <a:ext uri="{FF2B5EF4-FFF2-40B4-BE49-F238E27FC236}">
                <a16:creationId xmlns:a16="http://schemas.microsoft.com/office/drawing/2014/main" id="{91CBBF46-A97F-4B29-ADAE-EA365FD00698}"/>
              </a:ext>
            </a:extLst>
          </p:cNvPr>
          <p:cNvSpPr/>
          <p:nvPr/>
        </p:nvSpPr>
        <p:spPr>
          <a:xfrm>
            <a:off x="440871" y="1417638"/>
            <a:ext cx="7379153" cy="4124206"/>
          </a:xfrm>
          <a:prstGeom prst="rect">
            <a:avLst/>
          </a:prstGeom>
        </p:spPr>
        <p:txBody>
          <a:bodyPr wrap="square">
            <a:spAutoFit/>
          </a:bodyPr>
          <a:lstStyle/>
          <a:p>
            <a:r>
              <a:rPr lang="de-DE" sz="2400" dirty="0">
                <a:latin typeface="Calibri Light" panose="020F0302020204030204" pitchFamily="34" charset="0"/>
                <a:cs typeface="Calibri Light" panose="020F0302020204030204" pitchFamily="34" charset="0"/>
              </a:rPr>
              <a:t>Wie hat euch die Lerneinheit KI und Gesundheit insgesamt gefallen? Bitte nutzt die Skala von 1 bis 5 Sternen für eure Bewertung.</a:t>
            </a:r>
          </a:p>
          <a:p>
            <a:endParaRPr lang="de-DE" sz="2400" dirty="0">
              <a:latin typeface="Calibri Light" panose="020F0302020204030204" pitchFamily="34" charset="0"/>
              <a:cs typeface="Calibri Light" panose="020F0302020204030204" pitchFamily="34" charset="0"/>
            </a:endParaRPr>
          </a:p>
          <a:p>
            <a:r>
              <a:rPr lang="de-DE" sz="2400" dirty="0">
                <a:latin typeface="Calibri Light" panose="020F0302020204030204" pitchFamily="34" charset="0"/>
                <a:cs typeface="Calibri Light" panose="020F0302020204030204" pitchFamily="34" charset="0"/>
              </a:rPr>
              <a:t>Nutzt das Textfeld um uns Feedback zu geben:</a:t>
            </a:r>
          </a:p>
          <a:p>
            <a:endParaRPr lang="de-DE"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Waren die Inhalte für euch verständlich? </a:t>
            </a:r>
          </a:p>
          <a:p>
            <a:pPr marL="342900"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Gab es Teile die euch zu lang vorkamen? </a:t>
            </a:r>
          </a:p>
          <a:p>
            <a:pPr marL="342900"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Worüber hättet ihr gerne mehr Informationen gehabt?</a:t>
            </a:r>
          </a:p>
          <a:p>
            <a:pPr marL="342900"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Wie hat euch das Online-Format insgesamt gefallen?</a:t>
            </a:r>
          </a:p>
        </p:txBody>
      </p:sp>
      <p:pic>
        <p:nvPicPr>
          <p:cNvPr id="6146" name="Picture 2" descr="Konstruktives Feedback geben: 5 Kommunikationsfehler vermeiden">
            <a:extLst>
              <a:ext uri="{FF2B5EF4-FFF2-40B4-BE49-F238E27FC236}">
                <a16:creationId xmlns:a16="http://schemas.microsoft.com/office/drawing/2014/main" id="{1401EBF8-55BD-46A7-BD88-5200AFF5C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51" r="12053"/>
          <a:stretch/>
        </p:blipFill>
        <p:spPr bwMode="auto">
          <a:xfrm>
            <a:off x="7953374" y="1745709"/>
            <a:ext cx="4000501" cy="33665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9323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de-DE" dirty="0"/>
              <a:t>Feedback zur Einführungsveranstaltung</a:t>
            </a:r>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21.12.2020</a:t>
            </a:fld>
            <a:r>
              <a:rPr lang="de-DE" altLang="de-DE"/>
              <a:t> | </a:t>
            </a:r>
            <a:fld id="{F5546E80-7A85-4441-AD65-2AAB5A024E4B}" type="slidenum">
              <a:rPr lang="de-DE" altLang="de-DE" smtClean="0"/>
              <a:pPr>
                <a:defRPr/>
              </a:pPr>
              <a:t>11</a:t>
            </a:fld>
            <a:endParaRPr lang="de-DE" altLang="de-DE"/>
          </a:p>
        </p:txBody>
      </p:sp>
      <p:sp>
        <p:nvSpPr>
          <p:cNvPr id="3" name="Rechteck 2">
            <a:extLst>
              <a:ext uri="{FF2B5EF4-FFF2-40B4-BE49-F238E27FC236}">
                <a16:creationId xmlns:a16="http://schemas.microsoft.com/office/drawing/2014/main" id="{91CBBF46-A97F-4B29-ADAE-EA365FD00698}"/>
              </a:ext>
            </a:extLst>
          </p:cNvPr>
          <p:cNvSpPr/>
          <p:nvPr/>
        </p:nvSpPr>
        <p:spPr>
          <a:xfrm>
            <a:off x="440871" y="1417638"/>
            <a:ext cx="7379153" cy="4216539"/>
          </a:xfrm>
          <a:prstGeom prst="rect">
            <a:avLst/>
          </a:prstGeom>
        </p:spPr>
        <p:txBody>
          <a:bodyPr wrap="square">
            <a:spAutoFit/>
          </a:bodyPr>
          <a:lstStyle/>
          <a:p>
            <a:pPr marL="342900"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Durchschnittlich 4,43 von 5 Sternen aus 37 Bewertungen</a:t>
            </a:r>
          </a:p>
          <a:p>
            <a:pPr marL="342900"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Konstruktive Kritikpunkte</a:t>
            </a:r>
          </a:p>
          <a:p>
            <a:pPr marL="342900"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Teilweise zu hohe Informationsdichte</a:t>
            </a:r>
          </a:p>
          <a:p>
            <a:pPr marL="800100" lvl="1"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Wunsch nach mehr Interaktion und Beispielen</a:t>
            </a:r>
          </a:p>
          <a:p>
            <a:pPr marL="800100" lvl="1"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Zeitmanagement</a:t>
            </a:r>
          </a:p>
          <a:p>
            <a:pPr marL="800100" lvl="1"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Vereinzelte technische Probleme</a:t>
            </a:r>
          </a:p>
          <a:p>
            <a:pPr marL="800100" lvl="1" indent="-342900">
              <a:buFont typeface="Arial" panose="020B0604020202020204" pitchFamily="34" charset="0"/>
              <a:buChar char="•"/>
            </a:pPr>
            <a:endParaRPr lang="de-DE" sz="2400" dirty="0">
              <a:latin typeface="Calibri Light" panose="020F0302020204030204" pitchFamily="34" charset="0"/>
              <a:cs typeface="Calibri Light" panose="020F0302020204030204" pitchFamily="34" charset="0"/>
            </a:endParaRPr>
          </a:p>
          <a:p>
            <a:endParaRPr lang="de-DE" sz="2400" dirty="0">
              <a:latin typeface="Calibri Light" panose="020F0302020204030204" pitchFamily="34" charset="0"/>
              <a:cs typeface="Calibri Light" panose="020F0302020204030204" pitchFamily="34" charset="0"/>
            </a:endParaRPr>
          </a:p>
        </p:txBody>
      </p:sp>
      <p:pic>
        <p:nvPicPr>
          <p:cNvPr id="6" name="Grafik 5">
            <a:extLst>
              <a:ext uri="{FF2B5EF4-FFF2-40B4-BE49-F238E27FC236}">
                <a16:creationId xmlns:a16="http://schemas.microsoft.com/office/drawing/2014/main" id="{04724596-087B-4E50-951A-F92765759134}"/>
              </a:ext>
            </a:extLst>
          </p:cNvPr>
          <p:cNvPicPr>
            <a:picLocks noChangeAspect="1"/>
          </p:cNvPicPr>
          <p:nvPr/>
        </p:nvPicPr>
        <p:blipFill>
          <a:blip r:embed="rId3"/>
          <a:stretch>
            <a:fillRect/>
          </a:stretch>
        </p:blipFill>
        <p:spPr>
          <a:xfrm>
            <a:off x="8955798" y="646545"/>
            <a:ext cx="2795331" cy="4969478"/>
          </a:xfrm>
          <a:prstGeom prst="rect">
            <a:avLst/>
          </a:prstGeom>
        </p:spPr>
      </p:pic>
    </p:spTree>
    <p:custDataLst>
      <p:tags r:id="rId1"/>
    </p:custDataLst>
    <p:extLst>
      <p:ext uri="{BB962C8B-B14F-4D97-AF65-F5344CB8AC3E}">
        <p14:creationId xmlns:p14="http://schemas.microsoft.com/office/powerpoint/2010/main" val="288684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p:txBody>
          <a:bodyPr/>
          <a:lstStyle/>
          <a:p>
            <a:r>
              <a:rPr lang="de-DE" b="1" dirty="0"/>
              <a:t>Mobilität im Landkreis Uelzen</a:t>
            </a:r>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p:txBody>
          <a:bodyPr/>
          <a:lstStyle/>
          <a:p>
            <a:r>
              <a:rPr lang="de-DE" dirty="0"/>
              <a:t>Wie bewegt ihr euch durch euren Landkreis?</a:t>
            </a:r>
          </a:p>
          <a:p>
            <a:r>
              <a:rPr lang="de-DE" dirty="0"/>
              <a:t>Was hat Mobilität mit Nachhaltigkeit zu tun?</a:t>
            </a:r>
          </a:p>
          <a:p>
            <a:r>
              <a:rPr lang="de-DE" dirty="0"/>
              <a:t>Welche Rolle kann KI hier spielen?</a:t>
            </a:r>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21.12.2020</a:t>
            </a:fld>
            <a:r>
              <a:rPr lang="de-DE" altLang="de-DE"/>
              <a:t> | </a:t>
            </a:r>
            <a:fld id="{ABA632EA-FEBC-4D34-8EF7-700C0AFA94CE}" type="slidenum">
              <a:rPr lang="de-DE" altLang="de-DE" smtClean="0"/>
              <a:pPr>
                <a:defRPr/>
              </a:pPr>
              <a:t>12</a:t>
            </a:fld>
            <a:endParaRPr lang="de-DE" altLang="de-DE"/>
          </a:p>
        </p:txBody>
      </p:sp>
      <p:pic>
        <p:nvPicPr>
          <p:cNvPr id="6" name="Picture 2">
            <a:extLst>
              <a:ext uri="{FF2B5EF4-FFF2-40B4-BE49-F238E27FC236}">
                <a16:creationId xmlns:a16="http://schemas.microsoft.com/office/drawing/2014/main" id="{9537FAD0-CB5B-43A4-B956-5FAE5002A7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WatercolorSponge/>
                    </a14:imgEffect>
                  </a14:imgLayer>
                </a14:imgProps>
              </a:ext>
            </a:extLst>
          </a:blip>
          <a:stretch>
            <a:fillRect/>
          </a:stretch>
        </p:blipFill>
        <p:spPr bwMode="auto">
          <a:xfrm>
            <a:off x="8085455" y="276246"/>
            <a:ext cx="3602278" cy="2138853"/>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7FBA3EF7-3C7B-4315-84A2-E031DC145AF8}"/>
              </a:ext>
            </a:extLst>
          </p:cNvPr>
          <p:cNvPicPr>
            <a:picLocks noChangeAspect="1"/>
          </p:cNvPicPr>
          <p:nvPr/>
        </p:nvPicPr>
        <p:blipFill>
          <a:blip r:embed="rId6"/>
          <a:stretch>
            <a:fillRect/>
          </a:stretch>
        </p:blipFill>
        <p:spPr>
          <a:xfrm>
            <a:off x="504267" y="1027905"/>
            <a:ext cx="4403440" cy="1752599"/>
          </a:xfrm>
          <a:prstGeom prst="rect">
            <a:avLst/>
          </a:prstGeom>
        </p:spPr>
      </p:pic>
      <p:pic>
        <p:nvPicPr>
          <p:cNvPr id="9" name="Grafik 8">
            <a:extLst>
              <a:ext uri="{FF2B5EF4-FFF2-40B4-BE49-F238E27FC236}">
                <a16:creationId xmlns:a16="http://schemas.microsoft.com/office/drawing/2014/main" id="{55AA6D33-2978-4854-B79A-E15AF0F6D43A}"/>
              </a:ext>
            </a:extLst>
          </p:cNvPr>
          <p:cNvPicPr>
            <a:picLocks noChangeAspect="1"/>
          </p:cNvPicPr>
          <p:nvPr/>
        </p:nvPicPr>
        <p:blipFill>
          <a:blip r:embed="rId7"/>
          <a:stretch>
            <a:fillRect/>
          </a:stretch>
        </p:blipFill>
        <p:spPr>
          <a:xfrm>
            <a:off x="8085455" y="2415100"/>
            <a:ext cx="3602278" cy="3392395"/>
          </a:xfrm>
          <a:prstGeom prst="rect">
            <a:avLst/>
          </a:prstGeom>
          <a:noFill/>
        </p:spPr>
      </p:pic>
    </p:spTree>
    <p:custDataLst>
      <p:tags r:id="rId1"/>
    </p:custDataLst>
    <p:extLst>
      <p:ext uri="{BB962C8B-B14F-4D97-AF65-F5344CB8AC3E}">
        <p14:creationId xmlns:p14="http://schemas.microsoft.com/office/powerpoint/2010/main" val="155400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E1B45-1CC0-4C82-81C5-EAA88666AB9C}"/>
              </a:ext>
            </a:extLst>
          </p:cNvPr>
          <p:cNvSpPr>
            <a:spLocks noGrp="1"/>
          </p:cNvSpPr>
          <p:nvPr>
            <p:ph type="title"/>
          </p:nvPr>
        </p:nvSpPr>
        <p:spPr/>
        <p:txBody>
          <a:bodyPr/>
          <a:lstStyle/>
          <a:p>
            <a:r>
              <a:rPr lang="de-DE" dirty="0"/>
              <a:t>Projektwerkstatt Mobilität -</a:t>
            </a:r>
            <a:br>
              <a:rPr lang="de-DE" dirty="0"/>
            </a:br>
            <a:r>
              <a:rPr lang="de-DE" dirty="0"/>
              <a:t>Ergebnisse der Schüler:innen-Befragung vom 24.01.2020</a:t>
            </a:r>
          </a:p>
        </p:txBody>
      </p:sp>
      <p:sp>
        <p:nvSpPr>
          <p:cNvPr id="4" name="Datumsplatzhalter 3">
            <a:extLst>
              <a:ext uri="{FF2B5EF4-FFF2-40B4-BE49-F238E27FC236}">
                <a16:creationId xmlns:a16="http://schemas.microsoft.com/office/drawing/2014/main" id="{781DFA6D-AF5F-4C88-A00A-DD29FFA6B2E6}"/>
              </a:ext>
            </a:extLst>
          </p:cNvPr>
          <p:cNvSpPr>
            <a:spLocks noGrp="1"/>
          </p:cNvSpPr>
          <p:nvPr>
            <p:ph type="dt" sz="half" idx="10"/>
          </p:nvPr>
        </p:nvSpPr>
        <p:spPr/>
        <p:txBody>
          <a:bodyPr/>
          <a:lstStyle/>
          <a:p>
            <a:pPr>
              <a:defRPr/>
            </a:pPr>
            <a:fld id="{CA071D8E-5A75-4908-B7DC-DA5C1F9F48F9}" type="datetime1">
              <a:rPr lang="de-DE" altLang="de-DE" smtClean="0"/>
              <a:pPr>
                <a:defRPr/>
              </a:pPr>
              <a:t>21.12.2020</a:t>
            </a:fld>
            <a:r>
              <a:rPr lang="de-DE" altLang="de-DE"/>
              <a:t> | </a:t>
            </a:r>
            <a:fld id="{F5546E80-7A85-4441-AD65-2AAB5A024E4B}" type="slidenum">
              <a:rPr lang="de-DE" altLang="de-DE" smtClean="0"/>
              <a:pPr>
                <a:defRPr/>
              </a:pPr>
              <a:t>13</a:t>
            </a:fld>
            <a:endParaRPr lang="de-DE" altLang="de-DE"/>
          </a:p>
        </p:txBody>
      </p:sp>
      <p:graphicFrame>
        <p:nvGraphicFramePr>
          <p:cNvPr id="6" name="Tabelle 5">
            <a:extLst>
              <a:ext uri="{FF2B5EF4-FFF2-40B4-BE49-F238E27FC236}">
                <a16:creationId xmlns:a16="http://schemas.microsoft.com/office/drawing/2014/main" id="{37B1F38B-5507-486C-98D4-B3214B98EE71}"/>
              </a:ext>
            </a:extLst>
          </p:cNvPr>
          <p:cNvGraphicFramePr>
            <a:graphicFrameLocks noGrp="1"/>
          </p:cNvGraphicFramePr>
          <p:nvPr>
            <p:extLst/>
          </p:nvPr>
        </p:nvGraphicFramePr>
        <p:xfrm>
          <a:off x="609600" y="2298984"/>
          <a:ext cx="10525497" cy="2260032"/>
        </p:xfrm>
        <a:graphic>
          <a:graphicData uri="http://schemas.openxmlformats.org/drawingml/2006/table">
            <a:tbl>
              <a:tblPr bandRow="1">
                <a:tableStyleId>{5C22544A-7EE6-4342-B048-85BDC9FD1C3A}</a:tableStyleId>
              </a:tblPr>
              <a:tblGrid>
                <a:gridCol w="3148152">
                  <a:extLst>
                    <a:ext uri="{9D8B030D-6E8A-4147-A177-3AD203B41FA5}">
                      <a16:colId xmlns:a16="http://schemas.microsoft.com/office/drawing/2014/main" val="811456328"/>
                    </a:ext>
                  </a:extLst>
                </a:gridCol>
                <a:gridCol w="1159568">
                  <a:extLst>
                    <a:ext uri="{9D8B030D-6E8A-4147-A177-3AD203B41FA5}">
                      <a16:colId xmlns:a16="http://schemas.microsoft.com/office/drawing/2014/main" val="1708031053"/>
                    </a:ext>
                  </a:extLst>
                </a:gridCol>
                <a:gridCol w="1136072">
                  <a:extLst>
                    <a:ext uri="{9D8B030D-6E8A-4147-A177-3AD203B41FA5}">
                      <a16:colId xmlns:a16="http://schemas.microsoft.com/office/drawing/2014/main" val="1595577731"/>
                    </a:ext>
                  </a:extLst>
                </a:gridCol>
                <a:gridCol w="1173018">
                  <a:extLst>
                    <a:ext uri="{9D8B030D-6E8A-4147-A177-3AD203B41FA5}">
                      <a16:colId xmlns:a16="http://schemas.microsoft.com/office/drawing/2014/main" val="1773084621"/>
                    </a:ext>
                  </a:extLst>
                </a:gridCol>
                <a:gridCol w="1136073">
                  <a:extLst>
                    <a:ext uri="{9D8B030D-6E8A-4147-A177-3AD203B41FA5}">
                      <a16:colId xmlns:a16="http://schemas.microsoft.com/office/drawing/2014/main" val="1983600930"/>
                    </a:ext>
                  </a:extLst>
                </a:gridCol>
                <a:gridCol w="1105306">
                  <a:extLst>
                    <a:ext uri="{9D8B030D-6E8A-4147-A177-3AD203B41FA5}">
                      <a16:colId xmlns:a16="http://schemas.microsoft.com/office/drawing/2014/main" val="388956839"/>
                    </a:ext>
                  </a:extLst>
                </a:gridCol>
                <a:gridCol w="833654">
                  <a:extLst>
                    <a:ext uri="{9D8B030D-6E8A-4147-A177-3AD203B41FA5}">
                      <a16:colId xmlns:a16="http://schemas.microsoft.com/office/drawing/2014/main" val="3732800774"/>
                    </a:ext>
                  </a:extLst>
                </a:gridCol>
                <a:gridCol w="833654">
                  <a:extLst>
                    <a:ext uri="{9D8B030D-6E8A-4147-A177-3AD203B41FA5}">
                      <a16:colId xmlns:a16="http://schemas.microsoft.com/office/drawing/2014/main" val="283219903"/>
                    </a:ext>
                  </a:extLst>
                </a:gridCol>
              </a:tblGrid>
              <a:tr h="626812">
                <a:tc>
                  <a:txBody>
                    <a:bodyPr/>
                    <a:lstStyle/>
                    <a:p>
                      <a:pPr>
                        <a:lnSpc>
                          <a:spcPct val="115000"/>
                        </a:lnSpc>
                        <a:spcAft>
                          <a:spcPts val="0"/>
                        </a:spcAft>
                      </a:pPr>
                      <a:r>
                        <a:rPr lang="de-DE" sz="1200" b="1" dirty="0">
                          <a:effectLst/>
                          <a:latin typeface="+mj-lt"/>
                        </a:rPr>
                        <a:t>Ich bin zufrieden mit...</a:t>
                      </a:r>
                      <a:endParaRPr lang="de-DE" sz="1200" b="1"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gar nicht zu</a:t>
                      </a:r>
                    </a:p>
                    <a:p>
                      <a:pPr algn="ctr">
                        <a:lnSpc>
                          <a:spcPct val="115000"/>
                        </a:lnSpc>
                        <a:spcAft>
                          <a:spcPts val="0"/>
                        </a:spcAft>
                      </a:pPr>
                      <a:r>
                        <a:rPr lang="de-DE" sz="1200" b="0" dirty="0">
                          <a:effectLst/>
                          <a:latin typeface="+mj-lt"/>
                          <a:ea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eher nicht zu</a:t>
                      </a:r>
                    </a:p>
                    <a:p>
                      <a:pPr algn="ctr">
                        <a:lnSpc>
                          <a:spcPct val="115000"/>
                        </a:lnSpc>
                        <a:spcAft>
                          <a:spcPts val="0"/>
                        </a:spcAft>
                      </a:pPr>
                      <a:r>
                        <a:rPr lang="de-DE" sz="1200" b="0" dirty="0">
                          <a:effectLst/>
                          <a:latin typeface="+mj-lt"/>
                          <a:ea typeface="Calibri" panose="020F0502020204030204" pitchFamily="34" charset="0"/>
                        </a:rPr>
                        <a:t>(2)</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de-DE" sz="1200" b="0" dirty="0">
                        <a:effectLst/>
                        <a:latin typeface="+mj-lt"/>
                      </a:endParaRPr>
                    </a:p>
                    <a:p>
                      <a:pPr algn="ctr">
                        <a:lnSpc>
                          <a:spcPct val="115000"/>
                        </a:lnSpc>
                        <a:spcAft>
                          <a:spcPts val="0"/>
                        </a:spcAft>
                      </a:pPr>
                      <a:r>
                        <a:rPr lang="de-DE" sz="1200" b="0" dirty="0">
                          <a:effectLst/>
                          <a:latin typeface="+mj-lt"/>
                        </a:rPr>
                        <a:t>stimme eher zu</a:t>
                      </a:r>
                    </a:p>
                    <a:p>
                      <a:pPr algn="ctr">
                        <a:lnSpc>
                          <a:spcPct val="115000"/>
                        </a:lnSpc>
                        <a:spcAft>
                          <a:spcPts val="0"/>
                        </a:spcAft>
                      </a:pPr>
                      <a:r>
                        <a:rPr lang="de-DE" sz="1200" b="0" dirty="0">
                          <a:effectLst/>
                          <a:latin typeface="+mj-lt"/>
                        </a:rPr>
                        <a:t>(3)</a:t>
                      </a:r>
                      <a:endParaRPr lang="de-DE" sz="1200" b="0" dirty="0">
                        <a:effectLst/>
                        <a:latin typeface="+mj-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voll und ganz zu</a:t>
                      </a:r>
                    </a:p>
                    <a:p>
                      <a:pPr algn="ctr">
                        <a:lnSpc>
                          <a:spcPct val="115000"/>
                        </a:lnSpc>
                        <a:spcAft>
                          <a:spcPts val="0"/>
                        </a:spcAft>
                      </a:pPr>
                      <a:r>
                        <a:rPr lang="de-DE" sz="1200" b="0" dirty="0">
                          <a:effectLst/>
                          <a:latin typeface="+mj-lt"/>
                          <a:ea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keine Angabe</a:t>
                      </a:r>
                      <a:endParaRPr lang="de-DE" sz="1200" b="0" dirty="0">
                        <a:effectLst/>
                        <a:latin typeface="+mj-lt"/>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Anzahl Befragte (N)</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Mittelwert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02425"/>
                  </a:ext>
                </a:extLst>
              </a:tr>
              <a:tr h="181610">
                <a:tc>
                  <a:txBody>
                    <a:bodyPr/>
                    <a:lstStyle/>
                    <a:p>
                      <a:pPr>
                        <a:lnSpc>
                          <a:spcPct val="115000"/>
                        </a:lnSpc>
                        <a:spcAft>
                          <a:spcPts val="0"/>
                        </a:spcAft>
                      </a:pPr>
                      <a:r>
                        <a:rPr lang="de-DE" sz="1200" dirty="0">
                          <a:effectLst/>
                        </a:rPr>
                        <a:t>den Busverbindungen bei mir unter der Woche.</a:t>
                      </a:r>
                    </a:p>
                    <a:p>
                      <a:pPr>
                        <a:lnSpc>
                          <a:spcPct val="115000"/>
                        </a:lnSpc>
                        <a:spcAft>
                          <a:spcPts val="0"/>
                        </a:spcAft>
                      </a:pPr>
                      <a:r>
                        <a:rPr lang="de-DE" sz="1200" dirty="0">
                          <a:effectLst/>
                        </a:rPr>
                        <a:t> </a:t>
                      </a:r>
                      <a:endParaRPr lang="de-DE" sz="12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200" kern="1200" dirty="0">
                          <a:solidFill>
                            <a:schemeClr val="dk1"/>
                          </a:solidFill>
                          <a:effectLst/>
                          <a:latin typeface="+mn-lt"/>
                          <a:ea typeface="+mn-ea"/>
                          <a:cs typeface="+mn-cs"/>
                        </a:rPr>
                        <a:t>150</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457200" rtl="0" eaLnBrk="1" fontAlgn="t" latinLnBrk="0" hangingPunct="1">
                        <a:lnSpc>
                          <a:spcPct val="115000"/>
                        </a:lnSpc>
                        <a:spcAft>
                          <a:spcPts val="0"/>
                        </a:spcAft>
                      </a:pPr>
                      <a:r>
                        <a:rPr lang="de-DE" sz="1200" b="1" kern="1200" dirty="0">
                          <a:solidFill>
                            <a:schemeClr val="dk1"/>
                          </a:solidFill>
                          <a:effectLst/>
                          <a:latin typeface="+mn-lt"/>
                          <a:ea typeface="+mn-ea"/>
                          <a:cs typeface="+mn-cs"/>
                        </a:rPr>
                        <a:t>2,28</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4691074"/>
                  </a:ext>
                </a:extLst>
              </a:tr>
              <a:tr h="171450">
                <a:tc>
                  <a:txBody>
                    <a:bodyPr/>
                    <a:lstStyle/>
                    <a:p>
                      <a:pPr>
                        <a:lnSpc>
                          <a:spcPct val="115000"/>
                        </a:lnSpc>
                        <a:spcAft>
                          <a:spcPts val="0"/>
                        </a:spcAft>
                      </a:pPr>
                      <a:r>
                        <a:rPr lang="de-DE" sz="1200" dirty="0">
                          <a:effectLst/>
                        </a:rPr>
                        <a:t>den Busverbindungen bei mir am Wochenende.</a:t>
                      </a:r>
                    </a:p>
                    <a:p>
                      <a:pPr>
                        <a:lnSpc>
                          <a:spcPct val="115000"/>
                        </a:lnSpc>
                        <a:spcAft>
                          <a:spcPts val="0"/>
                        </a:spcAft>
                      </a:pPr>
                      <a:r>
                        <a:rPr lang="de-DE" sz="1200" dirty="0">
                          <a:effectLst/>
                          <a:highlight>
                            <a:srgbClr val="FFFF00"/>
                          </a:highlight>
                        </a:rPr>
                        <a:t> </a:t>
                      </a:r>
                      <a:endParaRPr lang="de-DE" sz="12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145</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rgbClr val="FF0000"/>
                          </a:solidFill>
                          <a:effectLst/>
                          <a:latin typeface="+mn-lt"/>
                          <a:ea typeface="+mn-ea"/>
                          <a:cs typeface="+mn-cs"/>
                        </a:rPr>
                        <a:t>1,71</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3836330"/>
                  </a:ext>
                </a:extLst>
              </a:tr>
              <a:tr h="363220">
                <a:tc>
                  <a:txBody>
                    <a:bodyPr/>
                    <a:lstStyle/>
                    <a:p>
                      <a:pPr>
                        <a:lnSpc>
                          <a:spcPct val="115000"/>
                        </a:lnSpc>
                        <a:spcAft>
                          <a:spcPts val="0"/>
                        </a:spcAft>
                      </a:pPr>
                      <a:r>
                        <a:rPr lang="de-DE" sz="1200" dirty="0">
                          <a:effectLst/>
                        </a:rPr>
                        <a:t>der Anbindung an umliegende Städte mit der Bahn.</a:t>
                      </a:r>
                      <a:endParaRPr lang="de-DE" sz="12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171</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dk1"/>
                          </a:solidFill>
                          <a:effectLst/>
                          <a:latin typeface="+mn-lt"/>
                          <a:ea typeface="+mn-ea"/>
                          <a:cs typeface="+mn-cs"/>
                        </a:rPr>
                        <a:t>2,71</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87002879"/>
                  </a:ext>
                </a:extLst>
              </a:tr>
              <a:tr h="171450">
                <a:tc>
                  <a:txBody>
                    <a:bodyPr/>
                    <a:lstStyle/>
                    <a:p>
                      <a:pPr>
                        <a:lnSpc>
                          <a:spcPct val="115000"/>
                        </a:lnSpc>
                        <a:spcAft>
                          <a:spcPts val="0"/>
                        </a:spcAft>
                      </a:pPr>
                      <a:r>
                        <a:rPr lang="de-DE" sz="1200" dirty="0">
                          <a:effectLst/>
                        </a:rPr>
                        <a:t>den Möglichkeiten innerhalb der Region ohne Auto zurechtzukommen.</a:t>
                      </a:r>
                      <a:endParaRPr lang="de-DE" sz="12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kern="1200" dirty="0">
                          <a:solidFill>
                            <a:schemeClr val="dk1"/>
                          </a:solidFill>
                          <a:effectLst/>
                          <a:latin typeface="+mn-lt"/>
                          <a:ea typeface="+mn-ea"/>
                          <a:cs typeface="+mn-cs"/>
                        </a:rPr>
                        <a:t>173</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kern="1200" dirty="0">
                          <a:solidFill>
                            <a:schemeClr val="dk1"/>
                          </a:solidFill>
                          <a:effectLst/>
                          <a:latin typeface="+mn-lt"/>
                          <a:ea typeface="+mn-ea"/>
                          <a:cs typeface="+mn-cs"/>
                        </a:rPr>
                        <a:t>2,15</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1423761"/>
                  </a:ext>
                </a:extLst>
              </a:tr>
            </a:tbl>
          </a:graphicData>
        </a:graphic>
      </p:graphicFrame>
    </p:spTree>
    <p:custDataLst>
      <p:tags r:id="rId1"/>
    </p:custDataLst>
    <p:extLst>
      <p:ext uri="{BB962C8B-B14F-4D97-AF65-F5344CB8AC3E}">
        <p14:creationId xmlns:p14="http://schemas.microsoft.com/office/powerpoint/2010/main" val="396393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de-DE" dirty="0"/>
              <a:t>Projektwerkstatt Mobilität -</a:t>
            </a:r>
            <a:br>
              <a:rPr lang="de-DE" dirty="0"/>
            </a:br>
            <a:r>
              <a:rPr lang="de-DE" dirty="0"/>
              <a:t>Ergebnisse der Schüler*innen-Befragung vom 24.01.2020</a:t>
            </a:r>
          </a:p>
        </p:txBody>
      </p:sp>
      <p:sp>
        <p:nvSpPr>
          <p:cNvPr id="3" name="Inhaltsplatzhalter 2">
            <a:extLst>
              <a:ext uri="{FF2B5EF4-FFF2-40B4-BE49-F238E27FC236}">
                <a16:creationId xmlns:a16="http://schemas.microsoft.com/office/drawing/2014/main" id="{368A2649-2982-4F6B-ACAF-17EBE17B2297}"/>
              </a:ext>
            </a:extLst>
          </p:cNvPr>
          <p:cNvSpPr>
            <a:spLocks noGrp="1"/>
          </p:cNvSpPr>
          <p:nvPr>
            <p:ph idx="1"/>
          </p:nvPr>
        </p:nvSpPr>
        <p:spPr/>
        <p:txBody>
          <a:bodyPr/>
          <a:lstStyle/>
          <a:p>
            <a:pPr>
              <a:buFont typeface="Arial" panose="020B0604020202020204" pitchFamily="34" charset="0"/>
              <a:buChar char="•"/>
            </a:pPr>
            <a:r>
              <a:rPr lang="de-DE" dirty="0"/>
              <a:t>Die am häufigsten genutzten Verkehrsmittel der Schüler*innen der BBS sind das </a:t>
            </a:r>
            <a:r>
              <a:rPr lang="de-DE" b="1" dirty="0"/>
              <a:t>Auto, </a:t>
            </a:r>
            <a:r>
              <a:rPr lang="de-DE" dirty="0"/>
              <a:t>das </a:t>
            </a:r>
            <a:r>
              <a:rPr lang="de-DE" b="1" dirty="0"/>
              <a:t>Fahrrad </a:t>
            </a:r>
            <a:r>
              <a:rPr lang="de-DE" dirty="0"/>
              <a:t>und die </a:t>
            </a:r>
            <a:r>
              <a:rPr lang="de-DE" b="1" dirty="0"/>
              <a:t>Bahn</a:t>
            </a:r>
            <a:r>
              <a:rPr lang="de-DE" dirty="0"/>
              <a:t>  </a:t>
            </a:r>
          </a:p>
          <a:p>
            <a:pPr>
              <a:buFont typeface="Arial" panose="020B0604020202020204" pitchFamily="34" charset="0"/>
              <a:buChar char="•"/>
            </a:pPr>
            <a:r>
              <a:rPr lang="de-DE" dirty="0"/>
              <a:t>Dabei schätzt ihr die Möglichkeiten </a:t>
            </a:r>
            <a:r>
              <a:rPr lang="de-DE" b="1" dirty="0"/>
              <a:t>ohne Auto in der Region </a:t>
            </a:r>
            <a:r>
              <a:rPr lang="de-DE" dirty="0"/>
              <a:t>zurechtzukommen als </a:t>
            </a:r>
            <a:r>
              <a:rPr lang="de-DE" b="1" dirty="0"/>
              <a:t>eher schlecht</a:t>
            </a:r>
            <a:r>
              <a:rPr lang="de-DE" dirty="0"/>
              <a:t> ein</a:t>
            </a:r>
          </a:p>
          <a:p>
            <a:pPr>
              <a:buFont typeface="Arial" panose="020B0604020202020204" pitchFamily="34" charset="0"/>
              <a:buChar char="•"/>
            </a:pPr>
            <a:r>
              <a:rPr lang="de-DE" dirty="0"/>
              <a:t>Dies gilt </a:t>
            </a:r>
            <a:r>
              <a:rPr lang="de-DE" b="1" dirty="0"/>
              <a:t>insbesondere an Wochenenden</a:t>
            </a:r>
            <a:r>
              <a:rPr lang="de-DE" dirty="0"/>
              <a:t>, wo kaum bzw. keine Busverbindungen angeboten werden</a:t>
            </a:r>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21.12.2020</a:t>
            </a:fld>
            <a:r>
              <a:rPr lang="de-DE" altLang="de-DE"/>
              <a:t> | </a:t>
            </a:r>
            <a:fld id="{F5546E80-7A85-4441-AD65-2AAB5A024E4B}" type="slidenum">
              <a:rPr lang="de-DE" altLang="de-DE" smtClean="0"/>
              <a:pPr>
                <a:defRPr/>
              </a:pPr>
              <a:t>14</a:t>
            </a:fld>
            <a:endParaRPr lang="de-DE" altLang="de-DE"/>
          </a:p>
        </p:txBody>
      </p:sp>
      <p:sp>
        <p:nvSpPr>
          <p:cNvPr id="5" name="Rechteck 4">
            <a:extLst>
              <a:ext uri="{FF2B5EF4-FFF2-40B4-BE49-F238E27FC236}">
                <a16:creationId xmlns:a16="http://schemas.microsoft.com/office/drawing/2014/main" id="{4806A240-C6DC-436A-AEDE-F9333B3FFA39}"/>
              </a:ext>
            </a:extLst>
          </p:cNvPr>
          <p:cNvSpPr/>
          <p:nvPr/>
        </p:nvSpPr>
        <p:spPr>
          <a:xfrm>
            <a:off x="1902781" y="4428608"/>
            <a:ext cx="8182252" cy="861774"/>
          </a:xfrm>
          <a:prstGeom prst="rect">
            <a:avLst/>
          </a:prstGeom>
        </p:spPr>
        <p:txBody>
          <a:bodyPr wrap="square">
            <a:spAutoFit/>
          </a:bodyPr>
          <a:lstStyle/>
          <a:p>
            <a:r>
              <a:rPr lang="de-DE" sz="3000" dirty="0">
                <a:latin typeface="Calibri Light" panose="020F0302020204030204" pitchFamily="34" charset="0"/>
                <a:cs typeface="Calibri Light" panose="020F0302020204030204" pitchFamily="34" charset="0"/>
              </a:rPr>
              <a:t>„Ohne Auto geht auf dem Land fast nichts”</a:t>
            </a:r>
          </a:p>
          <a:p>
            <a:pPr algn="r"/>
            <a:r>
              <a:rPr lang="de-DE" sz="2000" dirty="0">
                <a:latin typeface="Calibri Light" panose="020F0302020204030204" pitchFamily="34" charset="0"/>
                <a:cs typeface="Calibri Light" panose="020F0302020204030204" pitchFamily="34" charset="0"/>
              </a:rPr>
              <a:t>(Ulrich Becker, ADAC Vizepräsident)</a:t>
            </a:r>
          </a:p>
        </p:txBody>
      </p:sp>
    </p:spTree>
    <p:custDataLst>
      <p:tags r:id="rId1"/>
    </p:custDataLst>
    <p:extLst>
      <p:ext uri="{BB962C8B-B14F-4D97-AF65-F5344CB8AC3E}">
        <p14:creationId xmlns:p14="http://schemas.microsoft.com/office/powerpoint/2010/main" val="58438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E1B45-1CC0-4C82-81C5-EAA88666AB9C}"/>
              </a:ext>
            </a:extLst>
          </p:cNvPr>
          <p:cNvSpPr>
            <a:spLocks noGrp="1"/>
          </p:cNvSpPr>
          <p:nvPr>
            <p:ph type="title"/>
          </p:nvPr>
        </p:nvSpPr>
        <p:spPr/>
        <p:txBody>
          <a:bodyPr/>
          <a:lstStyle/>
          <a:p>
            <a:r>
              <a:rPr lang="de-DE" dirty="0"/>
              <a:t>Ergebnisse der Schüler*innen-Befragung vom 24.01.2020</a:t>
            </a:r>
          </a:p>
        </p:txBody>
      </p:sp>
      <p:sp>
        <p:nvSpPr>
          <p:cNvPr id="4" name="Datumsplatzhalter 3">
            <a:extLst>
              <a:ext uri="{FF2B5EF4-FFF2-40B4-BE49-F238E27FC236}">
                <a16:creationId xmlns:a16="http://schemas.microsoft.com/office/drawing/2014/main" id="{781DFA6D-AF5F-4C88-A00A-DD29FFA6B2E6}"/>
              </a:ext>
            </a:extLst>
          </p:cNvPr>
          <p:cNvSpPr>
            <a:spLocks noGrp="1"/>
          </p:cNvSpPr>
          <p:nvPr>
            <p:ph type="dt" sz="half" idx="10"/>
          </p:nvPr>
        </p:nvSpPr>
        <p:spPr/>
        <p:txBody>
          <a:bodyPr/>
          <a:lstStyle/>
          <a:p>
            <a:pPr>
              <a:defRPr/>
            </a:pPr>
            <a:fld id="{CA071D8E-5A75-4908-B7DC-DA5C1F9F48F9}" type="datetime1">
              <a:rPr lang="de-DE" altLang="de-DE" smtClean="0"/>
              <a:pPr>
                <a:defRPr/>
              </a:pPr>
              <a:t>21.12.2020</a:t>
            </a:fld>
            <a:r>
              <a:rPr lang="de-DE" altLang="de-DE"/>
              <a:t> | </a:t>
            </a:r>
            <a:fld id="{F5546E80-7A85-4441-AD65-2AAB5A024E4B}" type="slidenum">
              <a:rPr lang="de-DE" altLang="de-DE" smtClean="0"/>
              <a:pPr>
                <a:defRPr/>
              </a:pPr>
              <a:t>15</a:t>
            </a:fld>
            <a:endParaRPr lang="de-DE" altLang="de-DE"/>
          </a:p>
        </p:txBody>
      </p:sp>
      <p:graphicFrame>
        <p:nvGraphicFramePr>
          <p:cNvPr id="6" name="Tabelle 5">
            <a:extLst>
              <a:ext uri="{FF2B5EF4-FFF2-40B4-BE49-F238E27FC236}">
                <a16:creationId xmlns:a16="http://schemas.microsoft.com/office/drawing/2014/main" id="{37B1F38B-5507-486C-98D4-B3214B98EE71}"/>
              </a:ext>
            </a:extLst>
          </p:cNvPr>
          <p:cNvGraphicFramePr>
            <a:graphicFrameLocks noGrp="1"/>
          </p:cNvGraphicFramePr>
          <p:nvPr>
            <p:extLst>
              <p:ext uri="{D42A27DB-BD31-4B8C-83A1-F6EECF244321}">
                <p14:modId xmlns:p14="http://schemas.microsoft.com/office/powerpoint/2010/main" val="2093342143"/>
              </p:ext>
            </p:extLst>
          </p:nvPr>
        </p:nvGraphicFramePr>
        <p:xfrm>
          <a:off x="609600" y="1792956"/>
          <a:ext cx="10525497" cy="4000717"/>
        </p:xfrm>
        <a:graphic>
          <a:graphicData uri="http://schemas.openxmlformats.org/drawingml/2006/table">
            <a:tbl>
              <a:tblPr bandRow="1">
                <a:tableStyleId>{5C22544A-7EE6-4342-B048-85BDC9FD1C3A}</a:tableStyleId>
              </a:tblPr>
              <a:tblGrid>
                <a:gridCol w="3148152">
                  <a:extLst>
                    <a:ext uri="{9D8B030D-6E8A-4147-A177-3AD203B41FA5}">
                      <a16:colId xmlns:a16="http://schemas.microsoft.com/office/drawing/2014/main" val="811456328"/>
                    </a:ext>
                  </a:extLst>
                </a:gridCol>
                <a:gridCol w="1159568">
                  <a:extLst>
                    <a:ext uri="{9D8B030D-6E8A-4147-A177-3AD203B41FA5}">
                      <a16:colId xmlns:a16="http://schemas.microsoft.com/office/drawing/2014/main" val="1708031053"/>
                    </a:ext>
                  </a:extLst>
                </a:gridCol>
                <a:gridCol w="1136072">
                  <a:extLst>
                    <a:ext uri="{9D8B030D-6E8A-4147-A177-3AD203B41FA5}">
                      <a16:colId xmlns:a16="http://schemas.microsoft.com/office/drawing/2014/main" val="1595577731"/>
                    </a:ext>
                  </a:extLst>
                </a:gridCol>
                <a:gridCol w="1173018">
                  <a:extLst>
                    <a:ext uri="{9D8B030D-6E8A-4147-A177-3AD203B41FA5}">
                      <a16:colId xmlns:a16="http://schemas.microsoft.com/office/drawing/2014/main" val="1773084621"/>
                    </a:ext>
                  </a:extLst>
                </a:gridCol>
                <a:gridCol w="1136073">
                  <a:extLst>
                    <a:ext uri="{9D8B030D-6E8A-4147-A177-3AD203B41FA5}">
                      <a16:colId xmlns:a16="http://schemas.microsoft.com/office/drawing/2014/main" val="1983600930"/>
                    </a:ext>
                  </a:extLst>
                </a:gridCol>
                <a:gridCol w="1105306">
                  <a:extLst>
                    <a:ext uri="{9D8B030D-6E8A-4147-A177-3AD203B41FA5}">
                      <a16:colId xmlns:a16="http://schemas.microsoft.com/office/drawing/2014/main" val="388956839"/>
                    </a:ext>
                  </a:extLst>
                </a:gridCol>
                <a:gridCol w="833654">
                  <a:extLst>
                    <a:ext uri="{9D8B030D-6E8A-4147-A177-3AD203B41FA5}">
                      <a16:colId xmlns:a16="http://schemas.microsoft.com/office/drawing/2014/main" val="3732800774"/>
                    </a:ext>
                  </a:extLst>
                </a:gridCol>
                <a:gridCol w="833654">
                  <a:extLst>
                    <a:ext uri="{9D8B030D-6E8A-4147-A177-3AD203B41FA5}">
                      <a16:colId xmlns:a16="http://schemas.microsoft.com/office/drawing/2014/main" val="283219903"/>
                    </a:ext>
                  </a:extLst>
                </a:gridCol>
              </a:tblGrid>
              <a:tr h="1056988">
                <a:tc>
                  <a:txBody>
                    <a:bodyPr/>
                    <a:lstStyle/>
                    <a:p>
                      <a:pPr>
                        <a:lnSpc>
                          <a:spcPct val="115000"/>
                        </a:lnSpc>
                        <a:spcAft>
                          <a:spcPts val="0"/>
                        </a:spcAft>
                      </a:pPr>
                      <a:endParaRPr lang="de-DE" sz="1100" b="1" dirty="0">
                        <a:effectLst/>
                        <a:latin typeface="Calibri" panose="020F0502020204030204" pitchFamily="34" charset="0"/>
                        <a:ea typeface="Calibri" panose="020F0502020204030204" pitchFamily="34" charset="0"/>
                      </a:endParaRPr>
                    </a:p>
                    <a:p>
                      <a:pPr>
                        <a:lnSpc>
                          <a:spcPct val="115000"/>
                        </a:lnSpc>
                        <a:spcAft>
                          <a:spcPts val="0"/>
                        </a:spcAft>
                      </a:pPr>
                      <a:r>
                        <a:rPr lang="de-DE" sz="1100" b="1" dirty="0">
                          <a:effectLst/>
                          <a:latin typeface="Calibri" panose="020F0502020204030204" pitchFamily="34" charset="0"/>
                          <a:ea typeface="Calibri" panose="020F0502020204030204" pitchFamily="34" charset="0"/>
                        </a:rPr>
                        <a:t>Könntest du zukünftig auf ein eigenes Auto verzichten, falls dies Vorteile hätte (z.B. günstigerer Preis, Umweltfreundlichkeit) und du folgende Möglichkeiten nutzen könntest?</a:t>
                      </a:r>
                      <a:endParaRPr lang="de-DE" sz="11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gar nicht zu</a:t>
                      </a:r>
                    </a:p>
                    <a:p>
                      <a:pPr algn="ctr">
                        <a:lnSpc>
                          <a:spcPct val="115000"/>
                        </a:lnSpc>
                        <a:spcAft>
                          <a:spcPts val="0"/>
                        </a:spcAft>
                      </a:pPr>
                      <a:r>
                        <a:rPr lang="de-DE" sz="1200" b="0" dirty="0">
                          <a:effectLst/>
                          <a:latin typeface="+mj-lt"/>
                          <a:ea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eher nicht zu</a:t>
                      </a:r>
                    </a:p>
                    <a:p>
                      <a:pPr algn="ctr">
                        <a:lnSpc>
                          <a:spcPct val="115000"/>
                        </a:lnSpc>
                        <a:spcAft>
                          <a:spcPts val="0"/>
                        </a:spcAft>
                      </a:pPr>
                      <a:r>
                        <a:rPr lang="de-DE" sz="1200" b="0" dirty="0">
                          <a:effectLst/>
                          <a:latin typeface="+mj-lt"/>
                          <a:ea typeface="Calibri" panose="020F0502020204030204" pitchFamily="34" charset="0"/>
                        </a:rPr>
                        <a:t>(2)</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de-DE" sz="1200" b="0" dirty="0">
                        <a:effectLst/>
                        <a:latin typeface="+mj-lt"/>
                      </a:endParaRPr>
                    </a:p>
                    <a:p>
                      <a:pPr algn="ctr">
                        <a:lnSpc>
                          <a:spcPct val="115000"/>
                        </a:lnSpc>
                        <a:spcAft>
                          <a:spcPts val="0"/>
                        </a:spcAft>
                      </a:pPr>
                      <a:r>
                        <a:rPr lang="de-DE" sz="1200" b="0" dirty="0">
                          <a:effectLst/>
                          <a:latin typeface="+mj-lt"/>
                        </a:rPr>
                        <a:t>stimme eher zu</a:t>
                      </a:r>
                    </a:p>
                    <a:p>
                      <a:pPr algn="ctr">
                        <a:lnSpc>
                          <a:spcPct val="115000"/>
                        </a:lnSpc>
                        <a:spcAft>
                          <a:spcPts val="0"/>
                        </a:spcAft>
                      </a:pPr>
                      <a:r>
                        <a:rPr lang="de-DE" sz="1200" b="0" dirty="0">
                          <a:effectLst/>
                          <a:latin typeface="+mj-lt"/>
                        </a:rPr>
                        <a:t>(3)</a:t>
                      </a:r>
                      <a:endParaRPr lang="de-DE" sz="1200" b="0" dirty="0">
                        <a:effectLst/>
                        <a:latin typeface="+mj-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voll und ganz zu</a:t>
                      </a:r>
                    </a:p>
                    <a:p>
                      <a:pPr algn="ctr">
                        <a:lnSpc>
                          <a:spcPct val="115000"/>
                        </a:lnSpc>
                        <a:spcAft>
                          <a:spcPts val="0"/>
                        </a:spcAft>
                      </a:pPr>
                      <a:r>
                        <a:rPr lang="de-DE" sz="1200" b="0" dirty="0">
                          <a:effectLst/>
                          <a:latin typeface="+mj-lt"/>
                          <a:ea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keine Angabe</a:t>
                      </a:r>
                      <a:endParaRPr lang="de-DE" sz="1200" b="0" dirty="0">
                        <a:effectLst/>
                        <a:latin typeface="+mj-lt"/>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Anzahl Befragte (N)</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Mittelwert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02425"/>
                  </a:ext>
                </a:extLst>
              </a:tr>
              <a:tr h="1038475">
                <a:tc>
                  <a:txBody>
                    <a:bodyPr/>
                    <a:lstStyle/>
                    <a:p>
                      <a:pPr>
                        <a:lnSpc>
                          <a:spcPct val="115000"/>
                        </a:lnSpc>
                        <a:spcAft>
                          <a:spcPts val="0"/>
                        </a:spcAft>
                      </a:pPr>
                      <a:r>
                        <a:rPr lang="de-DE" sz="1100" dirty="0">
                          <a:effectLst/>
                          <a:latin typeface="Calibri" panose="020F0502020204030204" pitchFamily="34" charset="0"/>
                          <a:ea typeface="Calibri" panose="020F0502020204030204" pitchFamily="34" charset="0"/>
                        </a:rPr>
                        <a:t>Als Führerscheinbesitzer kannst du per App frei in der Region aufgestellte Autos eines Anbieters minutenweise buchen. Nach deiner Fahrt stellst du das Auto einfach irgendwo im öffentlichen Raum deiner Region ab.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200" kern="1200" dirty="0">
                          <a:solidFill>
                            <a:schemeClr val="dk1"/>
                          </a:solidFill>
                          <a:effectLst/>
                          <a:latin typeface="+mn-lt"/>
                          <a:ea typeface="+mn-ea"/>
                          <a:cs typeface="+mn-cs"/>
                        </a:rPr>
                        <a:t>179</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457200" rtl="0" eaLnBrk="1" fontAlgn="t" latinLnBrk="0" hangingPunct="1">
                        <a:lnSpc>
                          <a:spcPct val="115000"/>
                        </a:lnSpc>
                        <a:spcAft>
                          <a:spcPts val="0"/>
                        </a:spcAft>
                      </a:pPr>
                      <a:r>
                        <a:rPr lang="de-DE" sz="1200" b="1" kern="1200" dirty="0">
                          <a:solidFill>
                            <a:schemeClr val="dk1"/>
                          </a:solidFill>
                          <a:effectLst/>
                          <a:latin typeface="+mn-lt"/>
                          <a:ea typeface="+mn-ea"/>
                          <a:cs typeface="+mn-cs"/>
                        </a:rPr>
                        <a:t>2,24</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4691074"/>
                  </a:ext>
                </a:extLst>
              </a:tr>
              <a:tr h="788810">
                <a:tc>
                  <a:txBody>
                    <a:bodyPr/>
                    <a:lstStyle/>
                    <a:p>
                      <a:pPr>
                        <a:lnSpc>
                          <a:spcPct val="115000"/>
                        </a:lnSpc>
                        <a:spcAft>
                          <a:spcPts val="0"/>
                        </a:spcAft>
                      </a:pPr>
                      <a:endParaRPr lang="de-DE" sz="1100" dirty="0">
                        <a:effectLst/>
                        <a:latin typeface="Calibri" panose="020F0502020204030204" pitchFamily="34" charset="0"/>
                        <a:ea typeface="Calibri" panose="020F0502020204030204" pitchFamily="34" charset="0"/>
                      </a:endParaRPr>
                    </a:p>
                    <a:p>
                      <a:pPr>
                        <a:lnSpc>
                          <a:spcPct val="115000"/>
                        </a:lnSpc>
                        <a:spcAft>
                          <a:spcPts val="0"/>
                        </a:spcAft>
                      </a:pPr>
                      <a:r>
                        <a:rPr lang="de-DE" sz="1100" dirty="0">
                          <a:effectLst/>
                          <a:latin typeface="Calibri" panose="020F0502020204030204" pitchFamily="34" charset="0"/>
                          <a:ea typeface="Calibri" panose="020F0502020204030204" pitchFamily="34" charset="0"/>
                        </a:rPr>
                        <a:t>Per Fahrgemeinschafts-App kannst du kurzfristig ein Auto mit Fahrer buchen, der dich und gegebenenfalls weitere Beifahrer an dein Ziel bringt.</a:t>
                      </a:r>
                    </a:p>
                    <a:p>
                      <a:pPr>
                        <a:lnSpc>
                          <a:spcPct val="115000"/>
                        </a:lnSpc>
                        <a:spcAft>
                          <a:spcPts val="0"/>
                        </a:spcAft>
                      </a:pPr>
                      <a:endParaRPr lang="de-DE" sz="11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179</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1,96</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3836330"/>
                  </a:ext>
                </a:extLst>
              </a:tr>
              <a:tr h="788810">
                <a:tc>
                  <a:txBody>
                    <a:bodyPr/>
                    <a:lstStyle/>
                    <a:p>
                      <a:pPr>
                        <a:lnSpc>
                          <a:spcPct val="115000"/>
                        </a:lnSpc>
                        <a:spcAft>
                          <a:spcPts val="0"/>
                        </a:spcAft>
                      </a:pPr>
                      <a:endParaRPr lang="de-DE" sz="1100" dirty="0">
                        <a:effectLst/>
                        <a:latin typeface="Calibri" panose="020F0502020204030204" pitchFamily="34" charset="0"/>
                        <a:ea typeface="Calibri" panose="020F0502020204030204" pitchFamily="34" charset="0"/>
                      </a:endParaRPr>
                    </a:p>
                    <a:p>
                      <a:pPr>
                        <a:lnSpc>
                          <a:spcPct val="115000"/>
                        </a:lnSpc>
                        <a:spcAft>
                          <a:spcPts val="0"/>
                        </a:spcAft>
                      </a:pPr>
                      <a:r>
                        <a:rPr lang="de-DE" sz="1100" dirty="0">
                          <a:effectLst/>
                          <a:latin typeface="Calibri" panose="020F0502020204030204" pitchFamily="34" charset="0"/>
                          <a:ea typeface="Calibri" panose="020F0502020204030204" pitchFamily="34" charset="0"/>
                        </a:rPr>
                        <a:t>Per App kannst du kurzfristig ein selbstfahrendes Auto buchen, dass dich vollautomatisch an dein Ziel bringt. Ein Führerschein ist nicht notwendig.</a:t>
                      </a:r>
                    </a:p>
                    <a:p>
                      <a:pPr>
                        <a:lnSpc>
                          <a:spcPct val="115000"/>
                        </a:lnSpc>
                        <a:spcAft>
                          <a:spcPts val="0"/>
                        </a:spcAft>
                      </a:pPr>
                      <a:endParaRPr lang="de-DE" sz="11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kern="1200" dirty="0">
                          <a:solidFill>
                            <a:schemeClr val="dk1"/>
                          </a:solidFill>
                          <a:effectLst/>
                          <a:latin typeface="+mn-lt"/>
                          <a:ea typeface="+mn-ea"/>
                          <a:cs typeface="+mn-cs"/>
                        </a:rPr>
                        <a:t>179</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kern="1200" dirty="0">
                          <a:solidFill>
                            <a:schemeClr val="dk1"/>
                          </a:solidFill>
                          <a:effectLst/>
                          <a:latin typeface="+mn-lt"/>
                          <a:ea typeface="+mn-ea"/>
                          <a:cs typeface="+mn-cs"/>
                        </a:rPr>
                        <a:t>2,20</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002879"/>
                  </a:ext>
                </a:extLst>
              </a:tr>
            </a:tbl>
          </a:graphicData>
        </a:graphic>
      </p:graphicFrame>
      <p:sp>
        <p:nvSpPr>
          <p:cNvPr id="3" name="Rechteck 2">
            <a:extLst>
              <a:ext uri="{FF2B5EF4-FFF2-40B4-BE49-F238E27FC236}">
                <a16:creationId xmlns:a16="http://schemas.microsoft.com/office/drawing/2014/main" id="{AC7886C3-59AB-4F76-8FF0-F4FA6580D783}"/>
              </a:ext>
            </a:extLst>
          </p:cNvPr>
          <p:cNvSpPr/>
          <p:nvPr/>
        </p:nvSpPr>
        <p:spPr>
          <a:xfrm>
            <a:off x="3744224" y="2841859"/>
            <a:ext cx="5707781" cy="1027497"/>
          </a:xfrm>
          <a:prstGeom prst="rect">
            <a:avLst/>
          </a:prstGeom>
          <a:solidFill>
            <a:srgbClr val="C6D3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dirty="0"/>
              <a:t>Car-Sharing</a:t>
            </a:r>
          </a:p>
        </p:txBody>
      </p:sp>
      <p:sp>
        <p:nvSpPr>
          <p:cNvPr id="12" name="Rechteck 11">
            <a:extLst>
              <a:ext uri="{FF2B5EF4-FFF2-40B4-BE49-F238E27FC236}">
                <a16:creationId xmlns:a16="http://schemas.microsoft.com/office/drawing/2014/main" id="{F38BFEE0-EFFE-4E5F-A109-8A3A66FAF8AA}"/>
              </a:ext>
            </a:extLst>
          </p:cNvPr>
          <p:cNvSpPr/>
          <p:nvPr/>
        </p:nvSpPr>
        <p:spPr>
          <a:xfrm>
            <a:off x="3744225" y="3890763"/>
            <a:ext cx="5707781" cy="921870"/>
          </a:xfrm>
          <a:prstGeom prst="rect">
            <a:avLst/>
          </a:prstGeom>
          <a:solidFill>
            <a:srgbClr val="C6D3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3600" dirty="0"/>
              <a:t>Ride-Sharing / Ride-Pooling</a:t>
            </a:r>
          </a:p>
        </p:txBody>
      </p:sp>
      <p:sp>
        <p:nvSpPr>
          <p:cNvPr id="13" name="Rechteck 12">
            <a:extLst>
              <a:ext uri="{FF2B5EF4-FFF2-40B4-BE49-F238E27FC236}">
                <a16:creationId xmlns:a16="http://schemas.microsoft.com/office/drawing/2014/main" id="{64A747F5-D2F3-4914-9C05-64DD227AC964}"/>
              </a:ext>
            </a:extLst>
          </p:cNvPr>
          <p:cNvSpPr/>
          <p:nvPr/>
        </p:nvSpPr>
        <p:spPr>
          <a:xfrm>
            <a:off x="3744226" y="4834040"/>
            <a:ext cx="5707781" cy="921870"/>
          </a:xfrm>
          <a:prstGeom prst="rect">
            <a:avLst/>
          </a:prstGeom>
          <a:solidFill>
            <a:srgbClr val="C6D3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dirty="0"/>
              <a:t>Autonomes Fahren</a:t>
            </a:r>
          </a:p>
        </p:txBody>
      </p:sp>
    </p:spTree>
    <p:custDataLst>
      <p:tags r:id="rId1"/>
    </p:custDataLst>
    <p:extLst>
      <p:ext uri="{BB962C8B-B14F-4D97-AF65-F5344CB8AC3E}">
        <p14:creationId xmlns:p14="http://schemas.microsoft.com/office/powerpoint/2010/main" val="8578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FDB280E3-2FEC-4FCB-B2D7-EEA87FEBC971}"/>
              </a:ext>
            </a:extLst>
          </p:cNvPr>
          <p:cNvSpPr>
            <a:spLocks noGrp="1"/>
          </p:cNvSpPr>
          <p:nvPr>
            <p:ph type="ctrTitle"/>
          </p:nvPr>
        </p:nvSpPr>
        <p:spPr/>
        <p:txBody>
          <a:bodyPr/>
          <a:lstStyle>
            <a:lvl1pPr>
              <a:defRPr/>
            </a:lvl1pPr>
          </a:lstStyle>
          <a:p>
            <a:r>
              <a:rPr lang="de-DE" dirty="0"/>
              <a:t>KI-Workshop „Mobilität“</a:t>
            </a:r>
          </a:p>
        </p:txBody>
      </p:sp>
      <p:sp>
        <p:nvSpPr>
          <p:cNvPr id="15" name="Untertitel 2">
            <a:extLst>
              <a:ext uri="{FF2B5EF4-FFF2-40B4-BE49-F238E27FC236}">
                <a16:creationId xmlns:a16="http://schemas.microsoft.com/office/drawing/2014/main" id="{6EE4F6C7-DB61-4368-8BFE-BDBDA22F4AB2}"/>
              </a:ext>
            </a:extLst>
          </p:cNvPr>
          <p:cNvSpPr>
            <a:spLocks noGrp="1"/>
          </p:cNvSpPr>
          <p:nvPr>
            <p:ph type="subTitle" idx="1"/>
          </p:nvPr>
        </p:nvSpPr>
        <p:spPr>
          <a:xfrm>
            <a:off x="609600" y="3923370"/>
            <a:ext cx="10668000" cy="1752600"/>
          </a:xfrm>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Könnten KI-basierte Technologien eine Lösung für die Probleme des Landkreises sein?</a:t>
            </a:r>
          </a:p>
          <a:p>
            <a:r>
              <a:rPr lang="de-DE" dirty="0"/>
              <a:t>Entwickelt eure eigene Ideen für die Zukunft in Uelzen!</a:t>
            </a:r>
          </a:p>
        </p:txBody>
      </p:sp>
      <p:sp>
        <p:nvSpPr>
          <p:cNvPr id="8194" name="Datumsplatzhalter 3">
            <a:extLst>
              <a:ext uri="{FF2B5EF4-FFF2-40B4-BE49-F238E27FC236}">
                <a16:creationId xmlns:a16="http://schemas.microsoft.com/office/drawing/2014/main" id="{D1797924-A676-4C19-9247-793F656114DF}"/>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2000"/>
              <a:buBlip>
                <a:blip r:embed="rId3"/>
              </a:buBlip>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a:spcBef>
                <a:spcPct val="20000"/>
              </a:spcBef>
              <a:buSzPct val="100000"/>
              <a:buBlip>
                <a:blip r:embed="rId3"/>
              </a:buBlip>
              <a:defRPr sz="22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a:spcBef>
                <a:spcPct val="20000"/>
              </a:spcBef>
              <a:buClr>
                <a:srgbClr val="7F807F"/>
              </a:buClr>
              <a:buSzPct val="100000"/>
              <a:buBlip>
                <a:blip r:embed="rId3"/>
              </a:buBlip>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a:spcBef>
                <a:spcPct val="20000"/>
              </a:spcBef>
              <a:buClr>
                <a:srgbClr val="7F807F"/>
              </a:buClr>
              <a:buSzPct val="100000"/>
              <a:buBlip>
                <a:blip r:embed="rId3"/>
              </a:buBlip>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a:spcBef>
                <a:spcPct val="20000"/>
              </a:spcBef>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spcBef>
                <a:spcPct val="0"/>
              </a:spcBef>
              <a:buSzTx/>
              <a:buFontTx/>
              <a:buNone/>
            </a:pPr>
            <a:fld id="{1A9C032E-E4FD-4D55-B402-19A68BCB6D07}" type="datetime1">
              <a:rPr lang="de-DE" altLang="de-DE" sz="900">
                <a:solidFill>
                  <a:srgbClr val="5A5A59"/>
                </a:solidFill>
              </a:rPr>
              <a:pPr>
                <a:spcBef>
                  <a:spcPct val="0"/>
                </a:spcBef>
                <a:buSzTx/>
                <a:buFontTx/>
                <a:buNone/>
              </a:pPr>
              <a:t>21.12.2020</a:t>
            </a:fld>
            <a:r>
              <a:rPr lang="de-DE" altLang="de-DE" sz="900">
                <a:solidFill>
                  <a:srgbClr val="5A5A59"/>
                </a:solidFill>
              </a:rPr>
              <a:t> | </a:t>
            </a:r>
            <a:fld id="{0B6F439D-A0EA-4BA1-BBA7-1F7EC9036D0D}" type="slidenum">
              <a:rPr lang="de-DE" altLang="de-DE" sz="900">
                <a:solidFill>
                  <a:srgbClr val="5A5A59"/>
                </a:solidFill>
              </a:rPr>
              <a:pPr>
                <a:spcBef>
                  <a:spcPct val="0"/>
                </a:spcBef>
                <a:buSzTx/>
                <a:buFontTx/>
                <a:buNone/>
              </a:pPr>
              <a:t>16</a:t>
            </a:fld>
            <a:endParaRPr lang="de-DE" altLang="de-DE" sz="900">
              <a:solidFill>
                <a:srgbClr val="5A5A59"/>
              </a:solidFill>
            </a:endParaRPr>
          </a:p>
        </p:txBody>
      </p:sp>
      <p:pic>
        <p:nvPicPr>
          <p:cNvPr id="6" name="Picture 2">
            <a:extLst>
              <a:ext uri="{FF2B5EF4-FFF2-40B4-BE49-F238E27FC236}">
                <a16:creationId xmlns:a16="http://schemas.microsoft.com/office/drawing/2014/main" id="{381D90CD-3DB7-4EAA-8A65-185E05E80F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WatercolorSponge/>
                    </a14:imgEffect>
                  </a14:imgLayer>
                </a14:imgProps>
              </a:ext>
            </a:extLst>
          </a:blip>
          <a:stretch>
            <a:fillRect/>
          </a:stretch>
        </p:blipFill>
        <p:spPr bwMode="auto">
          <a:xfrm>
            <a:off x="6108128" y="276246"/>
            <a:ext cx="5474273" cy="3250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de-DE" dirty="0"/>
              <a:t>Entwickelt eure eigene App-Idee mit</a:t>
            </a:r>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21.12.2020</a:t>
            </a:fld>
            <a:r>
              <a:rPr lang="de-DE" altLang="de-DE"/>
              <a:t> | </a:t>
            </a:r>
            <a:fld id="{F5546E80-7A85-4441-AD65-2AAB5A024E4B}" type="slidenum">
              <a:rPr lang="de-DE" altLang="de-DE" smtClean="0"/>
              <a:pPr>
                <a:defRPr/>
              </a:pPr>
              <a:t>17</a:t>
            </a:fld>
            <a:endParaRPr lang="de-DE" altLang="de-DE"/>
          </a:p>
        </p:txBody>
      </p:sp>
      <p:pic>
        <p:nvPicPr>
          <p:cNvPr id="1026" name="Picture 2" descr="Marvel for iOS">
            <a:extLst>
              <a:ext uri="{FF2B5EF4-FFF2-40B4-BE49-F238E27FC236}">
                <a16:creationId xmlns:a16="http://schemas.microsoft.com/office/drawing/2014/main" id="{7C13D23B-5538-4ACE-9264-4E3B2378F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725" y="1937695"/>
            <a:ext cx="5229967" cy="3602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vel | iOS Icon Gallery">
            <a:extLst>
              <a:ext uri="{FF2B5EF4-FFF2-40B4-BE49-F238E27FC236}">
                <a16:creationId xmlns:a16="http://schemas.microsoft.com/office/drawing/2014/main" id="{81D465BA-0D4D-452D-9571-909FE48EBEC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4034" y="-613371"/>
            <a:ext cx="2919018" cy="2919018"/>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47555759-2D4F-4FC6-821B-EF6DBA1D09BE}"/>
              </a:ext>
            </a:extLst>
          </p:cNvPr>
          <p:cNvSpPr txBox="1"/>
          <p:nvPr/>
        </p:nvSpPr>
        <p:spPr>
          <a:xfrm>
            <a:off x="609600" y="1518856"/>
            <a:ext cx="5643418" cy="2862322"/>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Calibri Light" panose="020F0302020204030204" pitchFamily="34" charset="0"/>
                <a:cs typeface="Calibri Light" panose="020F0302020204030204" pitchFamily="34" charset="0"/>
              </a:rPr>
              <a:t>App zur Entwicklung eigener „Klick-Prototypen“</a:t>
            </a:r>
          </a:p>
          <a:p>
            <a:pPr marL="285750"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de-DE" dirty="0">
                <a:latin typeface="Calibri Light" panose="020F0302020204030204" pitchFamily="34" charset="0"/>
                <a:cs typeface="Calibri Light" panose="020F0302020204030204" pitchFamily="34" charset="0"/>
              </a:rPr>
              <a:t>Setzt eure </a:t>
            </a:r>
            <a:r>
              <a:rPr lang="de-DE" b="1" dirty="0">
                <a:latin typeface="Calibri Light" panose="020F0302020204030204" pitchFamily="34" charset="0"/>
                <a:cs typeface="Calibri Light" panose="020F0302020204030204" pitchFamily="34" charset="0"/>
              </a:rPr>
              <a:t>eigenen Ideen für eine KI-basierte Anwendung</a:t>
            </a:r>
            <a:r>
              <a:rPr lang="de-DE" dirty="0">
                <a:latin typeface="Calibri Light" panose="020F0302020204030204" pitchFamily="34" charset="0"/>
                <a:cs typeface="Calibri Light" panose="020F0302020204030204" pitchFamily="34" charset="0"/>
              </a:rPr>
              <a:t> nach euren Wünschen und Vorstellungen um</a:t>
            </a:r>
          </a:p>
          <a:p>
            <a:pPr marL="285750"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de-DE" dirty="0">
                <a:latin typeface="Calibri Light" panose="020F0302020204030204" pitchFamily="34" charset="0"/>
                <a:cs typeface="Calibri Light" panose="020F0302020204030204" pitchFamily="34" charset="0"/>
              </a:rPr>
              <a:t>Dafür</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bereits</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bestehende</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Vorlagen</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Bilder</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aus</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dem</a:t>
            </a:r>
            <a:r>
              <a:rPr lang="en-GB" dirty="0">
                <a:latin typeface="Calibri Light" panose="020F0302020204030204" pitchFamily="34" charset="0"/>
                <a:cs typeface="Calibri Light" panose="020F0302020204030204" pitchFamily="34" charset="0"/>
              </a:rPr>
              <a:t> Internet </a:t>
            </a:r>
            <a:r>
              <a:rPr lang="de-DE" dirty="0">
                <a:latin typeface="Calibri Light" panose="020F0302020204030204" pitchFamily="34" charset="0"/>
                <a:cs typeface="Calibri Light" panose="020F0302020204030204" pitchFamily="34" charset="0"/>
              </a:rPr>
              <a:t>oder</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skizziert</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eure</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Ideen</a:t>
            </a:r>
            <a:r>
              <a:rPr lang="en-GB" dirty="0">
                <a:latin typeface="Calibri Light" panose="020F0302020204030204" pitchFamily="34" charset="0"/>
                <a:cs typeface="Calibri Light" panose="020F0302020204030204" pitchFamily="34" charset="0"/>
              </a:rPr>
              <a:t> auf </a:t>
            </a:r>
            <a:r>
              <a:rPr lang="de-DE" dirty="0">
                <a:latin typeface="Calibri Light" panose="020F0302020204030204" pitchFamily="34" charset="0"/>
                <a:cs typeface="Calibri Light" panose="020F0302020204030204" pitchFamily="34" charset="0"/>
              </a:rPr>
              <a:t>einem</a:t>
            </a:r>
            <a:r>
              <a:rPr lang="en-GB" dirty="0">
                <a:latin typeface="Calibri Light" panose="020F0302020204030204" pitchFamily="34" charset="0"/>
                <a:cs typeface="Calibri Light" panose="020F0302020204030204" pitchFamily="34" charset="0"/>
              </a:rPr>
              <a:t> Blatt papier und </a:t>
            </a:r>
            <a:r>
              <a:rPr lang="de-DE" dirty="0">
                <a:latin typeface="Calibri Light" panose="020F0302020204030204" pitchFamily="34" charset="0"/>
                <a:cs typeface="Calibri Light" panose="020F0302020204030204" pitchFamily="34" charset="0"/>
              </a:rPr>
              <a:t>fotografiert</a:t>
            </a:r>
            <a:r>
              <a:rPr lang="en-GB"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diese</a:t>
            </a:r>
            <a:r>
              <a:rPr lang="en-GB" dirty="0">
                <a:latin typeface="Calibri Light" panose="020F0302020204030204" pitchFamily="34" charset="0"/>
                <a:cs typeface="Calibri Light" panose="020F0302020204030204" pitchFamily="34" charset="0"/>
              </a:rPr>
              <a:t> ab</a:t>
            </a:r>
            <a:endParaRPr lang="de-DE"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de-DE" dirty="0">
              <a:latin typeface="Calibri Light" panose="020F0302020204030204" pitchFamily="34" charset="0"/>
              <a:cs typeface="Calibri Light" panose="020F0302020204030204" pitchFamily="34" charset="0"/>
            </a:endParaRPr>
          </a:p>
        </p:txBody>
      </p:sp>
      <p:pic>
        <p:nvPicPr>
          <p:cNvPr id="7" name="Grafik 6">
            <a:extLst>
              <a:ext uri="{FF2B5EF4-FFF2-40B4-BE49-F238E27FC236}">
                <a16:creationId xmlns:a16="http://schemas.microsoft.com/office/drawing/2014/main" id="{65F1797F-6296-4B79-8745-BDA48E79CC91}"/>
              </a:ext>
            </a:extLst>
          </p:cNvPr>
          <p:cNvPicPr>
            <a:picLocks noChangeAspect="1"/>
          </p:cNvPicPr>
          <p:nvPr/>
        </p:nvPicPr>
        <p:blipFill>
          <a:blip r:embed="rId6"/>
          <a:stretch>
            <a:fillRect/>
          </a:stretch>
        </p:blipFill>
        <p:spPr>
          <a:xfrm>
            <a:off x="1625600" y="4176801"/>
            <a:ext cx="3208293" cy="1838611"/>
          </a:xfrm>
          <a:prstGeom prst="rect">
            <a:avLst/>
          </a:prstGeom>
          <a:ln>
            <a:solidFill>
              <a:schemeClr val="accent1"/>
            </a:solidFill>
          </a:ln>
        </p:spPr>
      </p:pic>
    </p:spTree>
    <p:custDataLst>
      <p:tags r:id="rId1"/>
    </p:custDataLst>
    <p:extLst>
      <p:ext uri="{BB962C8B-B14F-4D97-AF65-F5344CB8AC3E}">
        <p14:creationId xmlns:p14="http://schemas.microsoft.com/office/powerpoint/2010/main" val="4229332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Ergebnisse des Workshops „Mobilität“ – BBS Ride-Pooling</a:t>
            </a:r>
            <a:endParaRPr lang="de-DE" sz="3600" dirty="0"/>
          </a:p>
        </p:txBody>
      </p:sp>
      <p:pic>
        <p:nvPicPr>
          <p:cNvPr id="4" name="Grafik 3">
            <a:extLst>
              <a:ext uri="{FF2B5EF4-FFF2-40B4-BE49-F238E27FC236}">
                <a16:creationId xmlns:a16="http://schemas.microsoft.com/office/drawing/2014/main" id="{3EFBC112-4010-49CC-9DEF-A6B961C47F20}"/>
              </a:ext>
            </a:extLst>
          </p:cNvPr>
          <p:cNvPicPr>
            <a:picLocks noChangeAspect="1"/>
          </p:cNvPicPr>
          <p:nvPr/>
        </p:nvPicPr>
        <p:blipFill>
          <a:blip r:embed="rId4"/>
          <a:stretch>
            <a:fillRect/>
          </a:stretch>
        </p:blipFill>
        <p:spPr>
          <a:xfrm>
            <a:off x="5973883" y="1629000"/>
            <a:ext cx="2700000" cy="3600000"/>
          </a:xfrm>
          <a:prstGeom prst="rect">
            <a:avLst/>
          </a:prstGeom>
        </p:spPr>
      </p:pic>
      <p:pic>
        <p:nvPicPr>
          <p:cNvPr id="6" name="Grafik 5">
            <a:extLst>
              <a:ext uri="{FF2B5EF4-FFF2-40B4-BE49-F238E27FC236}">
                <a16:creationId xmlns:a16="http://schemas.microsoft.com/office/drawing/2014/main" id="{76D54B35-3E61-4E5C-A376-48999E03685D}"/>
              </a:ext>
            </a:extLst>
          </p:cNvPr>
          <p:cNvPicPr>
            <a:picLocks noChangeAspect="1"/>
          </p:cNvPicPr>
          <p:nvPr/>
        </p:nvPicPr>
        <p:blipFill>
          <a:blip r:embed="rId5"/>
          <a:stretch>
            <a:fillRect/>
          </a:stretch>
        </p:blipFill>
        <p:spPr>
          <a:xfrm>
            <a:off x="249937" y="1629000"/>
            <a:ext cx="2700000" cy="3600000"/>
          </a:xfrm>
          <a:prstGeom prst="rect">
            <a:avLst/>
          </a:prstGeom>
        </p:spPr>
      </p:pic>
      <p:pic>
        <p:nvPicPr>
          <p:cNvPr id="9" name="Grafik 8">
            <a:extLst>
              <a:ext uri="{FF2B5EF4-FFF2-40B4-BE49-F238E27FC236}">
                <a16:creationId xmlns:a16="http://schemas.microsoft.com/office/drawing/2014/main" id="{31DD4E02-4236-45B5-8519-AB310422E2B4}"/>
              </a:ext>
            </a:extLst>
          </p:cNvPr>
          <p:cNvPicPr>
            <a:picLocks noChangeAspect="1"/>
          </p:cNvPicPr>
          <p:nvPr/>
        </p:nvPicPr>
        <p:blipFill>
          <a:blip r:embed="rId6"/>
          <a:stretch>
            <a:fillRect/>
          </a:stretch>
        </p:blipFill>
        <p:spPr>
          <a:xfrm>
            <a:off x="3111910" y="1629000"/>
            <a:ext cx="2700000" cy="3600000"/>
          </a:xfrm>
          <a:prstGeom prst="rect">
            <a:avLst/>
          </a:prstGeom>
        </p:spPr>
      </p:pic>
      <p:pic>
        <p:nvPicPr>
          <p:cNvPr id="11" name="Grafik 10">
            <a:extLst>
              <a:ext uri="{FF2B5EF4-FFF2-40B4-BE49-F238E27FC236}">
                <a16:creationId xmlns:a16="http://schemas.microsoft.com/office/drawing/2014/main" id="{4966D0E3-8657-4B0D-BC67-9A3BB0557DD4}"/>
              </a:ext>
            </a:extLst>
          </p:cNvPr>
          <p:cNvPicPr>
            <a:picLocks noChangeAspect="1"/>
          </p:cNvPicPr>
          <p:nvPr/>
        </p:nvPicPr>
        <p:blipFill>
          <a:blip r:embed="rId7"/>
          <a:stretch>
            <a:fillRect/>
          </a:stretch>
        </p:blipFill>
        <p:spPr>
          <a:xfrm>
            <a:off x="8835856" y="2263879"/>
            <a:ext cx="3211094" cy="2438978"/>
          </a:xfrm>
          <a:prstGeom prst="rect">
            <a:avLst/>
          </a:prstGeom>
        </p:spPr>
      </p:pic>
    </p:spTree>
    <p:custDataLst>
      <p:tags r:id="rId1"/>
    </p:custDataLst>
    <p:extLst>
      <p:ext uri="{BB962C8B-B14F-4D97-AF65-F5344CB8AC3E}">
        <p14:creationId xmlns:p14="http://schemas.microsoft.com/office/powerpoint/2010/main" val="27468685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Ergebnisse des Workshops „Mobilität“ – BBS Ride-Pooling</a:t>
            </a:r>
            <a:endParaRPr lang="de-DE" sz="3600" dirty="0"/>
          </a:p>
        </p:txBody>
      </p:sp>
      <p:pic>
        <p:nvPicPr>
          <p:cNvPr id="4" name="Grafik 3">
            <a:extLst>
              <a:ext uri="{FF2B5EF4-FFF2-40B4-BE49-F238E27FC236}">
                <a16:creationId xmlns:a16="http://schemas.microsoft.com/office/drawing/2014/main" id="{BB2DABCB-37F0-4B62-9202-6A8429E4F663}"/>
              </a:ext>
            </a:extLst>
          </p:cNvPr>
          <p:cNvPicPr>
            <a:picLocks noChangeAspect="1"/>
          </p:cNvPicPr>
          <p:nvPr/>
        </p:nvPicPr>
        <p:blipFill>
          <a:blip r:embed="rId4"/>
          <a:stretch>
            <a:fillRect/>
          </a:stretch>
        </p:blipFill>
        <p:spPr>
          <a:xfrm>
            <a:off x="283136" y="1629000"/>
            <a:ext cx="2700000" cy="3600000"/>
          </a:xfrm>
          <a:prstGeom prst="rect">
            <a:avLst/>
          </a:prstGeom>
        </p:spPr>
      </p:pic>
      <p:pic>
        <p:nvPicPr>
          <p:cNvPr id="6" name="Grafik 5">
            <a:extLst>
              <a:ext uri="{FF2B5EF4-FFF2-40B4-BE49-F238E27FC236}">
                <a16:creationId xmlns:a16="http://schemas.microsoft.com/office/drawing/2014/main" id="{4474FEFC-7E17-429D-93D5-859E81239D33}"/>
              </a:ext>
            </a:extLst>
          </p:cNvPr>
          <p:cNvPicPr>
            <a:picLocks noChangeAspect="1"/>
          </p:cNvPicPr>
          <p:nvPr/>
        </p:nvPicPr>
        <p:blipFill>
          <a:blip r:embed="rId5"/>
          <a:stretch>
            <a:fillRect/>
          </a:stretch>
        </p:blipFill>
        <p:spPr>
          <a:xfrm>
            <a:off x="3258379" y="1629000"/>
            <a:ext cx="2700000" cy="3600000"/>
          </a:xfrm>
          <a:prstGeom prst="rect">
            <a:avLst/>
          </a:prstGeom>
        </p:spPr>
      </p:pic>
      <p:pic>
        <p:nvPicPr>
          <p:cNvPr id="9" name="Grafik 8">
            <a:extLst>
              <a:ext uri="{FF2B5EF4-FFF2-40B4-BE49-F238E27FC236}">
                <a16:creationId xmlns:a16="http://schemas.microsoft.com/office/drawing/2014/main" id="{E4E90807-DD53-4C78-825F-0B1C9EA23559}"/>
              </a:ext>
            </a:extLst>
          </p:cNvPr>
          <p:cNvPicPr>
            <a:picLocks noChangeAspect="1"/>
          </p:cNvPicPr>
          <p:nvPr/>
        </p:nvPicPr>
        <p:blipFill>
          <a:blip r:embed="rId6"/>
          <a:stretch>
            <a:fillRect/>
          </a:stretch>
        </p:blipFill>
        <p:spPr>
          <a:xfrm>
            <a:off x="6233622" y="1629000"/>
            <a:ext cx="2700000" cy="3600000"/>
          </a:xfrm>
          <a:prstGeom prst="rect">
            <a:avLst/>
          </a:prstGeom>
        </p:spPr>
      </p:pic>
      <p:pic>
        <p:nvPicPr>
          <p:cNvPr id="15" name="Grafik 14">
            <a:extLst>
              <a:ext uri="{FF2B5EF4-FFF2-40B4-BE49-F238E27FC236}">
                <a16:creationId xmlns:a16="http://schemas.microsoft.com/office/drawing/2014/main" id="{A7448545-F8E7-47CB-9FB5-6CF7777BECE9}"/>
              </a:ext>
            </a:extLst>
          </p:cNvPr>
          <p:cNvPicPr>
            <a:picLocks noChangeAspect="1"/>
          </p:cNvPicPr>
          <p:nvPr/>
        </p:nvPicPr>
        <p:blipFill>
          <a:blip r:embed="rId7"/>
          <a:stretch>
            <a:fillRect/>
          </a:stretch>
        </p:blipFill>
        <p:spPr>
          <a:xfrm>
            <a:off x="9094503" y="1629000"/>
            <a:ext cx="2700000" cy="3600000"/>
          </a:xfrm>
          <a:prstGeom prst="rect">
            <a:avLst/>
          </a:prstGeom>
        </p:spPr>
      </p:pic>
    </p:spTree>
    <p:custDataLst>
      <p:tags r:id="rId1"/>
    </p:custDataLst>
    <p:extLst>
      <p:ext uri="{BB962C8B-B14F-4D97-AF65-F5344CB8AC3E}">
        <p14:creationId xmlns:p14="http://schemas.microsoft.com/office/powerpoint/2010/main" val="252213270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sz="3600" dirty="0"/>
              <a:t>Projekt: „</a:t>
            </a:r>
            <a:r>
              <a:rPr lang="de-DE" sz="3600" i="1" dirty="0"/>
              <a:t>Land mit KI – Land mit  Zukunft?“</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199" y="1612699"/>
            <a:ext cx="9745301" cy="4351338"/>
          </a:xfrm>
        </p:spPr>
        <p:txBody>
          <a:bodyPr>
            <a:normAutofit/>
          </a:bodyPr>
          <a:lstStyle/>
          <a:p>
            <a:pPr marL="114300" indent="0">
              <a:buNone/>
            </a:pPr>
            <a:r>
              <a:rPr lang="de-DE" sz="2000" b="1" dirty="0"/>
              <a:t>Fragestellung</a:t>
            </a:r>
            <a:r>
              <a:rPr lang="de-DE" sz="2000" dirty="0"/>
              <a:t>: </a:t>
            </a:r>
          </a:p>
          <a:p>
            <a:pPr marL="114300" indent="0">
              <a:buNone/>
            </a:pPr>
            <a:r>
              <a:rPr lang="de-DE" sz="2000" dirty="0"/>
              <a:t>Bieten auf künstlicher Intelligenz basierende Technologien Lösungen für die von Schüler*innen wahrgenommenen Defizite im Landkreis Uelzen?</a:t>
            </a:r>
          </a:p>
          <a:p>
            <a:pPr marL="114300" indent="0">
              <a:buNone/>
            </a:pPr>
            <a:endParaRPr lang="de-DE" sz="1000" dirty="0"/>
          </a:p>
          <a:p>
            <a:pPr marL="114300" indent="0">
              <a:buNone/>
            </a:pPr>
            <a:r>
              <a:rPr lang="de-DE" sz="2000" b="1" dirty="0"/>
              <a:t>Vorgehen</a:t>
            </a:r>
            <a:r>
              <a:rPr lang="de-DE" sz="2000" dirty="0"/>
              <a:t>: </a:t>
            </a:r>
          </a:p>
          <a:p>
            <a:pPr marL="457200">
              <a:buFont typeface="+mj-lt"/>
              <a:buAutoNum type="arabicPeriod"/>
            </a:pPr>
            <a:r>
              <a:rPr lang="de-DE" sz="2000" dirty="0"/>
              <a:t>Befragung von 193 Schülerinnen und Schüler der BBS Uelzen im Januar 2020 zu den wahrgenommenen Defiziten im Landkreis in verschiedenen Lebensbereichen.</a:t>
            </a:r>
          </a:p>
          <a:p>
            <a:pPr marL="457200">
              <a:buFont typeface="+mj-lt"/>
              <a:buAutoNum type="arabicPeriod"/>
            </a:pPr>
            <a:r>
              <a:rPr lang="de-DE" sz="2000" dirty="0"/>
              <a:t>Auswertung der Befragung und Auswahl der wichtigsten Themen</a:t>
            </a:r>
          </a:p>
          <a:p>
            <a:pPr marL="457200">
              <a:buFont typeface="+mj-lt"/>
              <a:buAutoNum type="arabicPeriod"/>
            </a:pPr>
            <a:r>
              <a:rPr lang="de-DE" sz="2000" dirty="0"/>
              <a:t>Durchführung von zwei Unterrichtseinheiten mit euch</a:t>
            </a:r>
          </a:p>
          <a:p>
            <a:pPr marL="768350" lvl="1">
              <a:buFont typeface="+mj-lt"/>
              <a:buAutoNum type="arabicPeriod"/>
            </a:pPr>
            <a:r>
              <a:rPr lang="de-DE" sz="1800" dirty="0"/>
              <a:t>Thematische Einführung: KI + Mobilität, Gesundheit, Bildung &amp; Arbeit und Unterhaltungsangebot</a:t>
            </a:r>
          </a:p>
          <a:p>
            <a:pPr marL="768350" lvl="1">
              <a:buFont typeface="+mj-lt"/>
              <a:buAutoNum type="arabicPeriod"/>
            </a:pPr>
            <a:r>
              <a:rPr lang="de-DE" sz="1800" dirty="0"/>
              <a:t>Workshop: Kreative, praktische Arbeit zum Themengebiet </a:t>
            </a:r>
          </a:p>
          <a:p>
            <a:pPr marL="457200">
              <a:buFont typeface="+mj-lt"/>
              <a:buAutoNum type="arabicPeriod"/>
            </a:pPr>
            <a:r>
              <a:rPr lang="de-DE" sz="2000" dirty="0"/>
              <a:t>Auswertung der Workshop-Ergebnisse und Präsentation</a:t>
            </a:r>
          </a:p>
          <a:p>
            <a:pPr marL="114300" indent="0">
              <a:buNone/>
            </a:pPr>
            <a:endParaRPr lang="de-DE"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8935998" y="429992"/>
            <a:ext cx="3004542" cy="1195828"/>
          </a:xfrm>
          <a:prstGeom prst="rect">
            <a:avLst/>
          </a:prstGeom>
        </p:spPr>
      </p:pic>
    </p:spTree>
    <p:custDataLst>
      <p:tags r:id="rId1"/>
    </p:custDataLst>
    <p:extLst>
      <p:ext uri="{BB962C8B-B14F-4D97-AF65-F5344CB8AC3E}">
        <p14:creationId xmlns:p14="http://schemas.microsoft.com/office/powerpoint/2010/main" val="37314869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Ergebnisse des Workshops „Mobilität“ – BBS Ride-Pooling</a:t>
            </a:r>
            <a:br>
              <a:rPr lang="de-DE" dirty="0"/>
            </a:br>
            <a:r>
              <a:rPr lang="de-DE" dirty="0"/>
              <a:t>Motivation / Belohnungssystem</a:t>
            </a:r>
            <a:endParaRPr lang="de-DE" sz="3600" dirty="0"/>
          </a:p>
        </p:txBody>
      </p:sp>
      <p:pic>
        <p:nvPicPr>
          <p:cNvPr id="4" name="Grafik 3">
            <a:extLst>
              <a:ext uri="{FF2B5EF4-FFF2-40B4-BE49-F238E27FC236}">
                <a16:creationId xmlns:a16="http://schemas.microsoft.com/office/drawing/2014/main" id="{B6DF38B0-0C5F-4E53-A0FA-EF8BBE83D931}"/>
              </a:ext>
            </a:extLst>
          </p:cNvPr>
          <p:cNvPicPr>
            <a:picLocks noChangeAspect="1"/>
          </p:cNvPicPr>
          <p:nvPr/>
        </p:nvPicPr>
        <p:blipFill>
          <a:blip r:embed="rId4"/>
          <a:stretch>
            <a:fillRect/>
          </a:stretch>
        </p:blipFill>
        <p:spPr>
          <a:xfrm>
            <a:off x="9227070" y="1800000"/>
            <a:ext cx="2700000" cy="3600000"/>
          </a:xfrm>
          <a:prstGeom prst="rect">
            <a:avLst/>
          </a:prstGeom>
        </p:spPr>
      </p:pic>
      <p:pic>
        <p:nvPicPr>
          <p:cNvPr id="6" name="Grafik 5">
            <a:extLst>
              <a:ext uri="{FF2B5EF4-FFF2-40B4-BE49-F238E27FC236}">
                <a16:creationId xmlns:a16="http://schemas.microsoft.com/office/drawing/2014/main" id="{BDF0675F-E073-47F3-86D8-9572A6BDA913}"/>
              </a:ext>
            </a:extLst>
          </p:cNvPr>
          <p:cNvPicPr>
            <a:picLocks noChangeAspect="1"/>
          </p:cNvPicPr>
          <p:nvPr/>
        </p:nvPicPr>
        <p:blipFill rotWithShape="1">
          <a:blip r:embed="rId5"/>
          <a:srcRect t="9761" b="1"/>
          <a:stretch/>
        </p:blipFill>
        <p:spPr>
          <a:xfrm>
            <a:off x="6038112" y="1795255"/>
            <a:ext cx="2992073" cy="3600000"/>
          </a:xfrm>
          <a:prstGeom prst="rect">
            <a:avLst/>
          </a:prstGeom>
        </p:spPr>
      </p:pic>
      <p:pic>
        <p:nvPicPr>
          <p:cNvPr id="17" name="Grafik 16">
            <a:extLst>
              <a:ext uri="{FF2B5EF4-FFF2-40B4-BE49-F238E27FC236}">
                <a16:creationId xmlns:a16="http://schemas.microsoft.com/office/drawing/2014/main" id="{94B3AEE5-6293-4D53-8C58-3968DA35264F}"/>
              </a:ext>
            </a:extLst>
          </p:cNvPr>
          <p:cNvPicPr>
            <a:picLocks noChangeAspect="1"/>
          </p:cNvPicPr>
          <p:nvPr/>
        </p:nvPicPr>
        <p:blipFill rotWithShape="1">
          <a:blip r:embed="rId6"/>
          <a:srcRect t="1212"/>
          <a:stretch/>
        </p:blipFill>
        <p:spPr>
          <a:xfrm>
            <a:off x="211213" y="1795255"/>
            <a:ext cx="2733129" cy="3600000"/>
          </a:xfrm>
          <a:prstGeom prst="rect">
            <a:avLst/>
          </a:prstGeom>
        </p:spPr>
      </p:pic>
      <p:pic>
        <p:nvPicPr>
          <p:cNvPr id="19" name="Grafik 18">
            <a:extLst>
              <a:ext uri="{FF2B5EF4-FFF2-40B4-BE49-F238E27FC236}">
                <a16:creationId xmlns:a16="http://schemas.microsoft.com/office/drawing/2014/main" id="{DBBCBFF9-8505-4F12-9514-D15019AA15AE}"/>
              </a:ext>
            </a:extLst>
          </p:cNvPr>
          <p:cNvPicPr>
            <a:picLocks noChangeAspect="1"/>
          </p:cNvPicPr>
          <p:nvPr/>
        </p:nvPicPr>
        <p:blipFill>
          <a:blip r:embed="rId7"/>
          <a:stretch>
            <a:fillRect/>
          </a:stretch>
        </p:blipFill>
        <p:spPr>
          <a:xfrm>
            <a:off x="3141227" y="1800000"/>
            <a:ext cx="2700000" cy="3600000"/>
          </a:xfrm>
          <a:prstGeom prst="rect">
            <a:avLst/>
          </a:prstGeom>
          <a:ln>
            <a:solidFill>
              <a:schemeClr val="tx1"/>
            </a:solidFill>
          </a:ln>
        </p:spPr>
      </p:pic>
    </p:spTree>
    <p:custDataLst>
      <p:tags r:id="rId1"/>
    </p:custDataLst>
    <p:extLst>
      <p:ext uri="{BB962C8B-B14F-4D97-AF65-F5344CB8AC3E}">
        <p14:creationId xmlns:p14="http://schemas.microsoft.com/office/powerpoint/2010/main" val="20802468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Ergebnisse des Workshops „Mobilität“ – </a:t>
            </a:r>
            <a:br>
              <a:rPr lang="de-DE" dirty="0"/>
            </a:br>
            <a:r>
              <a:rPr lang="de-DE" dirty="0"/>
              <a:t>Autonome Parkplatzsuche</a:t>
            </a:r>
            <a:endParaRPr lang="de-DE" sz="3600" dirty="0"/>
          </a:p>
        </p:txBody>
      </p:sp>
      <p:pic>
        <p:nvPicPr>
          <p:cNvPr id="8" name="Grafik 7">
            <a:extLst>
              <a:ext uri="{FF2B5EF4-FFF2-40B4-BE49-F238E27FC236}">
                <a16:creationId xmlns:a16="http://schemas.microsoft.com/office/drawing/2014/main" id="{AAC8A131-AA96-4685-BCAC-77FE7D7AEF10}"/>
              </a:ext>
            </a:extLst>
          </p:cNvPr>
          <p:cNvPicPr>
            <a:picLocks noChangeAspect="1"/>
          </p:cNvPicPr>
          <p:nvPr/>
        </p:nvPicPr>
        <p:blipFill rotWithShape="1">
          <a:blip r:embed="rId4"/>
          <a:srcRect t="3232" b="3169"/>
          <a:stretch/>
        </p:blipFill>
        <p:spPr>
          <a:xfrm>
            <a:off x="333951" y="1976581"/>
            <a:ext cx="2884655" cy="3600000"/>
          </a:xfrm>
          <a:prstGeom prst="rect">
            <a:avLst/>
          </a:prstGeom>
        </p:spPr>
      </p:pic>
      <p:pic>
        <p:nvPicPr>
          <p:cNvPr id="11" name="Grafik 10">
            <a:extLst>
              <a:ext uri="{FF2B5EF4-FFF2-40B4-BE49-F238E27FC236}">
                <a16:creationId xmlns:a16="http://schemas.microsoft.com/office/drawing/2014/main" id="{4A9B3BED-DAD1-4A0D-83E0-6B08D13F672B}"/>
              </a:ext>
            </a:extLst>
          </p:cNvPr>
          <p:cNvPicPr>
            <a:picLocks noChangeAspect="1"/>
          </p:cNvPicPr>
          <p:nvPr/>
        </p:nvPicPr>
        <p:blipFill rotWithShape="1">
          <a:blip r:embed="rId5"/>
          <a:srcRect t="1505" r="2508"/>
          <a:stretch/>
        </p:blipFill>
        <p:spPr>
          <a:xfrm>
            <a:off x="3420388" y="1976581"/>
            <a:ext cx="2672526" cy="3600000"/>
          </a:xfrm>
          <a:prstGeom prst="rect">
            <a:avLst/>
          </a:prstGeom>
        </p:spPr>
      </p:pic>
      <p:pic>
        <p:nvPicPr>
          <p:cNvPr id="13" name="Grafik 12">
            <a:extLst>
              <a:ext uri="{FF2B5EF4-FFF2-40B4-BE49-F238E27FC236}">
                <a16:creationId xmlns:a16="http://schemas.microsoft.com/office/drawing/2014/main" id="{1C921882-5C1A-4FB3-AA7D-CD8956E0C452}"/>
              </a:ext>
            </a:extLst>
          </p:cNvPr>
          <p:cNvPicPr>
            <a:picLocks noChangeAspect="1"/>
          </p:cNvPicPr>
          <p:nvPr/>
        </p:nvPicPr>
        <p:blipFill>
          <a:blip r:embed="rId6"/>
          <a:stretch>
            <a:fillRect/>
          </a:stretch>
        </p:blipFill>
        <p:spPr>
          <a:xfrm>
            <a:off x="9196478" y="1976582"/>
            <a:ext cx="2700000" cy="3600000"/>
          </a:xfrm>
          <a:prstGeom prst="rect">
            <a:avLst/>
          </a:prstGeom>
        </p:spPr>
      </p:pic>
      <p:pic>
        <p:nvPicPr>
          <p:cNvPr id="16" name="Grafik 15">
            <a:extLst>
              <a:ext uri="{FF2B5EF4-FFF2-40B4-BE49-F238E27FC236}">
                <a16:creationId xmlns:a16="http://schemas.microsoft.com/office/drawing/2014/main" id="{76492486-7823-434A-95D9-2C0257154A60}"/>
              </a:ext>
            </a:extLst>
          </p:cNvPr>
          <p:cNvPicPr>
            <a:picLocks noChangeAspect="1"/>
          </p:cNvPicPr>
          <p:nvPr/>
        </p:nvPicPr>
        <p:blipFill>
          <a:blip r:embed="rId7"/>
          <a:stretch>
            <a:fillRect/>
          </a:stretch>
        </p:blipFill>
        <p:spPr>
          <a:xfrm>
            <a:off x="6294696" y="1978891"/>
            <a:ext cx="2700000" cy="3600000"/>
          </a:xfrm>
          <a:prstGeom prst="rect">
            <a:avLst/>
          </a:prstGeom>
        </p:spPr>
      </p:pic>
    </p:spTree>
    <p:custDataLst>
      <p:tags r:id="rId1"/>
    </p:custDataLst>
    <p:extLst>
      <p:ext uri="{BB962C8B-B14F-4D97-AF65-F5344CB8AC3E}">
        <p14:creationId xmlns:p14="http://schemas.microsoft.com/office/powerpoint/2010/main" val="4240571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p:txBody>
          <a:bodyPr/>
          <a:lstStyle/>
          <a:p>
            <a:r>
              <a:rPr lang="de-DE" b="1" dirty="0"/>
              <a:t>Arbeit &amp; Bildung im Landkreis Uelzen</a:t>
            </a:r>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a:xfrm>
            <a:off x="609600" y="3923370"/>
            <a:ext cx="7407564" cy="1752600"/>
          </a:xfrm>
        </p:spPr>
        <p:txBody>
          <a:bodyPr/>
          <a:lstStyle/>
          <a:p>
            <a:r>
              <a:rPr lang="de-DE" dirty="0"/>
              <a:t>Wie könnte das Lernen in der Zukunft aussehen? </a:t>
            </a:r>
          </a:p>
          <a:p>
            <a:r>
              <a:rPr lang="de-DE" dirty="0"/>
              <a:t>Wie wird sich das Arbeitsleben verändern? </a:t>
            </a:r>
          </a:p>
          <a:p>
            <a:r>
              <a:rPr lang="de-DE" dirty="0"/>
              <a:t>Welche Rolle spielen dabei KI und Digitalisierung?</a:t>
            </a:r>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21.12.2020</a:t>
            </a:fld>
            <a:r>
              <a:rPr lang="de-DE" altLang="de-DE"/>
              <a:t> | </a:t>
            </a:r>
            <a:fld id="{ABA632EA-FEBC-4D34-8EF7-700C0AFA94CE}" type="slidenum">
              <a:rPr lang="de-DE" altLang="de-DE" smtClean="0"/>
              <a:pPr>
                <a:defRPr/>
              </a:pPr>
              <a:t>22</a:t>
            </a:fld>
            <a:endParaRPr lang="de-DE" altLang="de-DE"/>
          </a:p>
        </p:txBody>
      </p:sp>
      <p:pic>
        <p:nvPicPr>
          <p:cNvPr id="7" name="Grafik 6">
            <a:extLst>
              <a:ext uri="{FF2B5EF4-FFF2-40B4-BE49-F238E27FC236}">
                <a16:creationId xmlns:a16="http://schemas.microsoft.com/office/drawing/2014/main" id="{7FBA3EF7-3C7B-4315-84A2-E031DC145AF8}"/>
              </a:ext>
            </a:extLst>
          </p:cNvPr>
          <p:cNvPicPr>
            <a:picLocks noChangeAspect="1"/>
          </p:cNvPicPr>
          <p:nvPr/>
        </p:nvPicPr>
        <p:blipFill>
          <a:blip r:embed="rId4"/>
          <a:stretch>
            <a:fillRect/>
          </a:stretch>
        </p:blipFill>
        <p:spPr>
          <a:xfrm>
            <a:off x="504267" y="1027905"/>
            <a:ext cx="4403440" cy="1752599"/>
          </a:xfrm>
          <a:prstGeom prst="rect">
            <a:avLst/>
          </a:prstGeom>
        </p:spPr>
      </p:pic>
      <p:pic>
        <p:nvPicPr>
          <p:cNvPr id="9" name="Grafik 8">
            <a:extLst>
              <a:ext uri="{FF2B5EF4-FFF2-40B4-BE49-F238E27FC236}">
                <a16:creationId xmlns:a16="http://schemas.microsoft.com/office/drawing/2014/main" id="{55AA6D33-2978-4854-B79A-E15AF0F6D43A}"/>
              </a:ext>
            </a:extLst>
          </p:cNvPr>
          <p:cNvPicPr>
            <a:picLocks noChangeAspect="1"/>
          </p:cNvPicPr>
          <p:nvPr/>
        </p:nvPicPr>
        <p:blipFill>
          <a:blip r:embed="rId5"/>
          <a:stretch>
            <a:fillRect/>
          </a:stretch>
        </p:blipFill>
        <p:spPr>
          <a:xfrm>
            <a:off x="8085455" y="2415100"/>
            <a:ext cx="3602278" cy="3392395"/>
          </a:xfrm>
          <a:prstGeom prst="rect">
            <a:avLst/>
          </a:prstGeom>
          <a:noFill/>
        </p:spPr>
      </p:pic>
      <p:pic>
        <p:nvPicPr>
          <p:cNvPr id="5" name="Picture 2" descr="The Condition of Education">
            <a:extLst>
              <a:ext uri="{FF2B5EF4-FFF2-40B4-BE49-F238E27FC236}">
                <a16:creationId xmlns:a16="http://schemas.microsoft.com/office/drawing/2014/main" id="{72A4738C-F657-4B1D-BF89-7D8CEFE32DBE}"/>
              </a:ext>
            </a:extLst>
          </p:cNvPr>
          <p:cNvPicPr>
            <a:picLocks noChangeAspect="1" noChangeArrowheads="1"/>
          </p:cNvPicPr>
          <p:nvPr/>
        </p:nvPicPr>
        <p:blipFill>
          <a:blip r:embed="rId6">
            <a:duotone>
              <a:prstClr val="black"/>
              <a:srgbClr val="B9CE9D">
                <a:tint val="45000"/>
                <a:satMod val="400000"/>
              </a:srgbClr>
            </a:duotone>
            <a:extLst>
              <a:ext uri="{28A0092B-C50C-407E-A947-70E740481C1C}">
                <a14:useLocalDpi xmlns:a14="http://schemas.microsoft.com/office/drawing/2010/main" val="0"/>
              </a:ext>
            </a:extLst>
          </a:blip>
          <a:srcRect/>
          <a:stretch>
            <a:fillRect/>
          </a:stretch>
        </p:blipFill>
        <p:spPr bwMode="auto">
          <a:xfrm>
            <a:off x="8085455" y="298700"/>
            <a:ext cx="3603600" cy="211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04089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de-DE" dirty="0"/>
              <a:t>Ergebnisse der Schüler:innen-Befragung vom 24.01.2020</a:t>
            </a:r>
            <a:br>
              <a:rPr lang="de-DE" dirty="0"/>
            </a:br>
            <a:r>
              <a:rPr lang="de-DE" dirty="0"/>
              <a:t>Fazit für den Bereich Arbeits- &amp; Bildungsangebot</a:t>
            </a:r>
          </a:p>
        </p:txBody>
      </p:sp>
      <p:sp>
        <p:nvSpPr>
          <p:cNvPr id="3" name="Inhaltsplatzhalter 2">
            <a:extLst>
              <a:ext uri="{FF2B5EF4-FFF2-40B4-BE49-F238E27FC236}">
                <a16:creationId xmlns:a16="http://schemas.microsoft.com/office/drawing/2014/main" id="{368A2649-2982-4F6B-ACAF-17EBE17B2297}"/>
              </a:ext>
            </a:extLst>
          </p:cNvPr>
          <p:cNvSpPr>
            <a:spLocks noGrp="1"/>
          </p:cNvSpPr>
          <p:nvPr>
            <p:ph idx="1"/>
          </p:nvPr>
        </p:nvSpPr>
        <p:spPr>
          <a:xfrm>
            <a:off x="609600" y="1600200"/>
            <a:ext cx="10972801" cy="4387850"/>
          </a:xfrm>
        </p:spPr>
        <p:txBody>
          <a:bodyPr/>
          <a:lstStyle/>
          <a:p>
            <a:pPr>
              <a:buFont typeface="Arial" panose="020B0604020202020204" pitchFamily="34" charset="0"/>
              <a:buChar char="•"/>
            </a:pPr>
            <a:endParaRPr lang="de-DE" sz="1000" dirty="0"/>
          </a:p>
          <a:p>
            <a:pPr>
              <a:buFont typeface="Arial" panose="020B0604020202020204" pitchFamily="34" charset="0"/>
              <a:buChar char="•"/>
            </a:pPr>
            <a:r>
              <a:rPr lang="de-DE" dirty="0"/>
              <a:t>Unzufrieden mit eurer schulischen </a:t>
            </a:r>
            <a:r>
              <a:rPr lang="de-DE" b="1" dirty="0"/>
              <a:t>Vorbereitung auf eine digitale Zukunft </a:t>
            </a:r>
          </a:p>
          <a:p>
            <a:pPr>
              <a:buFont typeface="Arial" panose="020B0604020202020204" pitchFamily="34" charset="0"/>
              <a:buChar char="•"/>
            </a:pPr>
            <a:endParaRPr lang="de-DE" sz="1000" dirty="0"/>
          </a:p>
          <a:p>
            <a:pPr>
              <a:buFont typeface="Arial" panose="020B0604020202020204" pitchFamily="34" charset="0"/>
              <a:buChar char="•"/>
            </a:pPr>
            <a:r>
              <a:rPr lang="de-DE" dirty="0"/>
              <a:t>Bemängelt Möglichkeiten vor Ort </a:t>
            </a:r>
            <a:r>
              <a:rPr lang="de-DE" b="1" dirty="0"/>
              <a:t>passende Ausbildungs- und Arbeitsplätze</a:t>
            </a:r>
            <a:r>
              <a:rPr lang="de-DE" dirty="0"/>
              <a:t> zu finden </a:t>
            </a:r>
          </a:p>
          <a:p>
            <a:pPr>
              <a:buFont typeface="Arial" panose="020B0604020202020204" pitchFamily="34" charset="0"/>
              <a:buChar char="•"/>
            </a:pPr>
            <a:endParaRPr lang="de-DE" sz="1000" dirty="0"/>
          </a:p>
          <a:p>
            <a:pPr lvl="0">
              <a:spcBef>
                <a:spcPts val="480"/>
              </a:spcBef>
              <a:spcAft>
                <a:spcPts val="0"/>
              </a:spcAft>
              <a:buClr>
                <a:schemeClr val="dk1"/>
              </a:buClr>
              <a:buSzPts val="2208"/>
              <a:buFont typeface="Arial"/>
              <a:buChar char="•"/>
            </a:pPr>
            <a:r>
              <a:rPr lang="de-DE" dirty="0"/>
              <a:t>Geringe Bereitschaft </a:t>
            </a:r>
            <a:r>
              <a:rPr lang="de-DE" b="1" dirty="0"/>
              <a:t>bei der Arbeit von KI beobachtet </a:t>
            </a:r>
            <a:r>
              <a:rPr lang="de-DE" dirty="0"/>
              <a:t>zu werden um diese anzulernen</a:t>
            </a:r>
          </a:p>
          <a:p>
            <a:pPr>
              <a:buFont typeface="Arial" panose="020B0604020202020204" pitchFamily="34" charset="0"/>
              <a:buChar char="•"/>
            </a:pPr>
            <a:endParaRPr lang="de-DE" sz="1000" dirty="0"/>
          </a:p>
          <a:p>
            <a:pPr lvl="0">
              <a:spcBef>
                <a:spcPts val="480"/>
              </a:spcBef>
              <a:spcAft>
                <a:spcPts val="0"/>
              </a:spcAft>
              <a:buClr>
                <a:schemeClr val="dk1"/>
              </a:buClr>
              <a:buSzPts val="2208"/>
              <a:buFont typeface="Arial"/>
              <a:buChar char="•"/>
            </a:pPr>
            <a:r>
              <a:rPr lang="de-DE" b="1" dirty="0"/>
              <a:t>Hohes Datenschutz-Bewusstsein </a:t>
            </a:r>
            <a:r>
              <a:rPr lang="de-DE" dirty="0"/>
              <a:t>gegenüber Sozialen Netzwerken: entsprechende Daten werden als ähnlich sensibel bewertet wie das eigene Erbgut</a:t>
            </a:r>
          </a:p>
          <a:p>
            <a:pPr>
              <a:buFont typeface="Arial" panose="020B0604020202020204" pitchFamily="34" charset="0"/>
              <a:buChar char="•"/>
            </a:pPr>
            <a:endParaRPr lang="de-DE" sz="1050" dirty="0"/>
          </a:p>
          <a:p>
            <a:pPr marL="368300" lvl="1" indent="0">
              <a:buNone/>
            </a:pPr>
            <a:endParaRPr lang="de-DE" dirty="0"/>
          </a:p>
          <a:p>
            <a:pPr lvl="1">
              <a:buFont typeface="Arial" panose="020B0604020202020204" pitchFamily="34" charset="0"/>
              <a:buChar char="•"/>
            </a:pPr>
            <a:endParaRPr lang="de-DE" dirty="0"/>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21.12.2020</a:t>
            </a:fld>
            <a:r>
              <a:rPr lang="de-DE" altLang="de-DE"/>
              <a:t> | </a:t>
            </a:r>
            <a:fld id="{F5546E80-7A85-4441-AD65-2AAB5A024E4B}" type="slidenum">
              <a:rPr lang="de-DE" altLang="de-DE" smtClean="0"/>
              <a:pPr>
                <a:defRPr/>
              </a:pPr>
              <a:t>23</a:t>
            </a:fld>
            <a:endParaRPr lang="de-DE" altLang="de-DE"/>
          </a:p>
        </p:txBody>
      </p:sp>
    </p:spTree>
    <p:custDataLst>
      <p:tags r:id="rId1"/>
    </p:custDataLst>
    <p:extLst>
      <p:ext uri="{BB962C8B-B14F-4D97-AF65-F5344CB8AC3E}">
        <p14:creationId xmlns:p14="http://schemas.microsoft.com/office/powerpoint/2010/main" val="228173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Ergebnisse des Workshops „Arbeit und Bildung“ – </a:t>
            </a:r>
            <a:br>
              <a:rPr lang="de-DE" dirty="0"/>
            </a:br>
            <a:r>
              <a:rPr lang="de-DE" dirty="0"/>
              <a:t>Lernbegleiter für Elektriker</a:t>
            </a:r>
            <a:endParaRPr lang="de-DE" sz="3600" dirty="0"/>
          </a:p>
        </p:txBody>
      </p:sp>
      <p:pic>
        <p:nvPicPr>
          <p:cNvPr id="4" name="Grafik 3">
            <a:extLst>
              <a:ext uri="{FF2B5EF4-FFF2-40B4-BE49-F238E27FC236}">
                <a16:creationId xmlns:a16="http://schemas.microsoft.com/office/drawing/2014/main" id="{5DB7ADD6-8903-44BB-B070-75DCFE08EB31}"/>
              </a:ext>
            </a:extLst>
          </p:cNvPr>
          <p:cNvPicPr>
            <a:picLocks noChangeAspect="1"/>
          </p:cNvPicPr>
          <p:nvPr/>
        </p:nvPicPr>
        <p:blipFill>
          <a:blip r:embed="rId4"/>
          <a:stretch>
            <a:fillRect/>
          </a:stretch>
        </p:blipFill>
        <p:spPr>
          <a:xfrm>
            <a:off x="6218283" y="1690688"/>
            <a:ext cx="5722257" cy="4261255"/>
          </a:xfrm>
          <a:prstGeom prst="rect">
            <a:avLst/>
          </a:prstGeom>
        </p:spPr>
      </p:pic>
      <p:pic>
        <p:nvPicPr>
          <p:cNvPr id="9" name="Grafik 8">
            <a:extLst>
              <a:ext uri="{FF2B5EF4-FFF2-40B4-BE49-F238E27FC236}">
                <a16:creationId xmlns:a16="http://schemas.microsoft.com/office/drawing/2014/main" id="{88F7C59F-42E2-4E27-8164-39960927DCCF}"/>
              </a:ext>
            </a:extLst>
          </p:cNvPr>
          <p:cNvPicPr>
            <a:picLocks noChangeAspect="1"/>
          </p:cNvPicPr>
          <p:nvPr/>
        </p:nvPicPr>
        <p:blipFill>
          <a:blip r:embed="rId5"/>
          <a:stretch>
            <a:fillRect/>
          </a:stretch>
        </p:blipFill>
        <p:spPr>
          <a:xfrm>
            <a:off x="369694" y="2021315"/>
            <a:ext cx="2700000" cy="3600000"/>
          </a:xfrm>
          <a:prstGeom prst="rect">
            <a:avLst/>
          </a:prstGeom>
        </p:spPr>
      </p:pic>
      <p:pic>
        <p:nvPicPr>
          <p:cNvPr id="11" name="Grafik 10">
            <a:extLst>
              <a:ext uri="{FF2B5EF4-FFF2-40B4-BE49-F238E27FC236}">
                <a16:creationId xmlns:a16="http://schemas.microsoft.com/office/drawing/2014/main" id="{BF5F1B62-9D16-40AF-8F74-B000EBC87500}"/>
              </a:ext>
            </a:extLst>
          </p:cNvPr>
          <p:cNvPicPr>
            <a:picLocks noChangeAspect="1"/>
          </p:cNvPicPr>
          <p:nvPr/>
        </p:nvPicPr>
        <p:blipFill>
          <a:blip r:embed="rId6"/>
          <a:stretch>
            <a:fillRect/>
          </a:stretch>
        </p:blipFill>
        <p:spPr>
          <a:xfrm>
            <a:off x="3273718" y="2021315"/>
            <a:ext cx="2700000" cy="3600000"/>
          </a:xfrm>
          <a:prstGeom prst="rect">
            <a:avLst/>
          </a:prstGeom>
        </p:spPr>
      </p:pic>
    </p:spTree>
    <p:custDataLst>
      <p:tags r:id="rId1"/>
    </p:custDataLst>
    <p:extLst>
      <p:ext uri="{BB962C8B-B14F-4D97-AF65-F5344CB8AC3E}">
        <p14:creationId xmlns:p14="http://schemas.microsoft.com/office/powerpoint/2010/main" val="3497295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Ergebnisse des Workshops „Arbeit und Bildung“ – </a:t>
            </a:r>
            <a:br>
              <a:rPr lang="de-DE" dirty="0"/>
            </a:br>
            <a:r>
              <a:rPr lang="de-DE" dirty="0"/>
              <a:t>Papierprototyp eines Lernassistenten für Elektriker</a:t>
            </a:r>
            <a:endParaRPr lang="de-DE" sz="3600" dirty="0"/>
          </a:p>
        </p:txBody>
      </p:sp>
      <p:pic>
        <p:nvPicPr>
          <p:cNvPr id="3" name="Grafik 2">
            <a:extLst>
              <a:ext uri="{FF2B5EF4-FFF2-40B4-BE49-F238E27FC236}">
                <a16:creationId xmlns:a16="http://schemas.microsoft.com/office/drawing/2014/main" id="{B919F668-6754-4CAA-B2DE-83383AF6BC50}"/>
              </a:ext>
            </a:extLst>
          </p:cNvPr>
          <p:cNvPicPr>
            <a:picLocks noChangeAspect="1"/>
          </p:cNvPicPr>
          <p:nvPr/>
        </p:nvPicPr>
        <p:blipFill>
          <a:blip r:embed="rId4"/>
          <a:stretch>
            <a:fillRect/>
          </a:stretch>
        </p:blipFill>
        <p:spPr>
          <a:xfrm>
            <a:off x="518004" y="1928046"/>
            <a:ext cx="2539799" cy="3600000"/>
          </a:xfrm>
          <a:prstGeom prst="rect">
            <a:avLst/>
          </a:prstGeom>
        </p:spPr>
      </p:pic>
      <p:pic>
        <p:nvPicPr>
          <p:cNvPr id="5" name="Grafik 4">
            <a:extLst>
              <a:ext uri="{FF2B5EF4-FFF2-40B4-BE49-F238E27FC236}">
                <a16:creationId xmlns:a16="http://schemas.microsoft.com/office/drawing/2014/main" id="{68BB3FFA-EC4E-4990-98C0-B78170DE6E33}"/>
              </a:ext>
            </a:extLst>
          </p:cNvPr>
          <p:cNvPicPr>
            <a:picLocks noChangeAspect="1"/>
          </p:cNvPicPr>
          <p:nvPr/>
        </p:nvPicPr>
        <p:blipFill>
          <a:blip r:embed="rId5"/>
          <a:stretch>
            <a:fillRect/>
          </a:stretch>
        </p:blipFill>
        <p:spPr>
          <a:xfrm>
            <a:off x="6202333" y="1961547"/>
            <a:ext cx="2524925" cy="3600000"/>
          </a:xfrm>
          <a:prstGeom prst="rect">
            <a:avLst/>
          </a:prstGeom>
        </p:spPr>
      </p:pic>
      <p:pic>
        <p:nvPicPr>
          <p:cNvPr id="7" name="Grafik 6">
            <a:extLst>
              <a:ext uri="{FF2B5EF4-FFF2-40B4-BE49-F238E27FC236}">
                <a16:creationId xmlns:a16="http://schemas.microsoft.com/office/drawing/2014/main" id="{D22E44B6-8557-49B8-A4A6-44584E2CAE9F}"/>
              </a:ext>
            </a:extLst>
          </p:cNvPr>
          <p:cNvPicPr>
            <a:picLocks noChangeAspect="1"/>
          </p:cNvPicPr>
          <p:nvPr/>
        </p:nvPicPr>
        <p:blipFill>
          <a:blip r:embed="rId6"/>
          <a:stretch>
            <a:fillRect/>
          </a:stretch>
        </p:blipFill>
        <p:spPr>
          <a:xfrm>
            <a:off x="3331692" y="1955900"/>
            <a:ext cx="2540297" cy="3600000"/>
          </a:xfrm>
          <a:prstGeom prst="rect">
            <a:avLst/>
          </a:prstGeom>
        </p:spPr>
      </p:pic>
      <p:pic>
        <p:nvPicPr>
          <p:cNvPr id="8" name="Grafik 7">
            <a:extLst>
              <a:ext uri="{FF2B5EF4-FFF2-40B4-BE49-F238E27FC236}">
                <a16:creationId xmlns:a16="http://schemas.microsoft.com/office/drawing/2014/main" id="{85BEE9EF-D293-4BF8-9F86-1EA78BE01576}"/>
              </a:ext>
            </a:extLst>
          </p:cNvPr>
          <p:cNvPicPr>
            <a:picLocks noChangeAspect="1"/>
          </p:cNvPicPr>
          <p:nvPr/>
        </p:nvPicPr>
        <p:blipFill>
          <a:blip r:embed="rId7"/>
          <a:stretch>
            <a:fillRect/>
          </a:stretch>
        </p:blipFill>
        <p:spPr>
          <a:xfrm>
            <a:off x="9016519" y="1928046"/>
            <a:ext cx="2884352" cy="3600000"/>
          </a:xfrm>
          <a:prstGeom prst="rect">
            <a:avLst/>
          </a:prstGeom>
        </p:spPr>
      </p:pic>
    </p:spTree>
    <p:custDataLst>
      <p:tags r:id="rId1"/>
    </p:custDataLst>
    <p:extLst>
      <p:ext uri="{BB962C8B-B14F-4D97-AF65-F5344CB8AC3E}">
        <p14:creationId xmlns:p14="http://schemas.microsoft.com/office/powerpoint/2010/main" val="347339265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p:txBody>
          <a:bodyPr/>
          <a:lstStyle/>
          <a:p>
            <a:r>
              <a:rPr lang="de-DE" b="1" dirty="0"/>
              <a:t>Gesundheitsversorgung in Uelzen</a:t>
            </a:r>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a:xfrm>
            <a:off x="609600" y="3923370"/>
            <a:ext cx="7407564" cy="1752600"/>
          </a:xfrm>
        </p:spPr>
        <p:txBody>
          <a:bodyPr/>
          <a:lstStyle/>
          <a:p>
            <a:r>
              <a:rPr lang="de-DE" dirty="0"/>
              <a:t>Wie nehmt ihr die lokale Gesundheitsversorgung wahr?</a:t>
            </a:r>
          </a:p>
          <a:p>
            <a:r>
              <a:rPr lang="de-DE" dirty="0"/>
              <a:t>Welche Rolle spielt KI im Gesundheitsbereich?</a:t>
            </a:r>
          </a:p>
          <a:p>
            <a:r>
              <a:rPr lang="de-DE" dirty="0"/>
              <a:t>Was sind zentrale Kriterien für die Akzeptanz von KI?</a:t>
            </a:r>
          </a:p>
          <a:p>
            <a:endParaRPr lang="de-DE" dirty="0"/>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21.12.2020</a:t>
            </a:fld>
            <a:r>
              <a:rPr lang="de-DE" altLang="de-DE"/>
              <a:t> | </a:t>
            </a:r>
            <a:fld id="{ABA632EA-FEBC-4D34-8EF7-700C0AFA94CE}" type="slidenum">
              <a:rPr lang="de-DE" altLang="de-DE" smtClean="0"/>
              <a:pPr>
                <a:defRPr/>
              </a:pPr>
              <a:t>26</a:t>
            </a:fld>
            <a:endParaRPr lang="de-DE" altLang="de-DE"/>
          </a:p>
        </p:txBody>
      </p:sp>
      <p:pic>
        <p:nvPicPr>
          <p:cNvPr id="7" name="Grafik 6">
            <a:extLst>
              <a:ext uri="{FF2B5EF4-FFF2-40B4-BE49-F238E27FC236}">
                <a16:creationId xmlns:a16="http://schemas.microsoft.com/office/drawing/2014/main" id="{7FBA3EF7-3C7B-4315-84A2-E031DC145AF8}"/>
              </a:ext>
            </a:extLst>
          </p:cNvPr>
          <p:cNvPicPr>
            <a:picLocks noChangeAspect="1"/>
          </p:cNvPicPr>
          <p:nvPr/>
        </p:nvPicPr>
        <p:blipFill>
          <a:blip r:embed="rId4"/>
          <a:stretch>
            <a:fillRect/>
          </a:stretch>
        </p:blipFill>
        <p:spPr>
          <a:xfrm>
            <a:off x="504267" y="1027905"/>
            <a:ext cx="4403440" cy="1752599"/>
          </a:xfrm>
          <a:prstGeom prst="rect">
            <a:avLst/>
          </a:prstGeom>
        </p:spPr>
      </p:pic>
      <p:pic>
        <p:nvPicPr>
          <p:cNvPr id="9" name="Grafik 8">
            <a:extLst>
              <a:ext uri="{FF2B5EF4-FFF2-40B4-BE49-F238E27FC236}">
                <a16:creationId xmlns:a16="http://schemas.microsoft.com/office/drawing/2014/main" id="{55AA6D33-2978-4854-B79A-E15AF0F6D43A}"/>
              </a:ext>
            </a:extLst>
          </p:cNvPr>
          <p:cNvPicPr>
            <a:picLocks noChangeAspect="1"/>
          </p:cNvPicPr>
          <p:nvPr/>
        </p:nvPicPr>
        <p:blipFill>
          <a:blip r:embed="rId5"/>
          <a:stretch>
            <a:fillRect/>
          </a:stretch>
        </p:blipFill>
        <p:spPr>
          <a:xfrm>
            <a:off x="8085455" y="2415100"/>
            <a:ext cx="3602278" cy="3392395"/>
          </a:xfrm>
          <a:prstGeom prst="rect">
            <a:avLst/>
          </a:prstGeom>
          <a:noFill/>
        </p:spPr>
      </p:pic>
      <p:pic>
        <p:nvPicPr>
          <p:cNvPr id="1026" name="Picture 2" descr="How Much Does Canada Spend on Health Care?">
            <a:extLst>
              <a:ext uri="{FF2B5EF4-FFF2-40B4-BE49-F238E27FC236}">
                <a16:creationId xmlns:a16="http://schemas.microsoft.com/office/drawing/2014/main" id="{1DDEE61D-B876-4405-9921-DC439A549878}"/>
              </a:ext>
            </a:extLst>
          </p:cNvPr>
          <p:cNvPicPr>
            <a:picLocks noChangeAspect="1" noChangeArrowheads="1"/>
          </p:cNvPicPr>
          <p:nvPr/>
        </p:nvPicPr>
        <p:blipFill>
          <a:blip r:embed="rId6">
            <a:duotone>
              <a:prstClr val="black"/>
              <a:srgbClr val="C6D300">
                <a:tint val="45000"/>
                <a:satMod val="400000"/>
              </a:srgbClr>
            </a:duotone>
            <a:extLst>
              <a:ext uri="{28A0092B-C50C-407E-A947-70E740481C1C}">
                <a14:useLocalDpi xmlns:a14="http://schemas.microsoft.com/office/drawing/2010/main" val="0"/>
              </a:ext>
            </a:extLst>
          </a:blip>
          <a:srcRect/>
          <a:stretch>
            <a:fillRect/>
          </a:stretch>
        </p:blipFill>
        <p:spPr bwMode="auto">
          <a:xfrm>
            <a:off x="8084133" y="322965"/>
            <a:ext cx="3603600" cy="2098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7677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E1B45-1CC0-4C82-81C5-EAA88666AB9C}"/>
              </a:ext>
            </a:extLst>
          </p:cNvPr>
          <p:cNvSpPr>
            <a:spLocks noGrp="1"/>
          </p:cNvSpPr>
          <p:nvPr>
            <p:ph type="title"/>
          </p:nvPr>
        </p:nvSpPr>
        <p:spPr/>
        <p:txBody>
          <a:bodyPr/>
          <a:lstStyle/>
          <a:p>
            <a:r>
              <a:rPr lang="de-DE" dirty="0"/>
              <a:t>Ergebnisse der Schüler:innen-Befragung vom 24.01.2020</a:t>
            </a:r>
            <a:br>
              <a:rPr lang="de-DE" dirty="0"/>
            </a:br>
            <a:r>
              <a:rPr lang="de-DE" dirty="0"/>
              <a:t>Bewertung digitaler Mess- und Warnsysteme</a:t>
            </a:r>
          </a:p>
        </p:txBody>
      </p:sp>
      <p:sp>
        <p:nvSpPr>
          <p:cNvPr id="4" name="Datumsplatzhalter 3">
            <a:extLst>
              <a:ext uri="{FF2B5EF4-FFF2-40B4-BE49-F238E27FC236}">
                <a16:creationId xmlns:a16="http://schemas.microsoft.com/office/drawing/2014/main" id="{781DFA6D-AF5F-4C88-A00A-DD29FFA6B2E6}"/>
              </a:ext>
            </a:extLst>
          </p:cNvPr>
          <p:cNvSpPr>
            <a:spLocks noGrp="1"/>
          </p:cNvSpPr>
          <p:nvPr>
            <p:ph type="dt" sz="half" idx="10"/>
          </p:nvPr>
        </p:nvSpPr>
        <p:spPr/>
        <p:txBody>
          <a:bodyPr/>
          <a:lstStyle/>
          <a:p>
            <a:pPr>
              <a:defRPr/>
            </a:pPr>
            <a:fld id="{CA071D8E-5A75-4908-B7DC-DA5C1F9F48F9}" type="datetime1">
              <a:rPr lang="de-DE" altLang="de-DE" smtClean="0"/>
              <a:pPr>
                <a:defRPr/>
              </a:pPr>
              <a:t>21.12.2020</a:t>
            </a:fld>
            <a:r>
              <a:rPr lang="de-DE" altLang="de-DE"/>
              <a:t> | </a:t>
            </a:r>
            <a:fld id="{F5546E80-7A85-4441-AD65-2AAB5A024E4B}" type="slidenum">
              <a:rPr lang="de-DE" altLang="de-DE" smtClean="0"/>
              <a:pPr>
                <a:defRPr/>
              </a:pPr>
              <a:t>27</a:t>
            </a:fld>
            <a:endParaRPr lang="de-DE" altLang="de-DE"/>
          </a:p>
        </p:txBody>
      </p:sp>
      <p:graphicFrame>
        <p:nvGraphicFramePr>
          <p:cNvPr id="6" name="Tabelle 5">
            <a:extLst>
              <a:ext uri="{FF2B5EF4-FFF2-40B4-BE49-F238E27FC236}">
                <a16:creationId xmlns:a16="http://schemas.microsoft.com/office/drawing/2014/main" id="{37B1F38B-5507-486C-98D4-B3214B98EE71}"/>
              </a:ext>
            </a:extLst>
          </p:cNvPr>
          <p:cNvGraphicFramePr>
            <a:graphicFrameLocks noGrp="1"/>
          </p:cNvGraphicFramePr>
          <p:nvPr>
            <p:extLst/>
          </p:nvPr>
        </p:nvGraphicFramePr>
        <p:xfrm>
          <a:off x="609600" y="2049602"/>
          <a:ext cx="10525497" cy="3315716"/>
        </p:xfrm>
        <a:graphic>
          <a:graphicData uri="http://schemas.openxmlformats.org/drawingml/2006/table">
            <a:tbl>
              <a:tblPr bandRow="1">
                <a:tableStyleId>{5C22544A-7EE6-4342-B048-85BDC9FD1C3A}</a:tableStyleId>
              </a:tblPr>
              <a:tblGrid>
                <a:gridCol w="3148152">
                  <a:extLst>
                    <a:ext uri="{9D8B030D-6E8A-4147-A177-3AD203B41FA5}">
                      <a16:colId xmlns:a16="http://schemas.microsoft.com/office/drawing/2014/main" val="811456328"/>
                    </a:ext>
                  </a:extLst>
                </a:gridCol>
                <a:gridCol w="1159568">
                  <a:extLst>
                    <a:ext uri="{9D8B030D-6E8A-4147-A177-3AD203B41FA5}">
                      <a16:colId xmlns:a16="http://schemas.microsoft.com/office/drawing/2014/main" val="1708031053"/>
                    </a:ext>
                  </a:extLst>
                </a:gridCol>
                <a:gridCol w="1136072">
                  <a:extLst>
                    <a:ext uri="{9D8B030D-6E8A-4147-A177-3AD203B41FA5}">
                      <a16:colId xmlns:a16="http://schemas.microsoft.com/office/drawing/2014/main" val="1595577731"/>
                    </a:ext>
                  </a:extLst>
                </a:gridCol>
                <a:gridCol w="1173018">
                  <a:extLst>
                    <a:ext uri="{9D8B030D-6E8A-4147-A177-3AD203B41FA5}">
                      <a16:colId xmlns:a16="http://schemas.microsoft.com/office/drawing/2014/main" val="1773084621"/>
                    </a:ext>
                  </a:extLst>
                </a:gridCol>
                <a:gridCol w="1136073">
                  <a:extLst>
                    <a:ext uri="{9D8B030D-6E8A-4147-A177-3AD203B41FA5}">
                      <a16:colId xmlns:a16="http://schemas.microsoft.com/office/drawing/2014/main" val="1983600930"/>
                    </a:ext>
                  </a:extLst>
                </a:gridCol>
                <a:gridCol w="1105306">
                  <a:extLst>
                    <a:ext uri="{9D8B030D-6E8A-4147-A177-3AD203B41FA5}">
                      <a16:colId xmlns:a16="http://schemas.microsoft.com/office/drawing/2014/main" val="388956839"/>
                    </a:ext>
                  </a:extLst>
                </a:gridCol>
                <a:gridCol w="833654">
                  <a:extLst>
                    <a:ext uri="{9D8B030D-6E8A-4147-A177-3AD203B41FA5}">
                      <a16:colId xmlns:a16="http://schemas.microsoft.com/office/drawing/2014/main" val="3732800774"/>
                    </a:ext>
                  </a:extLst>
                </a:gridCol>
                <a:gridCol w="833654">
                  <a:extLst>
                    <a:ext uri="{9D8B030D-6E8A-4147-A177-3AD203B41FA5}">
                      <a16:colId xmlns:a16="http://schemas.microsoft.com/office/drawing/2014/main" val="283219903"/>
                    </a:ext>
                  </a:extLst>
                </a:gridCol>
              </a:tblGrid>
              <a:tr h="626812">
                <a:tc>
                  <a:txBody>
                    <a:bodyPr/>
                    <a:lstStyle/>
                    <a:p>
                      <a:pPr>
                        <a:lnSpc>
                          <a:spcPct val="115000"/>
                        </a:lnSpc>
                        <a:spcAft>
                          <a:spcPts val="0"/>
                        </a:spcAft>
                      </a:pPr>
                      <a:r>
                        <a:rPr lang="de-DE" sz="1200" b="1" dirty="0">
                          <a:effectLst/>
                          <a:latin typeface="+mj-lt"/>
                        </a:rPr>
                        <a:t>Angenommen deine (Groß-)Eltern sind altersbedingt schon gebrechlich und finden sich häufig nicht mehr richtig zurecht. Würdest du ihnen ein medizinisches Gerät empfehlen…</a:t>
                      </a:r>
                      <a:endParaRPr lang="de-DE" sz="1200" b="1"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gar nicht zu</a:t>
                      </a:r>
                    </a:p>
                    <a:p>
                      <a:pPr algn="ctr">
                        <a:lnSpc>
                          <a:spcPct val="115000"/>
                        </a:lnSpc>
                        <a:spcAft>
                          <a:spcPts val="0"/>
                        </a:spcAft>
                      </a:pPr>
                      <a:r>
                        <a:rPr lang="de-DE" sz="1200" b="0" dirty="0">
                          <a:effectLst/>
                          <a:latin typeface="+mj-lt"/>
                          <a:ea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eher nicht zu</a:t>
                      </a:r>
                    </a:p>
                    <a:p>
                      <a:pPr algn="ctr">
                        <a:lnSpc>
                          <a:spcPct val="115000"/>
                        </a:lnSpc>
                        <a:spcAft>
                          <a:spcPts val="0"/>
                        </a:spcAft>
                      </a:pPr>
                      <a:r>
                        <a:rPr lang="de-DE" sz="1200" b="0" dirty="0">
                          <a:effectLst/>
                          <a:latin typeface="+mj-lt"/>
                          <a:ea typeface="Calibri" panose="020F0502020204030204" pitchFamily="34" charset="0"/>
                        </a:rPr>
                        <a:t>(2)</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de-DE" sz="1200" b="0" dirty="0">
                        <a:effectLst/>
                        <a:latin typeface="+mj-lt"/>
                      </a:endParaRPr>
                    </a:p>
                    <a:p>
                      <a:pPr algn="ctr">
                        <a:lnSpc>
                          <a:spcPct val="115000"/>
                        </a:lnSpc>
                        <a:spcAft>
                          <a:spcPts val="0"/>
                        </a:spcAft>
                      </a:pPr>
                      <a:r>
                        <a:rPr lang="de-DE" sz="1200" b="0" dirty="0">
                          <a:effectLst/>
                          <a:latin typeface="+mj-lt"/>
                        </a:rPr>
                        <a:t>stimme eher zu</a:t>
                      </a:r>
                    </a:p>
                    <a:p>
                      <a:pPr algn="ctr">
                        <a:lnSpc>
                          <a:spcPct val="115000"/>
                        </a:lnSpc>
                        <a:spcAft>
                          <a:spcPts val="0"/>
                        </a:spcAft>
                      </a:pPr>
                      <a:r>
                        <a:rPr lang="de-DE" sz="1200" b="0" dirty="0">
                          <a:effectLst/>
                          <a:latin typeface="+mj-lt"/>
                        </a:rPr>
                        <a:t>(3)</a:t>
                      </a:r>
                      <a:endParaRPr lang="de-DE" sz="1200" b="0" dirty="0">
                        <a:effectLst/>
                        <a:latin typeface="+mj-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voll und ganz zu</a:t>
                      </a:r>
                    </a:p>
                    <a:p>
                      <a:pPr algn="ctr">
                        <a:lnSpc>
                          <a:spcPct val="115000"/>
                        </a:lnSpc>
                        <a:spcAft>
                          <a:spcPts val="0"/>
                        </a:spcAft>
                      </a:pPr>
                      <a:r>
                        <a:rPr lang="de-DE" sz="1200" b="0" dirty="0">
                          <a:effectLst/>
                          <a:latin typeface="+mj-lt"/>
                          <a:ea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keine Angabe</a:t>
                      </a:r>
                      <a:endParaRPr lang="de-DE" sz="1200" b="0" dirty="0">
                        <a:effectLst/>
                        <a:latin typeface="+mj-lt"/>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Anzahl Befragte (N)</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Mittelwert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02425"/>
                  </a:ext>
                </a:extLst>
              </a:tr>
              <a:tr h="181610">
                <a:tc>
                  <a:txBody>
                    <a:bodyPr/>
                    <a:lstStyle/>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p>
                      <a:pPr marL="0" algn="l" defTabSz="457200" rtl="0" eaLnBrk="1" latinLnBrk="0" hangingPunct="1">
                        <a:lnSpc>
                          <a:spcPct val="115000"/>
                        </a:lnSpc>
                        <a:spcAft>
                          <a:spcPts val="0"/>
                        </a:spcAft>
                      </a:pPr>
                      <a:r>
                        <a:rPr lang="de-DE" sz="1200" kern="1200" dirty="0">
                          <a:solidFill>
                            <a:schemeClr val="dk1"/>
                          </a:solidFill>
                          <a:effectLst/>
                          <a:latin typeface="Calibri" panose="020F0502020204030204" pitchFamily="34" charset="0"/>
                          <a:ea typeface="Calibri" panose="020F0502020204030204" pitchFamily="34" charset="0"/>
                          <a:cs typeface="+mn-cs"/>
                        </a:rPr>
                        <a:t>welches dich oder andere nahestehende Personen bei einem Sturz informiert.</a:t>
                      </a:r>
                    </a:p>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200" kern="1200" dirty="0">
                          <a:solidFill>
                            <a:schemeClr val="dk1"/>
                          </a:solidFill>
                          <a:effectLst/>
                          <a:latin typeface="+mn-lt"/>
                          <a:ea typeface="+mn-ea"/>
                          <a:cs typeface="+mn-cs"/>
                        </a:rPr>
                        <a:t>189</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457200" rtl="0" eaLnBrk="1" fontAlgn="t" latinLnBrk="0" hangingPunct="1">
                        <a:lnSpc>
                          <a:spcPct val="115000"/>
                        </a:lnSpc>
                        <a:spcAft>
                          <a:spcPts val="0"/>
                        </a:spcAft>
                      </a:pPr>
                      <a:r>
                        <a:rPr lang="en-GB" sz="1200" b="1" kern="1200" dirty="0">
                          <a:solidFill>
                            <a:srgbClr val="92D050"/>
                          </a:solidFill>
                          <a:effectLst/>
                          <a:latin typeface="+mn-lt"/>
                          <a:ea typeface="+mn-ea"/>
                          <a:cs typeface="+mn-cs"/>
                        </a:rPr>
                        <a:t>3,34</a:t>
                      </a:r>
                      <a:endParaRPr lang="de-DE" sz="1200" b="1" kern="1200" dirty="0">
                        <a:solidFill>
                          <a:srgbClr val="92D050"/>
                        </a:solidFill>
                        <a:effectLst/>
                        <a:latin typeface="+mn-lt"/>
                        <a:ea typeface="+mn-ea"/>
                        <a:cs typeface="+mn-cs"/>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4691074"/>
                  </a:ext>
                </a:extLst>
              </a:tr>
              <a:tr h="171450">
                <a:tc>
                  <a:txBody>
                    <a:bodyPr/>
                    <a:lstStyle/>
                    <a:p>
                      <a:pPr marL="0" algn="l" defTabSz="457200" rtl="0" eaLnBrk="1" latinLnBrk="0" hangingPunct="1">
                        <a:lnSpc>
                          <a:spcPct val="115000"/>
                        </a:lnSpc>
                        <a:spcAft>
                          <a:spcPts val="0"/>
                        </a:spcAft>
                      </a:pPr>
                      <a:r>
                        <a:rPr lang="de-DE" sz="1200" kern="1200" dirty="0">
                          <a:solidFill>
                            <a:schemeClr val="dk1"/>
                          </a:solidFill>
                          <a:effectLst/>
                          <a:latin typeface="Calibri" panose="020F0502020204030204" pitchFamily="34" charset="0"/>
                          <a:ea typeface="Calibri" panose="020F0502020204030204" pitchFamily="34" charset="0"/>
                          <a:cs typeface="+mn-cs"/>
                        </a:rPr>
                        <a:t>welche ihren Aufenthaltsort permanent überwacht und diesen mit nahestehenden Personen teilt.</a:t>
                      </a:r>
                    </a:p>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183</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2,32</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3836330"/>
                  </a:ext>
                </a:extLst>
              </a:tr>
              <a:tr h="0">
                <a:tc>
                  <a:txBody>
                    <a:bodyPr/>
                    <a:lstStyle/>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p>
                      <a:pPr marL="0" algn="l" defTabSz="457200" rtl="0" eaLnBrk="1" latinLnBrk="0" hangingPunct="1">
                        <a:lnSpc>
                          <a:spcPct val="115000"/>
                        </a:lnSpc>
                        <a:spcAft>
                          <a:spcPts val="0"/>
                        </a:spcAft>
                      </a:pPr>
                      <a:r>
                        <a:rPr lang="de-DE" sz="1200" kern="1200" dirty="0">
                          <a:solidFill>
                            <a:schemeClr val="dk1"/>
                          </a:solidFill>
                          <a:effectLst/>
                          <a:latin typeface="Calibri" panose="020F0502020204030204" pitchFamily="34" charset="0"/>
                          <a:ea typeface="Calibri" panose="020F0502020204030204" pitchFamily="34" charset="0"/>
                          <a:cs typeface="+mn-cs"/>
                        </a:rPr>
                        <a:t>welche ihren Gesundheitszustand überwacht und diesen mit dem Hausarzt teilt.</a:t>
                      </a:r>
                    </a:p>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kern="1200" dirty="0">
                          <a:solidFill>
                            <a:schemeClr val="dk1"/>
                          </a:solidFill>
                          <a:effectLst/>
                          <a:latin typeface="+mn-lt"/>
                          <a:ea typeface="+mn-ea"/>
                          <a:cs typeface="+mn-cs"/>
                        </a:rPr>
                        <a:t>184</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200" b="1" kern="1200" dirty="0">
                          <a:solidFill>
                            <a:srgbClr val="92D050"/>
                          </a:solidFill>
                          <a:effectLst/>
                          <a:latin typeface="+mn-lt"/>
                          <a:ea typeface="+mn-ea"/>
                          <a:cs typeface="+mn-cs"/>
                        </a:rPr>
                        <a:t>3,02</a:t>
                      </a:r>
                      <a:endParaRPr lang="de-DE" sz="1200" b="1" kern="1200" dirty="0">
                        <a:solidFill>
                          <a:srgbClr val="92D050"/>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002879"/>
                  </a:ext>
                </a:extLst>
              </a:tr>
            </a:tbl>
          </a:graphicData>
        </a:graphic>
      </p:graphicFrame>
    </p:spTree>
    <p:custDataLst>
      <p:tags r:id="rId1"/>
    </p:custDataLst>
    <p:extLst>
      <p:ext uri="{BB962C8B-B14F-4D97-AF65-F5344CB8AC3E}">
        <p14:creationId xmlns:p14="http://schemas.microsoft.com/office/powerpoint/2010/main" val="388877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Ergebnisse des Workshops „Gesundheit“ – </a:t>
            </a:r>
            <a:br>
              <a:rPr lang="de-DE" dirty="0"/>
            </a:br>
            <a:r>
              <a:rPr lang="de-DE" dirty="0"/>
              <a:t>App „Bazillometer“ zum Schutz von Risikopatienten</a:t>
            </a:r>
            <a:endParaRPr lang="de-DE" sz="3600" dirty="0"/>
          </a:p>
        </p:txBody>
      </p:sp>
      <p:pic>
        <p:nvPicPr>
          <p:cNvPr id="10" name="Grafik 9">
            <a:extLst>
              <a:ext uri="{FF2B5EF4-FFF2-40B4-BE49-F238E27FC236}">
                <a16:creationId xmlns:a16="http://schemas.microsoft.com/office/drawing/2014/main" id="{43C133DE-11DC-4F82-84E6-D3D6B1E08363}"/>
              </a:ext>
            </a:extLst>
          </p:cNvPr>
          <p:cNvPicPr>
            <a:picLocks noChangeAspect="1"/>
          </p:cNvPicPr>
          <p:nvPr/>
        </p:nvPicPr>
        <p:blipFill rotWithShape="1">
          <a:blip r:embed="rId4"/>
          <a:srcRect l="19770" t="5959" r="19680" b="5270"/>
          <a:stretch/>
        </p:blipFill>
        <p:spPr>
          <a:xfrm>
            <a:off x="8502019" y="1963586"/>
            <a:ext cx="1841621" cy="3600000"/>
          </a:xfrm>
          <a:prstGeom prst="rect">
            <a:avLst/>
          </a:prstGeom>
        </p:spPr>
      </p:pic>
      <p:pic>
        <p:nvPicPr>
          <p:cNvPr id="13" name="Grafik 12">
            <a:extLst>
              <a:ext uri="{FF2B5EF4-FFF2-40B4-BE49-F238E27FC236}">
                <a16:creationId xmlns:a16="http://schemas.microsoft.com/office/drawing/2014/main" id="{4F46D3BD-8C33-4341-98C1-5DF8D7C26B73}"/>
              </a:ext>
            </a:extLst>
          </p:cNvPr>
          <p:cNvPicPr>
            <a:picLocks noChangeAspect="1"/>
          </p:cNvPicPr>
          <p:nvPr/>
        </p:nvPicPr>
        <p:blipFill rotWithShape="1">
          <a:blip r:embed="rId5"/>
          <a:srcRect l="19307" t="5646" r="19460" b="5841"/>
          <a:stretch/>
        </p:blipFill>
        <p:spPr>
          <a:xfrm>
            <a:off x="4803243" y="1963586"/>
            <a:ext cx="1867880" cy="3600000"/>
          </a:xfrm>
          <a:prstGeom prst="rect">
            <a:avLst/>
          </a:prstGeom>
        </p:spPr>
      </p:pic>
      <p:pic>
        <p:nvPicPr>
          <p:cNvPr id="14" name="Grafik 13">
            <a:extLst>
              <a:ext uri="{FF2B5EF4-FFF2-40B4-BE49-F238E27FC236}">
                <a16:creationId xmlns:a16="http://schemas.microsoft.com/office/drawing/2014/main" id="{DE95B19E-BB53-474E-8B01-69095E5359C0}"/>
              </a:ext>
            </a:extLst>
          </p:cNvPr>
          <p:cNvPicPr>
            <a:picLocks noChangeAspect="1"/>
          </p:cNvPicPr>
          <p:nvPr/>
        </p:nvPicPr>
        <p:blipFill rotWithShape="1">
          <a:blip r:embed="rId4"/>
          <a:srcRect l="19770" t="5959" r="19680" b="5270"/>
          <a:stretch/>
        </p:blipFill>
        <p:spPr>
          <a:xfrm>
            <a:off x="838200" y="2056845"/>
            <a:ext cx="1841621" cy="3600000"/>
          </a:xfrm>
          <a:prstGeom prst="rect">
            <a:avLst/>
          </a:prstGeom>
        </p:spPr>
      </p:pic>
      <p:pic>
        <p:nvPicPr>
          <p:cNvPr id="5" name="Grafik 4">
            <a:extLst>
              <a:ext uri="{FF2B5EF4-FFF2-40B4-BE49-F238E27FC236}">
                <a16:creationId xmlns:a16="http://schemas.microsoft.com/office/drawing/2014/main" id="{B4EFA565-8F90-43B2-AE1F-8F79EDE37EA1}"/>
              </a:ext>
            </a:extLst>
          </p:cNvPr>
          <p:cNvPicPr>
            <a:picLocks noChangeAspect="1"/>
          </p:cNvPicPr>
          <p:nvPr/>
        </p:nvPicPr>
        <p:blipFill rotWithShape="1">
          <a:blip r:embed="rId6"/>
          <a:srcRect l="13406" r="12370"/>
          <a:stretch/>
        </p:blipFill>
        <p:spPr>
          <a:xfrm>
            <a:off x="1080441" y="2568140"/>
            <a:ext cx="1330965" cy="2390892"/>
          </a:xfrm>
          <a:prstGeom prst="rect">
            <a:avLst/>
          </a:prstGeom>
        </p:spPr>
      </p:pic>
    </p:spTree>
    <p:custDataLst>
      <p:tags r:id="rId1"/>
    </p:custDataLst>
    <p:extLst>
      <p:ext uri="{BB962C8B-B14F-4D97-AF65-F5344CB8AC3E}">
        <p14:creationId xmlns:p14="http://schemas.microsoft.com/office/powerpoint/2010/main" val="164195974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Ergebnisse des Workshops „Gesundheit“ – </a:t>
            </a:r>
            <a:br>
              <a:rPr lang="de-DE" dirty="0"/>
            </a:br>
            <a:r>
              <a:rPr lang="de-DE" dirty="0"/>
              <a:t>App „Dr. Med.“ zum Überwachung der Gesundheit</a:t>
            </a:r>
            <a:endParaRPr lang="de-DE" sz="3600" dirty="0"/>
          </a:p>
        </p:txBody>
      </p:sp>
      <p:pic>
        <p:nvPicPr>
          <p:cNvPr id="4" name="Grafik 3">
            <a:extLst>
              <a:ext uri="{FF2B5EF4-FFF2-40B4-BE49-F238E27FC236}">
                <a16:creationId xmlns:a16="http://schemas.microsoft.com/office/drawing/2014/main" id="{3F9196DD-8C2B-418C-80A6-5DCC4C7C5121}"/>
              </a:ext>
            </a:extLst>
          </p:cNvPr>
          <p:cNvPicPr>
            <a:picLocks noChangeAspect="1"/>
          </p:cNvPicPr>
          <p:nvPr/>
        </p:nvPicPr>
        <p:blipFill rotWithShape="1">
          <a:blip r:embed="rId4"/>
          <a:srcRect l="25141" t="14243" r="24399" b="16397"/>
          <a:stretch/>
        </p:blipFill>
        <p:spPr>
          <a:xfrm>
            <a:off x="3241962" y="1764145"/>
            <a:ext cx="1964272" cy="3600000"/>
          </a:xfrm>
          <a:prstGeom prst="rect">
            <a:avLst/>
          </a:prstGeom>
        </p:spPr>
      </p:pic>
      <p:pic>
        <p:nvPicPr>
          <p:cNvPr id="7" name="Grafik 6">
            <a:extLst>
              <a:ext uri="{FF2B5EF4-FFF2-40B4-BE49-F238E27FC236}">
                <a16:creationId xmlns:a16="http://schemas.microsoft.com/office/drawing/2014/main" id="{C39946BD-56BF-43AB-83BB-6BAB55438AB1}"/>
              </a:ext>
            </a:extLst>
          </p:cNvPr>
          <p:cNvPicPr>
            <a:picLocks noChangeAspect="1"/>
          </p:cNvPicPr>
          <p:nvPr/>
        </p:nvPicPr>
        <p:blipFill rotWithShape="1">
          <a:blip r:embed="rId5"/>
          <a:srcRect l="11407" t="7542" r="27313" b="9360"/>
          <a:stretch/>
        </p:blipFill>
        <p:spPr>
          <a:xfrm>
            <a:off x="952500" y="1764145"/>
            <a:ext cx="1991086" cy="3600000"/>
          </a:xfrm>
          <a:prstGeom prst="rect">
            <a:avLst/>
          </a:prstGeom>
        </p:spPr>
      </p:pic>
      <p:pic>
        <p:nvPicPr>
          <p:cNvPr id="9" name="Grafik 8">
            <a:extLst>
              <a:ext uri="{FF2B5EF4-FFF2-40B4-BE49-F238E27FC236}">
                <a16:creationId xmlns:a16="http://schemas.microsoft.com/office/drawing/2014/main" id="{DE83CB5F-8D07-425D-98EA-5A4311BC3914}"/>
              </a:ext>
            </a:extLst>
          </p:cNvPr>
          <p:cNvPicPr>
            <a:picLocks noChangeAspect="1"/>
          </p:cNvPicPr>
          <p:nvPr/>
        </p:nvPicPr>
        <p:blipFill rotWithShape="1">
          <a:blip r:embed="rId6"/>
          <a:srcRect l="32131" t="21145" r="29159" b="48725"/>
          <a:stretch/>
        </p:blipFill>
        <p:spPr>
          <a:xfrm>
            <a:off x="10438560" y="206644"/>
            <a:ext cx="1500825" cy="1557501"/>
          </a:xfrm>
          <a:prstGeom prst="rect">
            <a:avLst/>
          </a:prstGeom>
        </p:spPr>
      </p:pic>
      <p:pic>
        <p:nvPicPr>
          <p:cNvPr id="11" name="Grafik 10">
            <a:extLst>
              <a:ext uri="{FF2B5EF4-FFF2-40B4-BE49-F238E27FC236}">
                <a16:creationId xmlns:a16="http://schemas.microsoft.com/office/drawing/2014/main" id="{FF5331FB-F5C7-4730-ADDC-5CB4CC826053}"/>
              </a:ext>
            </a:extLst>
          </p:cNvPr>
          <p:cNvPicPr>
            <a:picLocks noChangeAspect="1"/>
          </p:cNvPicPr>
          <p:nvPr/>
        </p:nvPicPr>
        <p:blipFill>
          <a:blip r:embed="rId7"/>
          <a:stretch>
            <a:fillRect/>
          </a:stretch>
        </p:blipFill>
        <p:spPr>
          <a:xfrm>
            <a:off x="5283402" y="1690688"/>
            <a:ext cx="5155158" cy="3543272"/>
          </a:xfrm>
          <a:prstGeom prst="rect">
            <a:avLst/>
          </a:prstGeom>
        </p:spPr>
      </p:pic>
    </p:spTree>
    <p:custDataLst>
      <p:tags r:id="rId1"/>
    </p:custDataLst>
    <p:extLst>
      <p:ext uri="{BB962C8B-B14F-4D97-AF65-F5344CB8AC3E}">
        <p14:creationId xmlns:p14="http://schemas.microsoft.com/office/powerpoint/2010/main" val="231101168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sz="3600" dirty="0"/>
              <a:t>Zentrale Projektziele</a:t>
            </a:r>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199" y="1612699"/>
            <a:ext cx="9745301" cy="4351338"/>
          </a:xfrm>
        </p:spPr>
        <p:txBody>
          <a:bodyPr>
            <a:normAutofit/>
          </a:bodyPr>
          <a:lstStyle/>
          <a:p>
            <a:pPr marL="457200">
              <a:buFont typeface="Arial" panose="020B0604020202020204" pitchFamily="34" charset="0"/>
              <a:buChar char="•"/>
            </a:pPr>
            <a:r>
              <a:rPr lang="de-DE" dirty="0"/>
              <a:t>Ermittlung von Push- und Pull-Faktoren mittels Befragung und Identifikation der wahrgenommenen Defizite</a:t>
            </a:r>
          </a:p>
          <a:p>
            <a:pPr marL="457200">
              <a:buFont typeface="Arial" panose="020B0604020202020204" pitchFamily="34" charset="0"/>
              <a:buChar char="•"/>
            </a:pPr>
            <a:r>
              <a:rPr lang="de-DE" dirty="0"/>
              <a:t>Vermittlung von KI-Basiswissen und aktuellen Entwicklungen in defizitären Lebensbereichen</a:t>
            </a:r>
          </a:p>
          <a:p>
            <a:pPr marL="457200">
              <a:buFont typeface="Arial" panose="020B0604020202020204" pitchFamily="34" charset="0"/>
              <a:buChar char="•"/>
            </a:pPr>
            <a:r>
              <a:rPr lang="de-DE" dirty="0"/>
              <a:t>Kreative Erarbeitung möglicher KI-basierter Lösungsansätze</a:t>
            </a:r>
          </a:p>
          <a:p>
            <a:pPr marL="457200">
              <a:buFont typeface="Arial" panose="020B0604020202020204" pitchFamily="34" charset="0"/>
              <a:buChar char="•"/>
            </a:pPr>
            <a:endParaRPr lang="de-DE"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8935998" y="429992"/>
            <a:ext cx="3004542" cy="1195828"/>
          </a:xfrm>
          <a:prstGeom prst="rect">
            <a:avLst/>
          </a:prstGeom>
        </p:spPr>
      </p:pic>
      <p:pic>
        <p:nvPicPr>
          <p:cNvPr id="5" name="Grafik 4">
            <a:extLst>
              <a:ext uri="{FF2B5EF4-FFF2-40B4-BE49-F238E27FC236}">
                <a16:creationId xmlns:a16="http://schemas.microsoft.com/office/drawing/2014/main" id="{D5194584-8C10-4AAD-9336-899B9D4CE55B}"/>
              </a:ext>
            </a:extLst>
          </p:cNvPr>
          <p:cNvPicPr>
            <a:picLocks noChangeAspect="1"/>
          </p:cNvPicPr>
          <p:nvPr/>
        </p:nvPicPr>
        <p:blipFill>
          <a:blip r:embed="rId5"/>
          <a:stretch>
            <a:fillRect/>
          </a:stretch>
        </p:blipFill>
        <p:spPr>
          <a:xfrm>
            <a:off x="1879600" y="3788368"/>
            <a:ext cx="8432800" cy="2054215"/>
          </a:xfrm>
          <a:prstGeom prst="rect">
            <a:avLst/>
          </a:prstGeom>
        </p:spPr>
      </p:pic>
    </p:spTree>
    <p:custDataLst>
      <p:tags r:id="rId1"/>
    </p:custDataLst>
    <p:extLst>
      <p:ext uri="{BB962C8B-B14F-4D97-AF65-F5344CB8AC3E}">
        <p14:creationId xmlns:p14="http://schemas.microsoft.com/office/powerpoint/2010/main" val="284097367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p:txBody>
          <a:bodyPr/>
          <a:lstStyle/>
          <a:p>
            <a:r>
              <a:rPr lang="de-DE" sz="3400" b="1" dirty="0"/>
              <a:t>Unterhaltungsangebot im Landkreis Uelzen</a:t>
            </a:r>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a:xfrm>
            <a:off x="609600" y="3923370"/>
            <a:ext cx="7407564" cy="1752600"/>
          </a:xfrm>
        </p:spPr>
        <p:txBody>
          <a:bodyPr/>
          <a:lstStyle/>
          <a:p>
            <a:r>
              <a:rPr lang="de-DE" dirty="0"/>
              <a:t>Wie zufrieden seid ihr mit dem Unterhaltungsangebot?</a:t>
            </a:r>
          </a:p>
          <a:p>
            <a:r>
              <a:rPr lang="de-DE" dirty="0"/>
              <a:t>Könnten virtuelle Veranstaltungen eine Alternative sein?</a:t>
            </a:r>
          </a:p>
          <a:p>
            <a:r>
              <a:rPr lang="de-DE" dirty="0"/>
              <a:t>Wie sieht es mit der Nachhaltigkeit solcher Formate aus?</a:t>
            </a:r>
          </a:p>
          <a:p>
            <a:r>
              <a:rPr lang="de-DE" dirty="0"/>
              <a:t>Welche Rolle spielt KI in der Kunst?</a:t>
            </a:r>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21.12.2020</a:t>
            </a:fld>
            <a:r>
              <a:rPr lang="de-DE" altLang="de-DE"/>
              <a:t> | </a:t>
            </a:r>
            <a:fld id="{ABA632EA-FEBC-4D34-8EF7-700C0AFA94CE}" type="slidenum">
              <a:rPr lang="de-DE" altLang="de-DE" smtClean="0"/>
              <a:pPr>
                <a:defRPr/>
              </a:pPr>
              <a:t>30</a:t>
            </a:fld>
            <a:endParaRPr lang="de-DE" altLang="de-DE"/>
          </a:p>
        </p:txBody>
      </p:sp>
      <p:pic>
        <p:nvPicPr>
          <p:cNvPr id="7" name="Grafik 6">
            <a:extLst>
              <a:ext uri="{FF2B5EF4-FFF2-40B4-BE49-F238E27FC236}">
                <a16:creationId xmlns:a16="http://schemas.microsoft.com/office/drawing/2014/main" id="{7FBA3EF7-3C7B-4315-84A2-E031DC145AF8}"/>
              </a:ext>
            </a:extLst>
          </p:cNvPr>
          <p:cNvPicPr>
            <a:picLocks noChangeAspect="1"/>
          </p:cNvPicPr>
          <p:nvPr/>
        </p:nvPicPr>
        <p:blipFill>
          <a:blip r:embed="rId4"/>
          <a:stretch>
            <a:fillRect/>
          </a:stretch>
        </p:blipFill>
        <p:spPr>
          <a:xfrm>
            <a:off x="504267" y="1027905"/>
            <a:ext cx="4403440" cy="1752599"/>
          </a:xfrm>
          <a:prstGeom prst="rect">
            <a:avLst/>
          </a:prstGeom>
        </p:spPr>
      </p:pic>
      <p:pic>
        <p:nvPicPr>
          <p:cNvPr id="9" name="Grafik 8">
            <a:extLst>
              <a:ext uri="{FF2B5EF4-FFF2-40B4-BE49-F238E27FC236}">
                <a16:creationId xmlns:a16="http://schemas.microsoft.com/office/drawing/2014/main" id="{55AA6D33-2978-4854-B79A-E15AF0F6D43A}"/>
              </a:ext>
            </a:extLst>
          </p:cNvPr>
          <p:cNvPicPr>
            <a:picLocks noChangeAspect="1"/>
          </p:cNvPicPr>
          <p:nvPr/>
        </p:nvPicPr>
        <p:blipFill>
          <a:blip r:embed="rId5"/>
          <a:stretch>
            <a:fillRect/>
          </a:stretch>
        </p:blipFill>
        <p:spPr>
          <a:xfrm>
            <a:off x="8085455" y="2415100"/>
            <a:ext cx="3602278" cy="3392395"/>
          </a:xfrm>
          <a:prstGeom prst="rect">
            <a:avLst/>
          </a:prstGeom>
          <a:noFill/>
        </p:spPr>
      </p:pic>
      <p:pic>
        <p:nvPicPr>
          <p:cNvPr id="8" name="Grafik 7">
            <a:extLst>
              <a:ext uri="{FF2B5EF4-FFF2-40B4-BE49-F238E27FC236}">
                <a16:creationId xmlns:a16="http://schemas.microsoft.com/office/drawing/2014/main" id="{31EF8455-20F1-4E2C-8890-6CDD212925C9}"/>
              </a:ext>
            </a:extLst>
          </p:cNvPr>
          <p:cNvPicPr>
            <a:picLocks noChangeAspect="1"/>
          </p:cNvPicPr>
          <p:nvPr/>
        </p:nvPicPr>
        <p:blipFill rotWithShape="1">
          <a:blip r:embed="rId6">
            <a:duotone>
              <a:schemeClr val="accent6">
                <a:shade val="45000"/>
                <a:satMod val="135000"/>
              </a:schemeClr>
              <a:prstClr val="white"/>
            </a:duotone>
          </a:blip>
          <a:srcRect b="11051"/>
          <a:stretch/>
        </p:blipFill>
        <p:spPr>
          <a:xfrm>
            <a:off x="8085455" y="446828"/>
            <a:ext cx="3602278" cy="1968272"/>
          </a:xfrm>
          <a:prstGeom prst="rect">
            <a:avLst/>
          </a:prstGeom>
        </p:spPr>
      </p:pic>
    </p:spTree>
    <p:custDataLst>
      <p:tags r:id="rId1"/>
    </p:custDataLst>
    <p:extLst>
      <p:ext uri="{BB962C8B-B14F-4D97-AF65-F5344CB8AC3E}">
        <p14:creationId xmlns:p14="http://schemas.microsoft.com/office/powerpoint/2010/main" val="3090132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E1B45-1CC0-4C82-81C5-EAA88666AB9C}"/>
              </a:ext>
            </a:extLst>
          </p:cNvPr>
          <p:cNvSpPr>
            <a:spLocks noGrp="1"/>
          </p:cNvSpPr>
          <p:nvPr>
            <p:ph type="title"/>
          </p:nvPr>
        </p:nvSpPr>
        <p:spPr/>
        <p:txBody>
          <a:bodyPr/>
          <a:lstStyle/>
          <a:p>
            <a:r>
              <a:rPr lang="de-DE" dirty="0"/>
              <a:t>Ergebnisse der Schüler*innen-Befragung vom 24.01.2020</a:t>
            </a:r>
            <a:br>
              <a:rPr lang="de-DE" dirty="0"/>
            </a:br>
            <a:r>
              <a:rPr lang="de-DE" dirty="0"/>
              <a:t>Zufriedenheit mit Unterhaltungsangebot</a:t>
            </a:r>
          </a:p>
        </p:txBody>
      </p:sp>
      <p:sp>
        <p:nvSpPr>
          <p:cNvPr id="4" name="Datumsplatzhalter 3">
            <a:extLst>
              <a:ext uri="{FF2B5EF4-FFF2-40B4-BE49-F238E27FC236}">
                <a16:creationId xmlns:a16="http://schemas.microsoft.com/office/drawing/2014/main" id="{781DFA6D-AF5F-4C88-A00A-DD29FFA6B2E6}"/>
              </a:ext>
            </a:extLst>
          </p:cNvPr>
          <p:cNvSpPr>
            <a:spLocks noGrp="1"/>
          </p:cNvSpPr>
          <p:nvPr>
            <p:ph type="dt" sz="half" idx="10"/>
          </p:nvPr>
        </p:nvSpPr>
        <p:spPr/>
        <p:txBody>
          <a:bodyPr/>
          <a:lstStyle/>
          <a:p>
            <a:pPr>
              <a:defRPr/>
            </a:pPr>
            <a:fld id="{CA071D8E-5A75-4908-B7DC-DA5C1F9F48F9}" type="datetime1">
              <a:rPr lang="de-DE" altLang="de-DE" smtClean="0"/>
              <a:pPr>
                <a:defRPr/>
              </a:pPr>
              <a:t>21.12.2020</a:t>
            </a:fld>
            <a:r>
              <a:rPr lang="de-DE" altLang="de-DE"/>
              <a:t> | </a:t>
            </a:r>
            <a:fld id="{F5546E80-7A85-4441-AD65-2AAB5A024E4B}" type="slidenum">
              <a:rPr lang="de-DE" altLang="de-DE" smtClean="0"/>
              <a:pPr>
                <a:defRPr/>
              </a:pPr>
              <a:t>31</a:t>
            </a:fld>
            <a:endParaRPr lang="de-DE" altLang="de-DE"/>
          </a:p>
        </p:txBody>
      </p:sp>
      <p:graphicFrame>
        <p:nvGraphicFramePr>
          <p:cNvPr id="6" name="Tabelle 5">
            <a:extLst>
              <a:ext uri="{FF2B5EF4-FFF2-40B4-BE49-F238E27FC236}">
                <a16:creationId xmlns:a16="http://schemas.microsoft.com/office/drawing/2014/main" id="{37B1F38B-5507-486C-98D4-B3214B98EE71}"/>
              </a:ext>
            </a:extLst>
          </p:cNvPr>
          <p:cNvGraphicFramePr>
            <a:graphicFrameLocks noGrp="1"/>
          </p:cNvGraphicFramePr>
          <p:nvPr>
            <p:extLst/>
          </p:nvPr>
        </p:nvGraphicFramePr>
        <p:xfrm>
          <a:off x="609600" y="1811177"/>
          <a:ext cx="10525497" cy="3235646"/>
        </p:xfrm>
        <a:graphic>
          <a:graphicData uri="http://schemas.openxmlformats.org/drawingml/2006/table">
            <a:tbl>
              <a:tblPr bandRow="1">
                <a:tableStyleId>{5C22544A-7EE6-4342-B048-85BDC9FD1C3A}</a:tableStyleId>
              </a:tblPr>
              <a:tblGrid>
                <a:gridCol w="3148152">
                  <a:extLst>
                    <a:ext uri="{9D8B030D-6E8A-4147-A177-3AD203B41FA5}">
                      <a16:colId xmlns:a16="http://schemas.microsoft.com/office/drawing/2014/main" val="811456328"/>
                    </a:ext>
                  </a:extLst>
                </a:gridCol>
                <a:gridCol w="1159568">
                  <a:extLst>
                    <a:ext uri="{9D8B030D-6E8A-4147-A177-3AD203B41FA5}">
                      <a16:colId xmlns:a16="http://schemas.microsoft.com/office/drawing/2014/main" val="1708031053"/>
                    </a:ext>
                  </a:extLst>
                </a:gridCol>
                <a:gridCol w="1136072">
                  <a:extLst>
                    <a:ext uri="{9D8B030D-6E8A-4147-A177-3AD203B41FA5}">
                      <a16:colId xmlns:a16="http://schemas.microsoft.com/office/drawing/2014/main" val="1595577731"/>
                    </a:ext>
                  </a:extLst>
                </a:gridCol>
                <a:gridCol w="1173018">
                  <a:extLst>
                    <a:ext uri="{9D8B030D-6E8A-4147-A177-3AD203B41FA5}">
                      <a16:colId xmlns:a16="http://schemas.microsoft.com/office/drawing/2014/main" val="1773084621"/>
                    </a:ext>
                  </a:extLst>
                </a:gridCol>
                <a:gridCol w="1136073">
                  <a:extLst>
                    <a:ext uri="{9D8B030D-6E8A-4147-A177-3AD203B41FA5}">
                      <a16:colId xmlns:a16="http://schemas.microsoft.com/office/drawing/2014/main" val="1983600930"/>
                    </a:ext>
                  </a:extLst>
                </a:gridCol>
                <a:gridCol w="1105306">
                  <a:extLst>
                    <a:ext uri="{9D8B030D-6E8A-4147-A177-3AD203B41FA5}">
                      <a16:colId xmlns:a16="http://schemas.microsoft.com/office/drawing/2014/main" val="388956839"/>
                    </a:ext>
                  </a:extLst>
                </a:gridCol>
                <a:gridCol w="833654">
                  <a:extLst>
                    <a:ext uri="{9D8B030D-6E8A-4147-A177-3AD203B41FA5}">
                      <a16:colId xmlns:a16="http://schemas.microsoft.com/office/drawing/2014/main" val="3732800774"/>
                    </a:ext>
                  </a:extLst>
                </a:gridCol>
                <a:gridCol w="833654">
                  <a:extLst>
                    <a:ext uri="{9D8B030D-6E8A-4147-A177-3AD203B41FA5}">
                      <a16:colId xmlns:a16="http://schemas.microsoft.com/office/drawing/2014/main" val="283219903"/>
                    </a:ext>
                  </a:extLst>
                </a:gridCol>
              </a:tblGrid>
              <a:tr h="626812">
                <a:tc>
                  <a:txBody>
                    <a:bodyPr/>
                    <a:lstStyle/>
                    <a:p>
                      <a:pPr>
                        <a:lnSpc>
                          <a:spcPct val="115000"/>
                        </a:lnSpc>
                        <a:spcAft>
                          <a:spcPts val="0"/>
                        </a:spcAft>
                      </a:pPr>
                      <a:r>
                        <a:rPr lang="de-DE" sz="1200" b="1" dirty="0">
                          <a:effectLst/>
                          <a:latin typeface="+mj-lt"/>
                        </a:rPr>
                        <a:t>Ich bin zufrieden mit dem Angebot in meiner unmittelbaren Region in dem Bereich…</a:t>
                      </a:r>
                      <a:endParaRPr lang="de-DE" sz="1200" b="1"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gar nicht zu</a:t>
                      </a:r>
                    </a:p>
                    <a:p>
                      <a:pPr algn="ctr">
                        <a:lnSpc>
                          <a:spcPct val="115000"/>
                        </a:lnSpc>
                        <a:spcAft>
                          <a:spcPts val="0"/>
                        </a:spcAft>
                      </a:pPr>
                      <a:r>
                        <a:rPr lang="de-DE" sz="1200" b="0" dirty="0">
                          <a:effectLst/>
                          <a:latin typeface="+mj-lt"/>
                          <a:ea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eher nicht zu</a:t>
                      </a:r>
                    </a:p>
                    <a:p>
                      <a:pPr algn="ctr">
                        <a:lnSpc>
                          <a:spcPct val="115000"/>
                        </a:lnSpc>
                        <a:spcAft>
                          <a:spcPts val="0"/>
                        </a:spcAft>
                      </a:pPr>
                      <a:r>
                        <a:rPr lang="de-DE" sz="1200" b="0" dirty="0">
                          <a:effectLst/>
                          <a:latin typeface="+mj-lt"/>
                          <a:ea typeface="Calibri" panose="020F0502020204030204" pitchFamily="34" charset="0"/>
                        </a:rPr>
                        <a:t>(2)</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de-DE" sz="1200" b="0" dirty="0">
                        <a:effectLst/>
                        <a:latin typeface="+mj-lt"/>
                      </a:endParaRPr>
                    </a:p>
                    <a:p>
                      <a:pPr algn="ctr">
                        <a:lnSpc>
                          <a:spcPct val="115000"/>
                        </a:lnSpc>
                        <a:spcAft>
                          <a:spcPts val="0"/>
                        </a:spcAft>
                      </a:pPr>
                      <a:r>
                        <a:rPr lang="de-DE" sz="1200" b="0" dirty="0">
                          <a:effectLst/>
                          <a:latin typeface="+mj-lt"/>
                        </a:rPr>
                        <a:t>stimme eher zu</a:t>
                      </a:r>
                    </a:p>
                    <a:p>
                      <a:pPr algn="ctr">
                        <a:lnSpc>
                          <a:spcPct val="115000"/>
                        </a:lnSpc>
                        <a:spcAft>
                          <a:spcPts val="0"/>
                        </a:spcAft>
                      </a:pPr>
                      <a:r>
                        <a:rPr lang="de-DE" sz="1200" b="0" dirty="0">
                          <a:effectLst/>
                          <a:latin typeface="+mj-lt"/>
                        </a:rPr>
                        <a:t>(3)</a:t>
                      </a:r>
                      <a:endParaRPr lang="de-DE" sz="1200" b="0" dirty="0">
                        <a:effectLst/>
                        <a:latin typeface="+mj-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stimme voll und ganz zu</a:t>
                      </a:r>
                    </a:p>
                    <a:p>
                      <a:pPr algn="ctr">
                        <a:lnSpc>
                          <a:spcPct val="115000"/>
                        </a:lnSpc>
                        <a:spcAft>
                          <a:spcPts val="0"/>
                        </a:spcAft>
                      </a:pPr>
                      <a:r>
                        <a:rPr lang="de-DE" sz="1200" b="0" dirty="0">
                          <a:effectLst/>
                          <a:latin typeface="+mj-lt"/>
                          <a:ea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keine Angabe</a:t>
                      </a:r>
                      <a:endParaRPr lang="de-DE" sz="1200" b="0" dirty="0">
                        <a:effectLst/>
                        <a:latin typeface="+mj-lt"/>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Anzahl Befragte (N)</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Mittelwert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02425"/>
                  </a:ext>
                </a:extLst>
              </a:tr>
              <a:tr h="181610">
                <a:tc>
                  <a:txBody>
                    <a:bodyPr/>
                    <a:lstStyle/>
                    <a:p>
                      <a:pPr>
                        <a:lnSpc>
                          <a:spcPct val="115000"/>
                        </a:lnSpc>
                        <a:spcAft>
                          <a:spcPts val="0"/>
                        </a:spcAft>
                      </a:pPr>
                      <a:r>
                        <a:rPr lang="de-DE" sz="1100" dirty="0">
                          <a:effectLst/>
                          <a:latin typeface="Calibri" panose="020F0502020204030204" pitchFamily="34" charset="0"/>
                          <a:ea typeface="Calibri" panose="020F0502020204030204" pitchFamily="34" charset="0"/>
                        </a:rPr>
                        <a:t>Kultur (z.B. Museen, Theater, Ausstellungen).</a:t>
                      </a:r>
                    </a:p>
                    <a:p>
                      <a:pPr>
                        <a:lnSpc>
                          <a:spcPct val="115000"/>
                        </a:lnSpc>
                        <a:spcAft>
                          <a:spcPts val="0"/>
                        </a:spcAft>
                      </a:pPr>
                      <a:r>
                        <a:rPr lang="de-DE" sz="1100" dirty="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200" kern="1200" dirty="0">
                          <a:solidFill>
                            <a:schemeClr val="dk1"/>
                          </a:solidFill>
                          <a:effectLst/>
                          <a:latin typeface="+mn-lt"/>
                          <a:ea typeface="+mn-ea"/>
                          <a:cs typeface="+mn-cs"/>
                        </a:rPr>
                        <a:t>150</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457200" rtl="0" eaLnBrk="1" fontAlgn="t" latinLnBrk="0" hangingPunct="1">
                        <a:lnSpc>
                          <a:spcPct val="115000"/>
                        </a:lnSpc>
                        <a:spcAft>
                          <a:spcPts val="0"/>
                        </a:spcAft>
                      </a:pPr>
                      <a:r>
                        <a:rPr lang="de-DE" sz="1200" b="1" kern="1200" dirty="0">
                          <a:solidFill>
                            <a:schemeClr val="tx1"/>
                          </a:solidFill>
                          <a:effectLst/>
                          <a:latin typeface="+mn-lt"/>
                          <a:ea typeface="+mn-ea"/>
                          <a:cs typeface="+mn-cs"/>
                        </a:rPr>
                        <a:t>2,17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4691074"/>
                  </a:ext>
                </a:extLst>
              </a:tr>
              <a:tr h="171450">
                <a:tc>
                  <a:txBody>
                    <a:bodyPr/>
                    <a:lstStyle/>
                    <a:p>
                      <a:pPr>
                        <a:lnSpc>
                          <a:spcPct val="115000"/>
                        </a:lnSpc>
                        <a:spcAft>
                          <a:spcPts val="0"/>
                        </a:spcAft>
                      </a:pPr>
                      <a:r>
                        <a:rPr lang="de-DE" sz="1100" dirty="0">
                          <a:effectLst/>
                          <a:latin typeface="Calibri" panose="020F0502020204030204" pitchFamily="34" charset="0"/>
                          <a:ea typeface="Calibri" panose="020F0502020204030204" pitchFamily="34" charset="0"/>
                        </a:rPr>
                        <a:t>Musikveranstaltungen (z.B. Konzerte, Festivals).</a:t>
                      </a:r>
                    </a:p>
                    <a:p>
                      <a:pPr>
                        <a:lnSpc>
                          <a:spcPct val="115000"/>
                        </a:lnSpc>
                        <a:spcAft>
                          <a:spcPts val="0"/>
                        </a:spcAft>
                      </a:pPr>
                      <a:r>
                        <a:rPr lang="de-DE" sz="1100" dirty="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170</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2,23</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3836330"/>
                  </a:ext>
                </a:extLst>
              </a:tr>
              <a:tr h="363220">
                <a:tc>
                  <a:txBody>
                    <a:bodyPr/>
                    <a:lstStyle/>
                    <a:p>
                      <a:pPr>
                        <a:lnSpc>
                          <a:spcPct val="115000"/>
                        </a:lnSpc>
                        <a:spcAft>
                          <a:spcPts val="0"/>
                        </a:spcAft>
                      </a:pPr>
                      <a:r>
                        <a:rPr lang="de-DE" sz="1100" dirty="0">
                          <a:effectLst/>
                          <a:latin typeface="Calibri" panose="020F0502020204030204" pitchFamily="34" charset="0"/>
                          <a:ea typeface="Calibri" panose="020F0502020204030204" pitchFamily="34" charset="0"/>
                        </a:rPr>
                        <a:t>Sportgroßveranstaltungen (z.B. Fußball-Bundesliga).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156</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2,25</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87002879"/>
                  </a:ext>
                </a:extLst>
              </a:tr>
              <a:tr h="171450">
                <a:tc>
                  <a:txBody>
                    <a:bodyPr/>
                    <a:lstStyle/>
                    <a:p>
                      <a:pPr>
                        <a:lnSpc>
                          <a:spcPct val="115000"/>
                        </a:lnSpc>
                        <a:spcAft>
                          <a:spcPts val="0"/>
                        </a:spcAft>
                      </a:pPr>
                      <a:r>
                        <a:rPr lang="de-DE" sz="1100" dirty="0">
                          <a:effectLst/>
                          <a:latin typeface="Calibri" panose="020F0502020204030204" pitchFamily="34" charset="0"/>
                          <a:ea typeface="Calibri" panose="020F0502020204030204" pitchFamily="34" charset="0"/>
                        </a:rPr>
                        <a:t>Messen und Conventions (z.B. </a:t>
                      </a:r>
                      <a:r>
                        <a:rPr lang="de-DE" sz="1100" dirty="0" err="1">
                          <a:effectLst/>
                          <a:latin typeface="Calibri" panose="020F0502020204030204" pitchFamily="34" charset="0"/>
                          <a:ea typeface="Calibri" panose="020F0502020204030204" pitchFamily="34" charset="0"/>
                        </a:rPr>
                        <a:t>Gamingmessen</a:t>
                      </a:r>
                      <a:r>
                        <a:rPr lang="de-DE" sz="1100" dirty="0">
                          <a:effectLst/>
                          <a:latin typeface="Calibri" panose="020F0502020204030204" pitchFamily="34" charset="0"/>
                          <a:ea typeface="Calibri" panose="020F0502020204030204" pitchFamily="34" charset="0"/>
                        </a:rPr>
                        <a:t>).</a:t>
                      </a:r>
                    </a:p>
                    <a:p>
                      <a:pPr>
                        <a:lnSpc>
                          <a:spcPct val="115000"/>
                        </a:lnSpc>
                        <a:spcAft>
                          <a:spcPts val="0"/>
                        </a:spcAft>
                      </a:pPr>
                      <a:r>
                        <a:rPr lang="de-DE" sz="1100" dirty="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166</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200" b="1" kern="1200" dirty="0">
                          <a:solidFill>
                            <a:srgbClr val="FF0000"/>
                          </a:solidFill>
                          <a:effectLst/>
                          <a:latin typeface="+mn-lt"/>
                          <a:ea typeface="+mn-ea"/>
                          <a:cs typeface="+mn-cs"/>
                        </a:rPr>
                        <a:t>1,49</a:t>
                      </a:r>
                      <a:endParaRPr lang="de-DE" sz="1200" b="1" kern="1200" dirty="0">
                        <a:solidFill>
                          <a:srgbClr val="FF0000"/>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41423761"/>
                  </a:ext>
                </a:extLst>
              </a:tr>
              <a:tr h="171450">
                <a:tc>
                  <a:txBody>
                    <a:bodyPr/>
                    <a:lstStyle/>
                    <a:p>
                      <a:pPr>
                        <a:lnSpc>
                          <a:spcPct val="115000"/>
                        </a:lnSpc>
                        <a:spcAft>
                          <a:spcPts val="0"/>
                        </a:spcAft>
                      </a:pPr>
                      <a:r>
                        <a:rPr lang="de-DE" sz="1100" dirty="0">
                          <a:effectLst/>
                          <a:latin typeface="Calibri" panose="020F0502020204030204" pitchFamily="34" charset="0"/>
                          <a:ea typeface="Calibri" panose="020F0502020204030204" pitchFamily="34" charset="0"/>
                        </a:rPr>
                        <a:t>Stadt- und Volksfeste (Straßenfeste).</a:t>
                      </a:r>
                    </a:p>
                    <a:p>
                      <a:pPr>
                        <a:lnSpc>
                          <a:spcPct val="115000"/>
                        </a:lnSpc>
                        <a:spcAft>
                          <a:spcPts val="0"/>
                        </a:spcAft>
                      </a:pPr>
                      <a:r>
                        <a:rPr lang="de-DE" sz="1100" dirty="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169</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2,62</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25711822"/>
                  </a:ext>
                </a:extLst>
              </a:tr>
              <a:tr h="171450">
                <a:tc>
                  <a:txBody>
                    <a:bodyPr/>
                    <a:lstStyle/>
                    <a:p>
                      <a:pPr>
                        <a:lnSpc>
                          <a:spcPct val="115000"/>
                        </a:lnSpc>
                        <a:spcAft>
                          <a:spcPts val="0"/>
                        </a:spcAft>
                      </a:pPr>
                      <a:r>
                        <a:rPr lang="de-DE" sz="1100">
                          <a:effectLst/>
                          <a:latin typeface="Calibri" panose="020F0502020204030204" pitchFamily="34" charset="0"/>
                          <a:ea typeface="Calibri" panose="020F0502020204030204" pitchFamily="34" charset="0"/>
                        </a:rPr>
                        <a:t>Vereine und Treffen (gemeinsame Hobbies).</a:t>
                      </a:r>
                    </a:p>
                    <a:p>
                      <a:pPr>
                        <a:lnSpc>
                          <a:spcPct val="115000"/>
                        </a:lnSpc>
                        <a:spcAft>
                          <a:spcPts val="0"/>
                        </a:spcAft>
                      </a:pPr>
                      <a:r>
                        <a:rPr lang="de-DE" sz="110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160</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2,80</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4415471"/>
                  </a:ext>
                </a:extLst>
              </a:tr>
              <a:tr h="171450">
                <a:tc>
                  <a:txBody>
                    <a:bodyPr/>
                    <a:lstStyle/>
                    <a:p>
                      <a:pPr>
                        <a:lnSpc>
                          <a:spcPct val="115000"/>
                        </a:lnSpc>
                        <a:spcAft>
                          <a:spcPts val="0"/>
                        </a:spcAft>
                      </a:pPr>
                      <a:r>
                        <a:rPr lang="de-DE" sz="1100" dirty="0">
                          <a:effectLst/>
                          <a:latin typeface="Calibri" panose="020F0502020204030204" pitchFamily="34" charset="0"/>
                          <a:ea typeface="Calibri" panose="020F0502020204030204" pitchFamily="34" charset="0"/>
                        </a:rPr>
                        <a:t>Beteiligung an Nichtregierungsorganisation oder politischen Aktivismus (z.B. für den Umweltschutz).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kern="1200" dirty="0">
                          <a:solidFill>
                            <a:schemeClr val="dk1"/>
                          </a:solidFill>
                          <a:effectLst/>
                          <a:latin typeface="+mn-lt"/>
                          <a:ea typeface="+mn-ea"/>
                          <a:cs typeface="+mn-cs"/>
                        </a:rPr>
                        <a:t>138</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200" b="1" kern="1200" dirty="0">
                          <a:solidFill>
                            <a:schemeClr val="tx1"/>
                          </a:solidFill>
                          <a:effectLst/>
                          <a:latin typeface="+mn-lt"/>
                          <a:ea typeface="+mn-ea"/>
                          <a:cs typeface="+mn-cs"/>
                        </a:rPr>
                        <a:t>2,20</a:t>
                      </a:r>
                      <a:endParaRPr lang="de-DE" sz="1200" b="1" kern="1200" dirty="0">
                        <a:solidFill>
                          <a:schemeClr val="tx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246720"/>
                  </a:ext>
                </a:extLst>
              </a:tr>
            </a:tbl>
          </a:graphicData>
        </a:graphic>
      </p:graphicFrame>
    </p:spTree>
    <p:custDataLst>
      <p:tags r:id="rId1"/>
    </p:custDataLst>
    <p:extLst>
      <p:ext uri="{BB962C8B-B14F-4D97-AF65-F5344CB8AC3E}">
        <p14:creationId xmlns:p14="http://schemas.microsoft.com/office/powerpoint/2010/main" val="249583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#1 Beispielidee für eine Anwendung: KI und Unterhaltung</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200" y="1524239"/>
            <a:ext cx="8906164" cy="4351338"/>
          </a:xfrm>
        </p:spPr>
        <p:txBody>
          <a:bodyPr>
            <a:normAutofit/>
          </a:bodyPr>
          <a:lstStyle/>
          <a:p>
            <a:pPr marL="114300" indent="0">
              <a:buNone/>
            </a:pPr>
            <a:r>
              <a:rPr lang="de-DE" b="1" dirty="0"/>
              <a:t>Virtuelle Arena Uelzen</a:t>
            </a:r>
          </a:p>
          <a:p>
            <a:pPr marL="114300" indent="0">
              <a:buNone/>
            </a:pPr>
            <a:endParaRPr lang="de-DE" sz="1000" b="1"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10" name="Grafik 9">
            <a:extLst>
              <a:ext uri="{FF2B5EF4-FFF2-40B4-BE49-F238E27FC236}">
                <a16:creationId xmlns:a16="http://schemas.microsoft.com/office/drawing/2014/main" id="{BFB29DD5-39AA-4E1C-A164-CFFE7CB9D222}"/>
              </a:ext>
            </a:extLst>
          </p:cNvPr>
          <p:cNvPicPr>
            <a:picLocks noChangeAspect="1"/>
          </p:cNvPicPr>
          <p:nvPr/>
        </p:nvPicPr>
        <p:blipFill>
          <a:blip r:embed="rId4"/>
          <a:stretch>
            <a:fillRect/>
          </a:stretch>
        </p:blipFill>
        <p:spPr>
          <a:xfrm>
            <a:off x="441218" y="2345716"/>
            <a:ext cx="5159211" cy="3224148"/>
          </a:xfrm>
          <a:prstGeom prst="rect">
            <a:avLst/>
          </a:prstGeom>
        </p:spPr>
      </p:pic>
      <p:pic>
        <p:nvPicPr>
          <p:cNvPr id="12" name="Grafik 11">
            <a:extLst>
              <a:ext uri="{FF2B5EF4-FFF2-40B4-BE49-F238E27FC236}">
                <a16:creationId xmlns:a16="http://schemas.microsoft.com/office/drawing/2014/main" id="{961C7FFB-684A-4EC5-A805-096EFB7C6C2E}"/>
              </a:ext>
            </a:extLst>
          </p:cNvPr>
          <p:cNvPicPr>
            <a:picLocks noChangeAspect="1"/>
          </p:cNvPicPr>
          <p:nvPr/>
        </p:nvPicPr>
        <p:blipFill>
          <a:blip r:embed="rId5"/>
          <a:stretch>
            <a:fillRect/>
          </a:stretch>
        </p:blipFill>
        <p:spPr>
          <a:xfrm>
            <a:off x="5997411" y="2345717"/>
            <a:ext cx="5726726" cy="3224147"/>
          </a:xfrm>
          <a:prstGeom prst="rect">
            <a:avLst/>
          </a:prstGeom>
        </p:spPr>
      </p:pic>
    </p:spTree>
    <p:custDataLst>
      <p:tags r:id="rId1"/>
    </p:custDataLst>
    <p:extLst>
      <p:ext uri="{BB962C8B-B14F-4D97-AF65-F5344CB8AC3E}">
        <p14:creationId xmlns:p14="http://schemas.microsoft.com/office/powerpoint/2010/main" val="160178711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#1 Beispielidee für eine Anwendung: KI und Unterhaltung</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200" y="1524239"/>
            <a:ext cx="7762097" cy="4351338"/>
          </a:xfrm>
        </p:spPr>
        <p:txBody>
          <a:bodyPr>
            <a:normAutofit fontScale="92500" lnSpcReduction="10000"/>
          </a:bodyPr>
          <a:lstStyle/>
          <a:p>
            <a:pPr marL="114300" indent="0">
              <a:buNone/>
            </a:pPr>
            <a:r>
              <a:rPr lang="de-DE" b="1" dirty="0"/>
              <a:t>Virtuelle Arena im BBS-Neubau – Eventraum in VR</a:t>
            </a:r>
          </a:p>
          <a:p>
            <a:pPr marL="114300" indent="0">
              <a:buNone/>
            </a:pPr>
            <a:endParaRPr lang="de-DE" sz="1000" b="1" dirty="0"/>
          </a:p>
          <a:p>
            <a:pPr marL="114300" indent="0">
              <a:buNone/>
            </a:pPr>
            <a:r>
              <a:rPr lang="de-DE" sz="1800" b="1" dirty="0"/>
              <a:t>Ort an dem Veranstaltungen gemeinsam in VR besucht werden können</a:t>
            </a:r>
          </a:p>
          <a:p>
            <a:pPr marL="768350" lvl="1">
              <a:buFont typeface="Arial" panose="020B0604020202020204" pitchFamily="34" charset="0"/>
              <a:buChar char="•"/>
            </a:pPr>
            <a:r>
              <a:rPr lang="de-DE" sz="1600" dirty="0"/>
              <a:t>„</a:t>
            </a:r>
            <a:r>
              <a:rPr lang="de-DE" sz="1800" dirty="0"/>
              <a:t>Virtuelles Public Viewing“ von Sportveranstaltungen, Konzerte, Messen, ...</a:t>
            </a:r>
          </a:p>
          <a:p>
            <a:pPr marL="768350" lvl="1">
              <a:buFont typeface="Arial" panose="020B0604020202020204" pitchFamily="34" charset="0"/>
              <a:buChar char="•"/>
            </a:pPr>
            <a:r>
              <a:rPr lang="de-DE" sz="1800" dirty="0"/>
              <a:t>Zusätzliche Sinneseindrücke wie Vibration des Bodens (4D Kino)</a:t>
            </a:r>
          </a:p>
          <a:p>
            <a:pPr marL="768350" lvl="1">
              <a:buFont typeface="Arial" panose="020B0604020202020204" pitchFamily="34" charset="0"/>
              <a:buChar char="•"/>
            </a:pPr>
            <a:r>
              <a:rPr lang="de-DE" sz="1800" dirty="0"/>
              <a:t>Interaktion mit dem Live-Publikum über Chat, „Fan Cam“, Hologramme</a:t>
            </a:r>
          </a:p>
          <a:p>
            <a:pPr marL="114300" indent="0">
              <a:buNone/>
            </a:pPr>
            <a:endParaRPr lang="de-DE" sz="1800" b="1" dirty="0"/>
          </a:p>
          <a:p>
            <a:pPr marL="114300" indent="0">
              <a:buNone/>
            </a:pPr>
            <a:r>
              <a:rPr lang="de-DE" sz="1800" b="1" dirty="0"/>
              <a:t>Was macht die Arena besser machen als das heimische Bildschirmerlebnis?</a:t>
            </a:r>
            <a:endParaRPr lang="de-DE" sz="1800" dirty="0"/>
          </a:p>
          <a:p>
            <a:pPr marL="768350" lvl="1">
              <a:buFont typeface="Arial" panose="020B0604020202020204" pitchFamily="34" charset="0"/>
              <a:buChar char="•"/>
            </a:pPr>
            <a:r>
              <a:rPr lang="de-DE" sz="1800" dirty="0"/>
              <a:t>Stärkeres Gefühl von Gemeinschaft?</a:t>
            </a:r>
          </a:p>
          <a:p>
            <a:pPr marL="768350" lvl="1">
              <a:buFont typeface="Arial" panose="020B0604020202020204" pitchFamily="34" charset="0"/>
              <a:buChar char="•"/>
            </a:pPr>
            <a:r>
              <a:rPr lang="de-DE" sz="1800" dirty="0"/>
              <a:t>Realistischere Sinneseindrücke?</a:t>
            </a:r>
          </a:p>
          <a:p>
            <a:pPr marL="768350" lvl="1">
              <a:buFont typeface="Arial" panose="020B0604020202020204" pitchFamily="34" charset="0"/>
              <a:buChar char="•"/>
            </a:pPr>
            <a:r>
              <a:rPr lang="de-DE" sz="1800" dirty="0"/>
              <a:t>Flexibilität durch verschiedene Perspektiven?</a:t>
            </a:r>
          </a:p>
          <a:p>
            <a:pPr marL="114300" indent="0">
              <a:buNone/>
            </a:pPr>
            <a:endParaRPr lang="de-DE" sz="1800" b="1" dirty="0"/>
          </a:p>
          <a:p>
            <a:pPr marL="114300" indent="0">
              <a:buNone/>
            </a:pPr>
            <a:r>
              <a:rPr lang="de-DE" sz="1800" b="1" dirty="0"/>
              <a:t>Was könnten Probleme einer solchen VR-Arena sein? Was wären Lösungen?</a:t>
            </a:r>
          </a:p>
          <a:p>
            <a:pPr marL="768350" lvl="1">
              <a:buFont typeface="Arial" panose="020B0604020202020204" pitchFamily="34" charset="0"/>
              <a:buChar char="•"/>
            </a:pPr>
            <a:r>
              <a:rPr lang="de-DE" sz="1800" dirty="0"/>
              <a:t>Fehlende Atmosphäre eines Live-Events</a:t>
            </a:r>
          </a:p>
          <a:p>
            <a:pPr marL="768350" lvl="1">
              <a:buFont typeface="Arial" panose="020B0604020202020204" pitchFamily="34" charset="0"/>
              <a:buChar char="•"/>
            </a:pPr>
            <a:r>
              <a:rPr lang="de-DE" sz="1800" dirty="0"/>
              <a:t>Belegung zu Stoßzeiten? (Voting-System)</a:t>
            </a:r>
          </a:p>
          <a:p>
            <a:pPr marL="114300" indent="0">
              <a:buNone/>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8E96C5FE-BEDB-47B0-A8FA-7BB54AF73916}"/>
              </a:ext>
            </a:extLst>
          </p:cNvPr>
          <p:cNvPicPr>
            <a:picLocks noChangeAspect="1"/>
          </p:cNvPicPr>
          <p:nvPr/>
        </p:nvPicPr>
        <p:blipFill>
          <a:blip r:embed="rId4"/>
          <a:stretch>
            <a:fillRect/>
          </a:stretch>
        </p:blipFill>
        <p:spPr>
          <a:xfrm>
            <a:off x="8675370" y="1577987"/>
            <a:ext cx="3340243" cy="2234622"/>
          </a:xfrm>
          <a:prstGeom prst="rect">
            <a:avLst/>
          </a:prstGeom>
        </p:spPr>
      </p:pic>
      <p:pic>
        <p:nvPicPr>
          <p:cNvPr id="6" name="Grafik 5">
            <a:extLst>
              <a:ext uri="{FF2B5EF4-FFF2-40B4-BE49-F238E27FC236}">
                <a16:creationId xmlns:a16="http://schemas.microsoft.com/office/drawing/2014/main" id="{B04FE9E6-CE17-4686-BDA1-5CBA990CFBE0}"/>
              </a:ext>
            </a:extLst>
          </p:cNvPr>
          <p:cNvPicPr>
            <a:picLocks noChangeAspect="1"/>
          </p:cNvPicPr>
          <p:nvPr/>
        </p:nvPicPr>
        <p:blipFill>
          <a:blip r:embed="rId5"/>
          <a:stretch>
            <a:fillRect/>
          </a:stretch>
        </p:blipFill>
        <p:spPr>
          <a:xfrm>
            <a:off x="8675370" y="3699908"/>
            <a:ext cx="3340243" cy="1892804"/>
          </a:xfrm>
          <a:prstGeom prst="rect">
            <a:avLst/>
          </a:prstGeom>
        </p:spPr>
      </p:pic>
    </p:spTree>
    <p:custDataLst>
      <p:tags r:id="rId1"/>
    </p:custDataLst>
    <p:extLst>
      <p:ext uri="{BB962C8B-B14F-4D97-AF65-F5344CB8AC3E}">
        <p14:creationId xmlns:p14="http://schemas.microsoft.com/office/powerpoint/2010/main" val="345216036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tertitel 2">
            <a:extLst>
              <a:ext uri="{FF2B5EF4-FFF2-40B4-BE49-F238E27FC236}">
                <a16:creationId xmlns:a16="http://schemas.microsoft.com/office/drawing/2014/main" id="{6A6D85DE-DB83-48F3-8962-0E944D07551A}"/>
              </a:ext>
            </a:extLst>
          </p:cNvPr>
          <p:cNvSpPr>
            <a:spLocks noGrp="1"/>
          </p:cNvSpPr>
          <p:nvPr>
            <p:ph type="subTitle" idx="1"/>
          </p:nvPr>
        </p:nvSpPr>
        <p:spPr>
          <a:xfrm>
            <a:off x="609600" y="3923370"/>
            <a:ext cx="9753600" cy="1752600"/>
          </a:xfrm>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Sollten Sie weitere Fragen haben, wenden Sie sich gerne per E-Mail an uns:</a:t>
            </a:r>
          </a:p>
          <a:p>
            <a:r>
              <a:rPr lang="de-DE" dirty="0"/>
              <a:t>Matthias Ruhland: </a:t>
            </a:r>
            <a:r>
              <a:rPr lang="de-DE" dirty="0">
                <a:hlinkClick r:id="rId3"/>
              </a:rPr>
              <a:t>m.ruhland@izt.de</a:t>
            </a:r>
            <a:endParaRPr lang="de-DE" dirty="0"/>
          </a:p>
          <a:p>
            <a:r>
              <a:rPr lang="de-DE" dirty="0"/>
              <a:t>Michael Scharp: </a:t>
            </a:r>
            <a:r>
              <a:rPr lang="de-DE" dirty="0">
                <a:hlinkClick r:id="rId4"/>
              </a:rPr>
              <a:t>m.scharp@izt.de</a:t>
            </a:r>
            <a:endParaRPr lang="de-DE" dirty="0"/>
          </a:p>
          <a:p>
            <a:r>
              <a:rPr lang="de-DE" dirty="0"/>
              <a:t>Oder besuchen Sie uns auf: </a:t>
            </a:r>
            <a:r>
              <a:rPr lang="de-DE" dirty="0">
                <a:hlinkClick r:id="rId5"/>
              </a:rPr>
              <a:t>www.izt.de</a:t>
            </a:r>
            <a:endParaRPr lang="de-DE" dirty="0"/>
          </a:p>
        </p:txBody>
      </p:sp>
      <p:sp>
        <p:nvSpPr>
          <p:cNvPr id="15362" name="Datumsplatzhalter 3">
            <a:extLst>
              <a:ext uri="{FF2B5EF4-FFF2-40B4-BE49-F238E27FC236}">
                <a16:creationId xmlns:a16="http://schemas.microsoft.com/office/drawing/2014/main" id="{D0474A2A-526C-4CDC-B9BD-7EF435FE006F}"/>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2000"/>
              <a:buBlip>
                <a:blip r:embed="rId6"/>
              </a:buBlip>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a:spcBef>
                <a:spcPct val="20000"/>
              </a:spcBef>
              <a:buSzPct val="100000"/>
              <a:buBlip>
                <a:blip r:embed="rId6"/>
              </a:buBlip>
              <a:defRPr sz="22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a:spcBef>
                <a:spcPct val="20000"/>
              </a:spcBef>
              <a:buClr>
                <a:srgbClr val="7F807F"/>
              </a:buClr>
              <a:buSzPct val="100000"/>
              <a:buBlip>
                <a:blip r:embed="rId6"/>
              </a:buBlip>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a:spcBef>
                <a:spcPct val="20000"/>
              </a:spcBef>
              <a:buClr>
                <a:srgbClr val="7F807F"/>
              </a:buClr>
              <a:buSzPct val="100000"/>
              <a:buBlip>
                <a:blip r:embed="rId6"/>
              </a:buBlip>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a:spcBef>
                <a:spcPct val="20000"/>
              </a:spcBef>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defTabSz="457200" eaLnBrk="0" fontAlgn="base" hangingPunct="0">
              <a:spcBef>
                <a:spcPct val="20000"/>
              </a:spcBef>
              <a:spcAft>
                <a:spcPct val="0"/>
              </a:spcAft>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defTabSz="457200" eaLnBrk="0" fontAlgn="base" hangingPunct="0">
              <a:spcBef>
                <a:spcPct val="20000"/>
              </a:spcBef>
              <a:spcAft>
                <a:spcPct val="0"/>
              </a:spcAft>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defTabSz="457200" eaLnBrk="0" fontAlgn="base" hangingPunct="0">
              <a:spcBef>
                <a:spcPct val="20000"/>
              </a:spcBef>
              <a:spcAft>
                <a:spcPct val="0"/>
              </a:spcAft>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defTabSz="457200" eaLnBrk="0" fontAlgn="base" hangingPunct="0">
              <a:spcBef>
                <a:spcPct val="20000"/>
              </a:spcBef>
              <a:spcAft>
                <a:spcPct val="0"/>
              </a:spcAft>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spcBef>
                <a:spcPct val="0"/>
              </a:spcBef>
              <a:buSzTx/>
              <a:buFontTx/>
              <a:buNone/>
            </a:pPr>
            <a:fld id="{973B202D-B639-4455-8A94-ADCE7E1AD8CB}" type="datetime1">
              <a:rPr lang="de-DE" altLang="de-DE" sz="900">
                <a:solidFill>
                  <a:srgbClr val="5A5A59"/>
                </a:solidFill>
              </a:rPr>
              <a:pPr>
                <a:spcBef>
                  <a:spcPct val="0"/>
                </a:spcBef>
                <a:buSzTx/>
                <a:buFontTx/>
                <a:buNone/>
              </a:pPr>
              <a:t>21.12.2020</a:t>
            </a:fld>
            <a:r>
              <a:rPr lang="de-DE" altLang="de-DE" sz="900">
                <a:solidFill>
                  <a:srgbClr val="5A5A59"/>
                </a:solidFill>
              </a:rPr>
              <a:t> | </a:t>
            </a:r>
            <a:fld id="{E7161BCC-029A-44B8-884D-12C9B1F154D5}" type="slidenum">
              <a:rPr lang="de-DE" altLang="de-DE" sz="900">
                <a:solidFill>
                  <a:srgbClr val="5A5A59"/>
                </a:solidFill>
              </a:rPr>
              <a:pPr>
                <a:spcBef>
                  <a:spcPct val="0"/>
                </a:spcBef>
                <a:buSzTx/>
                <a:buFontTx/>
                <a:buNone/>
              </a:pPr>
              <a:t>34</a:t>
            </a:fld>
            <a:endParaRPr lang="de-DE" altLang="de-DE" sz="900">
              <a:solidFill>
                <a:srgbClr val="5A5A59"/>
              </a:solidFill>
            </a:endParaRPr>
          </a:p>
        </p:txBody>
      </p:sp>
      <p:sp>
        <p:nvSpPr>
          <p:cNvPr id="9" name="Titel 1">
            <a:extLst>
              <a:ext uri="{FF2B5EF4-FFF2-40B4-BE49-F238E27FC236}">
                <a16:creationId xmlns:a16="http://schemas.microsoft.com/office/drawing/2014/main" id="{17724259-4AE5-468E-ABE0-61318A12ED38}"/>
              </a:ext>
            </a:extLst>
          </p:cNvPr>
          <p:cNvSpPr txBox="1">
            <a:spLocks/>
          </p:cNvSpPr>
          <p:nvPr/>
        </p:nvSpPr>
        <p:spPr bwMode="auto">
          <a:xfrm>
            <a:off x="609600" y="3178564"/>
            <a:ext cx="10668000" cy="73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lvl1pPr algn="l" defTabSz="457200" rtl="0" eaLnBrk="0" fontAlgn="base" hangingPunct="0">
              <a:spcBef>
                <a:spcPct val="0"/>
              </a:spcBef>
              <a:spcAft>
                <a:spcPct val="0"/>
              </a:spcAft>
              <a:buSzPct val="92000"/>
              <a:defRPr sz="3600" kern="1200">
                <a:solidFill>
                  <a:schemeClr val="tx1"/>
                </a:solidFill>
                <a:latin typeface="Calibri Light"/>
                <a:ea typeface="MS PGothic" panose="020B0600070205080204" pitchFamily="34" charset="-128"/>
                <a:cs typeface="Calibri Light"/>
              </a:defRPr>
            </a:lvl1pPr>
            <a:lvl2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2pPr>
            <a:lvl3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3pPr>
            <a:lvl4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4pPr>
            <a:lvl5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5pPr>
            <a:lvl6pPr marL="4572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6pPr>
            <a:lvl7pPr marL="9144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7pPr>
            <a:lvl8pPr marL="13716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8pPr>
            <a:lvl9pPr marL="18288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9pPr>
          </a:lstStyle>
          <a:p>
            <a:r>
              <a:rPr lang="de-DE" dirty="0"/>
              <a:t>Herzlichen Dank für Ihre Aufmerksamkeit!</a:t>
            </a:r>
          </a:p>
        </p:txBody>
      </p:sp>
    </p:spTree>
    <p:custDataLst>
      <p:tags r:id="rId1"/>
    </p:custDataLst>
    <p:extLst>
      <p:ext uri="{BB962C8B-B14F-4D97-AF65-F5344CB8AC3E}">
        <p14:creationId xmlns:p14="http://schemas.microsoft.com/office/powerpoint/2010/main" val="2293512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sz="3600" dirty="0"/>
              <a:t>COVID-19: Nötige Anpassungen des Projekts</a:t>
            </a:r>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199" y="1612699"/>
            <a:ext cx="7280565" cy="4351338"/>
          </a:xfrm>
        </p:spPr>
        <p:txBody>
          <a:bodyPr>
            <a:normAutofit/>
          </a:bodyPr>
          <a:lstStyle/>
          <a:p>
            <a:pPr marL="457200">
              <a:buFont typeface="Arial" panose="020B0604020202020204" pitchFamily="34" charset="0"/>
              <a:buChar char="•"/>
            </a:pPr>
            <a:r>
              <a:rPr lang="de-DE" dirty="0"/>
              <a:t>Unsicherheit bezüglich Pandemie verhinderte Ansatz „Wissenschaft zum Anfassen“ mit physischen KI-Lernstationen</a:t>
            </a:r>
          </a:p>
          <a:p>
            <a:pPr marL="457200">
              <a:buFont typeface="Arial" panose="020B0604020202020204" pitchFamily="34" charset="0"/>
              <a:buChar char="•"/>
            </a:pPr>
            <a:endParaRPr lang="de-DE" sz="900" dirty="0"/>
          </a:p>
          <a:p>
            <a:pPr marL="457200">
              <a:buFont typeface="Arial" panose="020B0604020202020204" pitchFamily="34" charset="0"/>
              <a:buChar char="•"/>
            </a:pPr>
            <a:r>
              <a:rPr lang="de-DE" dirty="0"/>
              <a:t>Wechsel auf ein virtuelles Format über Microsoft Teams Plattform der BBS I Uelzen (2 x 90 Minuten)</a:t>
            </a:r>
          </a:p>
          <a:p>
            <a:pPr marL="457200">
              <a:buFont typeface="Arial" panose="020B0604020202020204" pitchFamily="34" charset="0"/>
              <a:buChar char="•"/>
            </a:pPr>
            <a:endParaRPr lang="de-DE" sz="1000" dirty="0"/>
          </a:p>
          <a:p>
            <a:pPr marL="457200">
              <a:buFont typeface="Arial" panose="020B0604020202020204" pitchFamily="34" charset="0"/>
              <a:buChar char="•"/>
            </a:pPr>
            <a:r>
              <a:rPr lang="de-DE" dirty="0"/>
              <a:t>Integration von interaktiven Partizipationstool sowie kurzweiliger KI-Anwendungen um Wegfallen der physischen Interaktion zu kompensieren</a:t>
            </a:r>
          </a:p>
          <a:p>
            <a:pPr marL="457200">
              <a:buFont typeface="Arial" panose="020B0604020202020204" pitchFamily="34" charset="0"/>
              <a:buChar char="•"/>
            </a:pPr>
            <a:endParaRPr lang="de-DE" sz="1000" dirty="0"/>
          </a:p>
          <a:p>
            <a:pPr marL="457200">
              <a:buFont typeface="Arial" panose="020B0604020202020204" pitchFamily="34" charset="0"/>
              <a:buChar char="•"/>
            </a:pPr>
            <a:r>
              <a:rPr lang="de-DE" dirty="0"/>
              <a:t>Zentrale Projektziele im Wesentlichen unverändert</a:t>
            </a:r>
          </a:p>
          <a:p>
            <a:pPr marL="457200">
              <a:buFont typeface="Arial" panose="020B0604020202020204" pitchFamily="34" charset="0"/>
              <a:buChar char="•"/>
            </a:pPr>
            <a:endParaRPr lang="de-DE"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8935998" y="429992"/>
            <a:ext cx="3004542" cy="1195828"/>
          </a:xfrm>
          <a:prstGeom prst="rect">
            <a:avLst/>
          </a:prstGeom>
        </p:spPr>
      </p:pic>
      <p:pic>
        <p:nvPicPr>
          <p:cNvPr id="6" name="Grafik 5">
            <a:extLst>
              <a:ext uri="{FF2B5EF4-FFF2-40B4-BE49-F238E27FC236}">
                <a16:creationId xmlns:a16="http://schemas.microsoft.com/office/drawing/2014/main" id="{684A15B0-3904-4AEE-9DF7-74863F4A3DA8}"/>
              </a:ext>
            </a:extLst>
          </p:cNvPr>
          <p:cNvPicPr>
            <a:picLocks noChangeAspect="1"/>
          </p:cNvPicPr>
          <p:nvPr/>
        </p:nvPicPr>
        <p:blipFill>
          <a:blip r:embed="rId5"/>
          <a:stretch>
            <a:fillRect/>
          </a:stretch>
        </p:blipFill>
        <p:spPr>
          <a:xfrm>
            <a:off x="8336280" y="2405598"/>
            <a:ext cx="3687387" cy="2765540"/>
          </a:xfrm>
          <a:prstGeom prst="rect">
            <a:avLst/>
          </a:prstGeom>
        </p:spPr>
      </p:pic>
    </p:spTree>
    <p:custDataLst>
      <p:tags r:id="rId1"/>
    </p:custDataLst>
    <p:extLst>
      <p:ext uri="{BB962C8B-B14F-4D97-AF65-F5344CB8AC3E}">
        <p14:creationId xmlns:p14="http://schemas.microsoft.com/office/powerpoint/2010/main" val="37998615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sz="3600" dirty="0"/>
              <a:t>Interaktives Tool: </a:t>
            </a:r>
            <a:r>
              <a:rPr lang="de-DE" sz="3600" dirty="0" err="1"/>
              <a:t>SlideLizard</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199" y="1612699"/>
            <a:ext cx="7280565" cy="4351338"/>
          </a:xfrm>
        </p:spPr>
        <p:txBody>
          <a:bodyPr>
            <a:normAutofit/>
          </a:bodyPr>
          <a:lstStyle/>
          <a:p>
            <a:pPr marL="457200">
              <a:buFont typeface="Arial" panose="020B0604020202020204" pitchFamily="34" charset="0"/>
              <a:buChar char="•"/>
            </a:pPr>
            <a:r>
              <a:rPr lang="de-DE" dirty="0"/>
              <a:t>Partizipationsmöglichkeit für Schüler*innen während der Präsentation mit Smartphone, Tablet oder PC</a:t>
            </a:r>
          </a:p>
          <a:p>
            <a:pPr marL="768350" lvl="1">
              <a:buFont typeface="Arial" panose="020B0604020202020204" pitchFamily="34" charset="0"/>
              <a:buChar char="•"/>
            </a:pPr>
            <a:endParaRPr lang="de-DE" sz="1000" dirty="0"/>
          </a:p>
          <a:p>
            <a:pPr marL="768350" lvl="1">
              <a:buFont typeface="Arial" panose="020B0604020202020204" pitchFamily="34" charset="0"/>
              <a:buChar char="•"/>
            </a:pPr>
            <a:r>
              <a:rPr lang="de-DE" dirty="0"/>
              <a:t>Teilnahme an Abstimmungen und Quizzen</a:t>
            </a:r>
          </a:p>
          <a:p>
            <a:pPr marL="768350" lvl="1">
              <a:buFont typeface="Arial" panose="020B0604020202020204" pitchFamily="34" charset="0"/>
              <a:buChar char="•"/>
            </a:pPr>
            <a:endParaRPr lang="de-DE" sz="1000" dirty="0"/>
          </a:p>
          <a:p>
            <a:pPr marL="768350" lvl="1">
              <a:buFont typeface="Arial" panose="020B0604020202020204" pitchFamily="34" charset="0"/>
              <a:buChar char="•"/>
            </a:pPr>
            <a:r>
              <a:rPr lang="de-DE" dirty="0"/>
              <a:t>Stellen von Fragen während der Präsentation</a:t>
            </a:r>
          </a:p>
          <a:p>
            <a:pPr marL="768350" lvl="1">
              <a:buFont typeface="Arial" panose="020B0604020202020204" pitchFamily="34" charset="0"/>
              <a:buChar char="•"/>
            </a:pPr>
            <a:endParaRPr lang="de-DE" sz="1000" dirty="0"/>
          </a:p>
          <a:p>
            <a:pPr marL="768350" lvl="1">
              <a:buFont typeface="Arial" panose="020B0604020202020204" pitchFamily="34" charset="0"/>
              <a:buChar char="•"/>
            </a:pPr>
            <a:r>
              <a:rPr lang="de-DE" dirty="0"/>
              <a:t>Verlinken von Artikeln, Videos und interaktiven Anwendungen</a:t>
            </a:r>
          </a:p>
          <a:p>
            <a:pPr marL="768350" lvl="1">
              <a:buFont typeface="Arial" panose="020B0604020202020204" pitchFamily="34" charset="0"/>
              <a:buChar char="•"/>
            </a:pPr>
            <a:endParaRPr lang="de-DE" sz="1000" dirty="0"/>
          </a:p>
          <a:p>
            <a:pPr marL="768350" lvl="1">
              <a:buFont typeface="Arial" panose="020B0604020202020204" pitchFamily="34" charset="0"/>
              <a:buChar char="•"/>
            </a:pPr>
            <a:r>
              <a:rPr lang="de-DE" dirty="0"/>
              <a:t>Erheben von anonymen Feedback</a:t>
            </a:r>
          </a:p>
          <a:p>
            <a:pPr marL="768350" lvl="1">
              <a:buFont typeface="Arial" panose="020B0604020202020204" pitchFamily="34" charset="0"/>
              <a:buChar char="•"/>
            </a:pPr>
            <a:endParaRPr lang="de-DE" dirty="0"/>
          </a:p>
          <a:p>
            <a:pPr marL="457200">
              <a:buFont typeface="Arial" panose="020B0604020202020204" pitchFamily="34" charset="0"/>
              <a:buChar char="•"/>
            </a:pPr>
            <a:endParaRPr lang="de-DE"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8935998" y="429992"/>
            <a:ext cx="3004542" cy="1195828"/>
          </a:xfrm>
          <a:prstGeom prst="rect">
            <a:avLst/>
          </a:prstGeom>
        </p:spPr>
      </p:pic>
      <p:pic>
        <p:nvPicPr>
          <p:cNvPr id="8" name="Grafik 7">
            <a:extLst>
              <a:ext uri="{FF2B5EF4-FFF2-40B4-BE49-F238E27FC236}">
                <a16:creationId xmlns:a16="http://schemas.microsoft.com/office/drawing/2014/main" id="{468618AE-5ABC-4E21-B190-218D6940E913}"/>
              </a:ext>
            </a:extLst>
          </p:cNvPr>
          <p:cNvPicPr>
            <a:picLocks noChangeAspect="1"/>
          </p:cNvPicPr>
          <p:nvPr/>
        </p:nvPicPr>
        <p:blipFill>
          <a:blip r:embed="rId5"/>
          <a:stretch>
            <a:fillRect/>
          </a:stretch>
        </p:blipFill>
        <p:spPr>
          <a:xfrm>
            <a:off x="9364286" y="1755555"/>
            <a:ext cx="2147966" cy="3818606"/>
          </a:xfrm>
          <a:prstGeom prst="rect">
            <a:avLst/>
          </a:prstGeom>
        </p:spPr>
      </p:pic>
      <p:sp>
        <p:nvSpPr>
          <p:cNvPr id="9" name="Rechteck 8">
            <a:extLst>
              <a:ext uri="{FF2B5EF4-FFF2-40B4-BE49-F238E27FC236}">
                <a16:creationId xmlns:a16="http://schemas.microsoft.com/office/drawing/2014/main" id="{BB58BCCE-05B3-46DE-877B-2F23902AB69E}"/>
              </a:ext>
            </a:extLst>
          </p:cNvPr>
          <p:cNvSpPr/>
          <p:nvPr/>
        </p:nvSpPr>
        <p:spPr>
          <a:xfrm>
            <a:off x="9364287" y="2924441"/>
            <a:ext cx="2147965" cy="344812"/>
          </a:xfrm>
          <a:prstGeom prst="rect">
            <a:avLst/>
          </a:prstGeom>
          <a:noFill/>
          <a:ln w="19050">
            <a:solidFill>
              <a:srgbClr val="1F78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custDataLst>
      <p:tags r:id="rId1"/>
    </p:custDataLst>
    <p:extLst>
      <p:ext uri="{BB962C8B-B14F-4D97-AF65-F5344CB8AC3E}">
        <p14:creationId xmlns:p14="http://schemas.microsoft.com/office/powerpoint/2010/main" val="372602013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sz="3600" dirty="0"/>
              <a:t>Beispielfrage: </a:t>
            </a:r>
            <a:r>
              <a:rPr lang="de-DE" sz="3600" dirty="0" err="1"/>
              <a:t>SlideLizard</a:t>
            </a:r>
            <a:endParaRPr lang="de-DE" sz="36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8935998" y="429992"/>
            <a:ext cx="3004542" cy="1195828"/>
          </a:xfrm>
          <a:prstGeom prst="rect">
            <a:avLst/>
          </a:prstGeom>
        </p:spPr>
      </p:pic>
      <p:pic>
        <p:nvPicPr>
          <p:cNvPr id="8" name="Grafik 7">
            <a:extLst>
              <a:ext uri="{FF2B5EF4-FFF2-40B4-BE49-F238E27FC236}">
                <a16:creationId xmlns:a16="http://schemas.microsoft.com/office/drawing/2014/main" id="{F5728CF3-DCCF-46D4-8C7D-5931555B2883}"/>
              </a:ext>
            </a:extLst>
          </p:cNvPr>
          <p:cNvPicPr>
            <a:picLocks noChangeAspect="1"/>
          </p:cNvPicPr>
          <p:nvPr/>
        </p:nvPicPr>
        <p:blipFill>
          <a:blip r:embed="rId5"/>
          <a:stretch>
            <a:fillRect/>
          </a:stretch>
        </p:blipFill>
        <p:spPr>
          <a:xfrm>
            <a:off x="508863" y="1912007"/>
            <a:ext cx="5400000" cy="3033986"/>
          </a:xfrm>
          <a:prstGeom prst="rect">
            <a:avLst/>
          </a:prstGeom>
        </p:spPr>
      </p:pic>
      <p:pic>
        <p:nvPicPr>
          <p:cNvPr id="9" name="Grafik 8">
            <a:extLst>
              <a:ext uri="{FF2B5EF4-FFF2-40B4-BE49-F238E27FC236}">
                <a16:creationId xmlns:a16="http://schemas.microsoft.com/office/drawing/2014/main" id="{EFB8B38D-8E76-488F-9FE2-1D432FF30192}"/>
              </a:ext>
            </a:extLst>
          </p:cNvPr>
          <p:cNvPicPr>
            <a:picLocks noChangeAspect="1"/>
          </p:cNvPicPr>
          <p:nvPr/>
        </p:nvPicPr>
        <p:blipFill>
          <a:blip r:embed="rId6"/>
          <a:stretch>
            <a:fillRect/>
          </a:stretch>
        </p:blipFill>
        <p:spPr>
          <a:xfrm>
            <a:off x="6235998" y="1912007"/>
            <a:ext cx="5400000" cy="2993590"/>
          </a:xfrm>
          <a:prstGeom prst="rect">
            <a:avLst/>
          </a:prstGeom>
        </p:spPr>
      </p:pic>
    </p:spTree>
    <p:custDataLst>
      <p:tags r:id="rId1"/>
    </p:custDataLst>
    <p:extLst>
      <p:ext uri="{BB962C8B-B14F-4D97-AF65-F5344CB8AC3E}">
        <p14:creationId xmlns:p14="http://schemas.microsoft.com/office/powerpoint/2010/main" val="742916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p:txBody>
          <a:bodyPr/>
          <a:lstStyle/>
          <a:p>
            <a:r>
              <a:rPr lang="de-DE" b="1" dirty="0"/>
              <a:t>Einführung Künstliche Intelligenz (KI)</a:t>
            </a:r>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p:txBody>
          <a:bodyPr/>
          <a:lstStyle/>
          <a:p>
            <a:r>
              <a:rPr lang="de-DE" dirty="0"/>
              <a:t>Was ist eigentlich Künstliche Intelligenz?</a:t>
            </a:r>
          </a:p>
          <a:p>
            <a:r>
              <a:rPr lang="de-DE" dirty="0"/>
              <a:t>Wie hat sich das KI-Verständnis über die Zeit verändert?</a:t>
            </a:r>
          </a:p>
          <a:p>
            <a:r>
              <a:rPr lang="de-DE" dirty="0"/>
              <a:t>Was sind die „3 Säulen der KI“?</a:t>
            </a:r>
          </a:p>
          <a:p>
            <a:r>
              <a:rPr lang="de-DE" dirty="0"/>
              <a:t>Was sind die Herausforderungen im Umgang mit KI?</a:t>
            </a:r>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21.12.2020</a:t>
            </a:fld>
            <a:r>
              <a:rPr lang="de-DE" altLang="de-DE"/>
              <a:t> | </a:t>
            </a:r>
            <a:fld id="{ABA632EA-FEBC-4D34-8EF7-700C0AFA94CE}" type="slidenum">
              <a:rPr lang="de-DE" altLang="de-DE" smtClean="0"/>
              <a:pPr>
                <a:defRPr/>
              </a:pPr>
              <a:t>7</a:t>
            </a:fld>
            <a:endParaRPr lang="de-DE" altLang="de-DE"/>
          </a:p>
        </p:txBody>
      </p:sp>
      <p:pic>
        <p:nvPicPr>
          <p:cNvPr id="5" name="Grafik 4">
            <a:extLst>
              <a:ext uri="{FF2B5EF4-FFF2-40B4-BE49-F238E27FC236}">
                <a16:creationId xmlns:a16="http://schemas.microsoft.com/office/drawing/2014/main" id="{D6D264D8-30EC-43FD-A36E-2D82BF1854A5}"/>
              </a:ext>
            </a:extLst>
          </p:cNvPr>
          <p:cNvPicPr>
            <a:picLocks noChangeAspect="1"/>
          </p:cNvPicPr>
          <p:nvPr/>
        </p:nvPicPr>
        <p:blipFill>
          <a:blip r:embed="rId4"/>
          <a:stretch>
            <a:fillRect/>
          </a:stretch>
        </p:blipFill>
        <p:spPr>
          <a:xfrm>
            <a:off x="609600" y="688263"/>
            <a:ext cx="5407887" cy="2152376"/>
          </a:xfrm>
          <a:prstGeom prst="rect">
            <a:avLst/>
          </a:prstGeom>
        </p:spPr>
      </p:pic>
      <p:pic>
        <p:nvPicPr>
          <p:cNvPr id="7" name="Grafik 6">
            <a:extLst>
              <a:ext uri="{FF2B5EF4-FFF2-40B4-BE49-F238E27FC236}">
                <a16:creationId xmlns:a16="http://schemas.microsoft.com/office/drawing/2014/main" id="{633B2C4E-8AC8-4694-8200-A5BFA64059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7402" y="3159512"/>
            <a:ext cx="4207708" cy="2832629"/>
          </a:xfrm>
          <a:prstGeom prst="rect">
            <a:avLst/>
          </a:prstGeom>
        </p:spPr>
      </p:pic>
    </p:spTree>
    <p:custDataLst>
      <p:tags r:id="rId1"/>
    </p:custDataLst>
    <p:extLst>
      <p:ext uri="{BB962C8B-B14F-4D97-AF65-F5344CB8AC3E}">
        <p14:creationId xmlns:p14="http://schemas.microsoft.com/office/powerpoint/2010/main" val="2662351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a:xfrm>
            <a:off x="609600" y="450310"/>
            <a:ext cx="10668000" cy="731720"/>
          </a:xfrm>
        </p:spPr>
        <p:txBody>
          <a:bodyPr/>
          <a:lstStyle/>
          <a:p>
            <a:r>
              <a:rPr lang="de-DE" sz="3500" dirty="0">
                <a:latin typeface="Calibri Light" panose="020F0302020204030204" pitchFamily="34" charset="0"/>
                <a:cs typeface="Calibri Light" panose="020F0302020204030204" pitchFamily="34" charset="0"/>
              </a:rPr>
              <a:t>Wie heutige KIs lernen</a:t>
            </a:r>
            <a:br>
              <a:rPr lang="de-DE" sz="3500" dirty="0">
                <a:latin typeface="Calibri Light" panose="020F0302020204030204" pitchFamily="34" charset="0"/>
                <a:cs typeface="Calibri Light" panose="020F0302020204030204" pitchFamily="34" charset="0"/>
              </a:rPr>
            </a:br>
            <a:r>
              <a:rPr lang="de-DE" sz="3500" dirty="0">
                <a:latin typeface="Calibri Light" panose="020F0302020204030204" pitchFamily="34" charset="0"/>
                <a:cs typeface="Calibri Light" panose="020F0302020204030204" pitchFamily="34" charset="0"/>
              </a:rPr>
              <a:t>Beispiel: </a:t>
            </a:r>
            <a:r>
              <a:rPr lang="de-DE" sz="3500" dirty="0" err="1">
                <a:latin typeface="Calibri Light" panose="020F0302020204030204" pitchFamily="34" charset="0"/>
                <a:cs typeface="Calibri Light" panose="020F0302020204030204" pitchFamily="34" charset="0"/>
              </a:rPr>
              <a:t>Hide</a:t>
            </a:r>
            <a:r>
              <a:rPr lang="de-DE" sz="3500" dirty="0">
                <a:latin typeface="Calibri Light" panose="020F0302020204030204" pitchFamily="34" charset="0"/>
                <a:cs typeface="Calibri Light" panose="020F0302020204030204" pitchFamily="34" charset="0"/>
              </a:rPr>
              <a:t> &amp; </a:t>
            </a:r>
            <a:r>
              <a:rPr lang="de-DE" sz="3500" dirty="0" err="1">
                <a:latin typeface="Calibri Light" panose="020F0302020204030204" pitchFamily="34" charset="0"/>
                <a:cs typeface="Calibri Light" panose="020F0302020204030204" pitchFamily="34" charset="0"/>
              </a:rPr>
              <a:t>Seek</a:t>
            </a:r>
            <a:r>
              <a:rPr lang="de-DE" sz="3500" dirty="0">
                <a:latin typeface="Calibri Light" panose="020F0302020204030204" pitchFamily="34" charset="0"/>
                <a:cs typeface="Calibri Light" panose="020F0302020204030204" pitchFamily="34" charset="0"/>
              </a:rPr>
              <a:t> (Verstecken)</a:t>
            </a:r>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21.12.2020</a:t>
            </a:fld>
            <a:r>
              <a:rPr lang="de-DE" altLang="de-DE"/>
              <a:t> | </a:t>
            </a:r>
            <a:fld id="{ABA632EA-FEBC-4D34-8EF7-700C0AFA94CE}" type="slidenum">
              <a:rPr lang="de-DE" altLang="de-DE" smtClean="0"/>
              <a:pPr>
                <a:defRPr/>
              </a:pPr>
              <a:t>8</a:t>
            </a:fld>
            <a:endParaRPr lang="de-DE" altLang="de-DE"/>
          </a:p>
        </p:txBody>
      </p:sp>
      <p:pic>
        <p:nvPicPr>
          <p:cNvPr id="8" name="Grafik 7">
            <a:extLst>
              <a:ext uri="{FF2B5EF4-FFF2-40B4-BE49-F238E27FC236}">
                <a16:creationId xmlns:a16="http://schemas.microsoft.com/office/drawing/2014/main" id="{DDCD3F83-454C-4D49-BF39-17201A25D867}"/>
              </a:ext>
            </a:extLst>
          </p:cNvPr>
          <p:cNvPicPr>
            <a:picLocks noChangeAspect="1"/>
          </p:cNvPicPr>
          <p:nvPr/>
        </p:nvPicPr>
        <p:blipFill rotWithShape="1">
          <a:blip r:embed="rId4"/>
          <a:srcRect r="60230"/>
          <a:stretch/>
        </p:blipFill>
        <p:spPr>
          <a:xfrm>
            <a:off x="3386887" y="1801575"/>
            <a:ext cx="4848726" cy="2100950"/>
          </a:xfrm>
          <a:prstGeom prst="rect">
            <a:avLst/>
          </a:prstGeom>
        </p:spPr>
      </p:pic>
      <p:pic>
        <p:nvPicPr>
          <p:cNvPr id="9" name="Grafik 8">
            <a:extLst>
              <a:ext uri="{FF2B5EF4-FFF2-40B4-BE49-F238E27FC236}">
                <a16:creationId xmlns:a16="http://schemas.microsoft.com/office/drawing/2014/main" id="{4C5EA499-76B9-4E94-A67A-FD31489D4E1F}"/>
              </a:ext>
            </a:extLst>
          </p:cNvPr>
          <p:cNvPicPr>
            <a:picLocks noChangeAspect="1"/>
          </p:cNvPicPr>
          <p:nvPr/>
        </p:nvPicPr>
        <p:blipFill rotWithShape="1">
          <a:blip r:embed="rId4"/>
          <a:srcRect l="39803"/>
          <a:stretch/>
        </p:blipFill>
        <p:spPr>
          <a:xfrm>
            <a:off x="2141619" y="3902525"/>
            <a:ext cx="7339263" cy="2100950"/>
          </a:xfrm>
          <a:prstGeom prst="rect">
            <a:avLst/>
          </a:prstGeom>
        </p:spPr>
      </p:pic>
      <p:pic>
        <p:nvPicPr>
          <p:cNvPr id="3074" name="Picture 2" descr="Datei:OpenAI Logo.svg – Wikipedia">
            <a:extLst>
              <a:ext uri="{FF2B5EF4-FFF2-40B4-BE49-F238E27FC236}">
                <a16:creationId xmlns:a16="http://schemas.microsoft.com/office/drawing/2014/main" id="{7BF0EB59-B0D1-4607-8547-FEC070EEB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984" y="738004"/>
            <a:ext cx="3587416" cy="681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221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a:xfrm>
            <a:off x="609600" y="450310"/>
            <a:ext cx="10668000" cy="731720"/>
          </a:xfrm>
        </p:spPr>
        <p:txBody>
          <a:bodyPr/>
          <a:lstStyle/>
          <a:p>
            <a:r>
              <a:rPr lang="de-DE" sz="3500" dirty="0"/>
              <a:t>Wie heutige KIs lernen</a:t>
            </a:r>
            <a:br>
              <a:rPr lang="de-DE" sz="3500" dirty="0"/>
            </a:br>
            <a:r>
              <a:rPr lang="de-DE" sz="3500" dirty="0"/>
              <a:t>Beispiel: </a:t>
            </a:r>
            <a:r>
              <a:rPr lang="de-DE" sz="3500" dirty="0" err="1"/>
              <a:t>Hide</a:t>
            </a:r>
            <a:r>
              <a:rPr lang="de-DE" sz="3500" dirty="0"/>
              <a:t> &amp; </a:t>
            </a:r>
            <a:r>
              <a:rPr lang="de-DE" sz="3500" dirty="0" err="1"/>
              <a:t>Seek</a:t>
            </a:r>
            <a:r>
              <a:rPr lang="de-DE" sz="3500" dirty="0"/>
              <a:t> (Verstecken)</a:t>
            </a:r>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21.12.2020</a:t>
            </a:fld>
            <a:r>
              <a:rPr lang="de-DE" altLang="de-DE"/>
              <a:t> | </a:t>
            </a:r>
            <a:fld id="{ABA632EA-FEBC-4D34-8EF7-700C0AFA94CE}" type="slidenum">
              <a:rPr lang="de-DE" altLang="de-DE" smtClean="0"/>
              <a:pPr>
                <a:defRPr/>
              </a:pPr>
              <a:t>9</a:t>
            </a:fld>
            <a:endParaRPr lang="de-DE" altLang="de-DE"/>
          </a:p>
        </p:txBody>
      </p:sp>
      <p:pic>
        <p:nvPicPr>
          <p:cNvPr id="3074" name="Picture 2" descr="Datei:OpenAI Logo.svg – Wikipedia">
            <a:extLst>
              <a:ext uri="{FF2B5EF4-FFF2-40B4-BE49-F238E27FC236}">
                <a16:creationId xmlns:a16="http://schemas.microsoft.com/office/drawing/2014/main" id="{7BF0EB59-B0D1-4607-8547-FEC070EEB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984" y="738004"/>
            <a:ext cx="3587416" cy="681609"/>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medien 2" title="Multi-Agent Hide and Seek">
            <a:hlinkClick r:id="" action="ppaction://media"/>
            <a:extLst>
              <a:ext uri="{FF2B5EF4-FFF2-40B4-BE49-F238E27FC236}">
                <a16:creationId xmlns:a16="http://schemas.microsoft.com/office/drawing/2014/main" id="{A30E1740-2B62-488D-82A3-44EAEFE12B37}"/>
              </a:ext>
            </a:extLst>
          </p:cNvPr>
          <p:cNvPicPr>
            <a:picLocks noRot="1" noChangeAspect="1"/>
          </p:cNvPicPr>
          <p:nvPr>
            <a:videoFile r:link="rId2"/>
          </p:nvPr>
        </p:nvPicPr>
        <p:blipFill>
          <a:blip r:embed="rId6"/>
          <a:stretch>
            <a:fillRect/>
          </a:stretch>
        </p:blipFill>
        <p:spPr>
          <a:xfrm>
            <a:off x="2434389" y="1707307"/>
            <a:ext cx="7323221" cy="4119312"/>
          </a:xfrm>
          <a:prstGeom prst="rect">
            <a:avLst/>
          </a:prstGeom>
        </p:spPr>
      </p:pic>
    </p:spTree>
    <p:custDataLst>
      <p:tags r:id="rId1"/>
    </p:custDataLst>
    <p:extLst>
      <p:ext uri="{BB962C8B-B14F-4D97-AF65-F5344CB8AC3E}">
        <p14:creationId xmlns:p14="http://schemas.microsoft.com/office/powerpoint/2010/main" val="369546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0.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1.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2.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3.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4.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5.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6.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7.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8.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9.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0.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1.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2.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3.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4.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5.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6.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7.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8.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9.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0.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1.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2.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3.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4.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4.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5.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6.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7.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8.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9.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heme/theme1.xml><?xml version="1.0" encoding="utf-8"?>
<a:theme xmlns:a="http://schemas.openxmlformats.org/drawingml/2006/main" name="bigEE PowerPoint Template">
  <a:themeElements>
    <a:clrScheme name="RNE / WAVE">
      <a:dk1>
        <a:sysClr val="windowText" lastClr="000000"/>
      </a:dk1>
      <a:lt1>
        <a:sysClr val="window" lastClr="FFFFFF"/>
      </a:lt1>
      <a:dk2>
        <a:srgbClr val="445258"/>
      </a:dk2>
      <a:lt2>
        <a:srgbClr val="E7E6E6"/>
      </a:lt2>
      <a:accent1>
        <a:srgbClr val="B9C400"/>
      </a:accent1>
      <a:accent2>
        <a:srgbClr val="66C5EE"/>
      </a:accent2>
      <a:accent3>
        <a:srgbClr val="232E55"/>
      </a:accent3>
      <a:accent4>
        <a:srgbClr val="CA5098"/>
      </a:accent4>
      <a:accent5>
        <a:srgbClr val="505D63"/>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1652</Words>
  <Application>Microsoft Office PowerPoint</Application>
  <PresentationFormat>Breitbild</PresentationFormat>
  <Paragraphs>408</Paragraphs>
  <Slides>34</Slides>
  <Notes>29</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34</vt:i4>
      </vt:variant>
    </vt:vector>
  </HeadingPairs>
  <TitlesOfParts>
    <vt:vector size="42" baseType="lpstr">
      <vt:lpstr>MS PGothic</vt:lpstr>
      <vt:lpstr>MS PGothic</vt:lpstr>
      <vt:lpstr>Arial</vt:lpstr>
      <vt:lpstr>Calibri</vt:lpstr>
      <vt:lpstr>Calibri Light</vt:lpstr>
      <vt:lpstr>Proxima Nova</vt:lpstr>
      <vt:lpstr>Proxima Nova Light</vt:lpstr>
      <vt:lpstr>bigEE PowerPoint Template</vt:lpstr>
      <vt:lpstr>KI-Projektwerkstatt @ BBS I Uelzen</vt:lpstr>
      <vt:lpstr>Projekt: „Land mit KI – Land mit  Zukunft?“</vt:lpstr>
      <vt:lpstr>Zentrale Projektziele</vt:lpstr>
      <vt:lpstr>COVID-19: Nötige Anpassungen des Projekts</vt:lpstr>
      <vt:lpstr>Interaktives Tool: SlideLizard</vt:lpstr>
      <vt:lpstr>Beispielfrage: SlideLizard</vt:lpstr>
      <vt:lpstr>Einführung Künstliche Intelligenz (KI)</vt:lpstr>
      <vt:lpstr>Wie heutige KIs lernen Beispiel: Hide &amp; Seek (Verstecken)</vt:lpstr>
      <vt:lpstr>Wie heutige KIs lernen Beispiel: Hide &amp; Seek (Verstecken)</vt:lpstr>
      <vt:lpstr>Feedback</vt:lpstr>
      <vt:lpstr>Feedback zur Einführungsveranstaltung</vt:lpstr>
      <vt:lpstr>Mobilität im Landkreis Uelzen</vt:lpstr>
      <vt:lpstr>Projektwerkstatt Mobilität - Ergebnisse der Schüler:innen-Befragung vom 24.01.2020</vt:lpstr>
      <vt:lpstr>Projektwerkstatt Mobilität - Ergebnisse der Schüler*innen-Befragung vom 24.01.2020</vt:lpstr>
      <vt:lpstr>Ergebnisse der Schüler*innen-Befragung vom 24.01.2020</vt:lpstr>
      <vt:lpstr>KI-Workshop „Mobilität“</vt:lpstr>
      <vt:lpstr>Entwickelt eure eigene App-Idee mit</vt:lpstr>
      <vt:lpstr>Ergebnisse des Workshops „Mobilität“ – BBS Ride-Pooling</vt:lpstr>
      <vt:lpstr>Ergebnisse des Workshops „Mobilität“ – BBS Ride-Pooling</vt:lpstr>
      <vt:lpstr>Ergebnisse des Workshops „Mobilität“ – BBS Ride-Pooling Motivation / Belohnungssystem</vt:lpstr>
      <vt:lpstr>Ergebnisse des Workshops „Mobilität“ –  Autonome Parkplatzsuche</vt:lpstr>
      <vt:lpstr>Arbeit &amp; Bildung im Landkreis Uelzen</vt:lpstr>
      <vt:lpstr>Ergebnisse der Schüler:innen-Befragung vom 24.01.2020 Fazit für den Bereich Arbeits- &amp; Bildungsangebot</vt:lpstr>
      <vt:lpstr>Ergebnisse des Workshops „Arbeit und Bildung“ –  Lernbegleiter für Elektriker</vt:lpstr>
      <vt:lpstr>Ergebnisse des Workshops „Arbeit und Bildung“ –  Papierprototyp eines Lernassistenten für Elektriker</vt:lpstr>
      <vt:lpstr>Gesundheitsversorgung in Uelzen</vt:lpstr>
      <vt:lpstr>Ergebnisse der Schüler:innen-Befragung vom 24.01.2020 Bewertung digitaler Mess- und Warnsysteme</vt:lpstr>
      <vt:lpstr>Ergebnisse des Workshops „Gesundheit“ –  App „Bazillometer“ zum Schutz von Risikopatienten</vt:lpstr>
      <vt:lpstr>Ergebnisse des Workshops „Gesundheit“ –  App „Dr. Med.“ zum Überwachung der Gesundheit</vt:lpstr>
      <vt:lpstr>Unterhaltungsangebot im Landkreis Uelzen</vt:lpstr>
      <vt:lpstr>Ergebnisse der Schüler*innen-Befragung vom 24.01.2020 Zufriedenheit mit Unterhaltungsangebot</vt:lpstr>
      <vt:lpstr>#1 Beispielidee für eine Anwendung: KI und Unterhaltung</vt:lpstr>
      <vt:lpstr>#1 Beispielidee für eine Anwendung: KI und Unterhaltung</vt:lpstr>
      <vt:lpstr>PowerPoint-Präsentation</vt:lpstr>
    </vt:vector>
  </TitlesOfParts>
  <Company>Kommunikationsdesign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Tobias Battenberg</dc:creator>
  <cp:lastModifiedBy>Stefan Nowatschin</cp:lastModifiedBy>
  <cp:revision>934</cp:revision>
  <dcterms:created xsi:type="dcterms:W3CDTF">2013-02-18T10:20:47Z</dcterms:created>
  <dcterms:modified xsi:type="dcterms:W3CDTF">2020-12-21T08:45:58Z</dcterms:modified>
</cp:coreProperties>
</file>