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26.xml" ContentType="application/vnd.openxmlformats-officedocument.presentationml.notesSlide+xml"/>
  <Override PartName="/ppt/tags/tag30.xml" ContentType="application/vnd.openxmlformats-officedocument.presentationml.tags+xml"/>
  <Override PartName="/ppt/notesSlides/notesSlide27.xml" ContentType="application/vnd.openxmlformats-officedocument.presentationml.notesSlide+xml"/>
  <Override PartName="/ppt/tags/tag31.xml" ContentType="application/vnd.openxmlformats-officedocument.presentationml.tags+xml"/>
  <Override PartName="/ppt/notesSlides/notesSlide28.xml" ContentType="application/vnd.openxmlformats-officedocument.presentationml.notesSlide+xml"/>
  <Override PartName="/ppt/tags/tag32.xml" ContentType="application/vnd.openxmlformats-officedocument.presentationml.tags+xml"/>
  <Override PartName="/ppt/notesSlides/notesSlide29.xml" ContentType="application/vnd.openxmlformats-officedocument.presentationml.notesSlide+xml"/>
  <Override PartName="/ppt/tags/tag33.xml" ContentType="application/vnd.openxmlformats-officedocument.presentationml.tags+xml"/>
  <Override PartName="/ppt/notesSlides/notesSlide30.xml" ContentType="application/vnd.openxmlformats-officedocument.presentationml.notesSlide+xml"/>
  <Override PartName="/ppt/tags/tag3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6"/>
  </p:notesMasterIdLst>
  <p:handoutMasterIdLst>
    <p:handoutMasterId r:id="rId37"/>
  </p:handoutMasterIdLst>
  <p:sldIdLst>
    <p:sldId id="566" r:id="rId2"/>
    <p:sldId id="410" r:id="rId3"/>
    <p:sldId id="547" r:id="rId4"/>
    <p:sldId id="548" r:id="rId5"/>
    <p:sldId id="549" r:id="rId6"/>
    <p:sldId id="550" r:id="rId7"/>
    <p:sldId id="546" r:id="rId8"/>
    <p:sldId id="464" r:id="rId9"/>
    <p:sldId id="466" r:id="rId10"/>
    <p:sldId id="551" r:id="rId11"/>
    <p:sldId id="454" r:id="rId12"/>
    <p:sldId id="434" r:id="rId13"/>
    <p:sldId id="277" r:id="rId14"/>
    <p:sldId id="278" r:id="rId15"/>
    <p:sldId id="290" r:id="rId16"/>
    <p:sldId id="554" r:id="rId17"/>
    <p:sldId id="553" r:id="rId18"/>
    <p:sldId id="556" r:id="rId19"/>
    <p:sldId id="505" r:id="rId20"/>
    <p:sldId id="504" r:id="rId21"/>
    <p:sldId id="555" r:id="rId22"/>
    <p:sldId id="552" r:id="rId23"/>
    <p:sldId id="559" r:id="rId24"/>
    <p:sldId id="558" r:id="rId25"/>
    <p:sldId id="557" r:id="rId26"/>
    <p:sldId id="561" r:id="rId27"/>
    <p:sldId id="471" r:id="rId28"/>
    <p:sldId id="563" r:id="rId29"/>
    <p:sldId id="564" r:id="rId30"/>
    <p:sldId id="562" r:id="rId31"/>
    <p:sldId id="468" r:id="rId32"/>
    <p:sldId id="522" r:id="rId33"/>
    <p:sldId id="523" r:id="rId34"/>
    <p:sldId id="269" r:id="rId35"/>
  </p:sldIdLst>
  <p:sldSz cx="12192000" cy="6858000"/>
  <p:notesSz cx="6858000" cy="9144000"/>
  <p:defaultTextStyle>
    <a:defPPr>
      <a:defRPr lang="de-DE"/>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3886" userDrawn="1">
          <p15:clr>
            <a:srgbClr val="A4A3A4"/>
          </p15:clr>
        </p15:guide>
        <p15:guide id="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SB" initials="A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9CE9D"/>
    <a:srgbClr val="C6D300"/>
    <a:srgbClr val="1F789A"/>
    <a:srgbClr val="0168B5"/>
    <a:srgbClr val="5A5A59"/>
    <a:srgbClr val="C0CB00"/>
    <a:srgbClr val="9EC44D"/>
    <a:srgbClr val="7CC5B1"/>
    <a:srgbClr val="C0CC00"/>
    <a:srgbClr val="BEC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93" autoAdjust="0"/>
    <p:restoredTop sz="90994" autoAdjust="0"/>
  </p:normalViewPr>
  <p:slideViewPr>
    <p:cSldViewPr snapToGrid="0" snapToObjects="1">
      <p:cViewPr varScale="1">
        <p:scale>
          <a:sx n="67" d="100"/>
          <a:sy n="67" d="100"/>
        </p:scale>
        <p:origin x="960" y="60"/>
      </p:cViewPr>
      <p:guideLst>
        <p:guide orient="horz" pos="3886"/>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1" d="100"/>
          <a:sy n="91" d="100"/>
        </p:scale>
        <p:origin x="374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Überschriftenplatzhalter 1">
            <a:extLst>
              <a:ext uri="{FF2B5EF4-FFF2-40B4-BE49-F238E27FC236}">
                <a16:creationId xmlns:a16="http://schemas.microsoft.com/office/drawing/2014/main" id="{273CC635-7729-42DD-A682-6C327BDA470A}"/>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Proxima Nova Light"/>
                <a:ea typeface="+mn-ea"/>
                <a:cs typeface="+mn-cs"/>
              </a:defRPr>
            </a:lvl1pPr>
          </a:lstStyle>
          <a:p>
            <a:pPr>
              <a:defRPr/>
            </a:pPr>
            <a:endParaRPr lang="de-DE"/>
          </a:p>
        </p:txBody>
      </p:sp>
      <p:sp>
        <p:nvSpPr>
          <p:cNvPr id="3" name="Datumsplatzhalter 2">
            <a:extLst>
              <a:ext uri="{FF2B5EF4-FFF2-40B4-BE49-F238E27FC236}">
                <a16:creationId xmlns:a16="http://schemas.microsoft.com/office/drawing/2014/main" id="{57B0222B-27CA-4773-8E6E-401F48C5AAA4}"/>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Proxima Nova Light" pitchFamily="125" charset="0"/>
              </a:defRPr>
            </a:lvl1pPr>
          </a:lstStyle>
          <a:p>
            <a:pPr>
              <a:defRPr/>
            </a:pPr>
            <a:fld id="{9047C668-96B1-4F5D-AC2E-B6245BAB5F02}" type="datetimeFigureOut">
              <a:rPr lang="de-DE" altLang="de-DE"/>
              <a:pPr>
                <a:defRPr/>
              </a:pPr>
              <a:t>08.02.2021</a:t>
            </a:fld>
            <a:endParaRPr lang="de-DE" altLang="de-DE"/>
          </a:p>
        </p:txBody>
      </p:sp>
      <p:sp>
        <p:nvSpPr>
          <p:cNvPr id="4" name="Fußzeilenplatzhalter 3">
            <a:extLst>
              <a:ext uri="{FF2B5EF4-FFF2-40B4-BE49-F238E27FC236}">
                <a16:creationId xmlns:a16="http://schemas.microsoft.com/office/drawing/2014/main" id="{75BED452-6ED3-4719-995C-E4F2B955F8DA}"/>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Proxima Nova Light"/>
                <a:ea typeface="+mn-ea"/>
                <a:cs typeface="+mn-cs"/>
              </a:defRPr>
            </a:lvl1pPr>
          </a:lstStyle>
          <a:p>
            <a:pPr>
              <a:defRPr/>
            </a:pPr>
            <a:endParaRPr lang="de-DE"/>
          </a:p>
        </p:txBody>
      </p:sp>
      <p:sp>
        <p:nvSpPr>
          <p:cNvPr id="5" name="Foliennummernplatzhalter 4">
            <a:extLst>
              <a:ext uri="{FF2B5EF4-FFF2-40B4-BE49-F238E27FC236}">
                <a16:creationId xmlns:a16="http://schemas.microsoft.com/office/drawing/2014/main" id="{5217263D-3403-4911-B5CE-CC66F69A32EA}"/>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Proxima Nova Light" pitchFamily="125" charset="0"/>
              </a:defRPr>
            </a:lvl1pPr>
          </a:lstStyle>
          <a:p>
            <a:pPr>
              <a:defRPr/>
            </a:pPr>
            <a:fld id="{7B05EA8E-BE58-4FDA-9F32-FA9718EA5BD1}" type="slidenum">
              <a:rPr lang="de-DE" altLang="de-DE"/>
              <a:pPr>
                <a:defRPr/>
              </a:pPr>
              <a:t>‹Nr.›</a:t>
            </a:fld>
            <a:endParaRPr lang="de-DE" altLang="de-DE"/>
          </a:p>
        </p:txBody>
      </p:sp>
    </p:spTree>
    <p:extLst>
      <p:ext uri="{BB962C8B-B14F-4D97-AF65-F5344CB8AC3E}">
        <p14:creationId xmlns:p14="http://schemas.microsoft.com/office/powerpoint/2010/main" val="2586985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Überschriftenplatzhalter 1">
            <a:extLst>
              <a:ext uri="{FF2B5EF4-FFF2-40B4-BE49-F238E27FC236}">
                <a16:creationId xmlns:a16="http://schemas.microsoft.com/office/drawing/2014/main" id="{3F1A6DE5-6C9C-4ECE-9EEC-B19794E07C8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Proxima Nova Light"/>
                <a:ea typeface="+mn-ea"/>
                <a:cs typeface="+mn-cs"/>
              </a:defRPr>
            </a:lvl1pPr>
          </a:lstStyle>
          <a:p>
            <a:pPr>
              <a:defRPr/>
            </a:pPr>
            <a:endParaRPr lang="de-DE"/>
          </a:p>
        </p:txBody>
      </p:sp>
      <p:sp>
        <p:nvSpPr>
          <p:cNvPr id="3" name="Datumsplatzhalter 2">
            <a:extLst>
              <a:ext uri="{FF2B5EF4-FFF2-40B4-BE49-F238E27FC236}">
                <a16:creationId xmlns:a16="http://schemas.microsoft.com/office/drawing/2014/main" id="{478114AF-D2AF-4D82-8263-A4472F259106}"/>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Proxima Nova Light" pitchFamily="125" charset="0"/>
              </a:defRPr>
            </a:lvl1pPr>
          </a:lstStyle>
          <a:p>
            <a:pPr>
              <a:defRPr/>
            </a:pPr>
            <a:fld id="{2B17BD08-B19B-476A-9C23-2C180C107251}" type="datetimeFigureOut">
              <a:rPr lang="de-DE" altLang="de-DE"/>
              <a:pPr>
                <a:defRPr/>
              </a:pPr>
              <a:t>08.02.2021</a:t>
            </a:fld>
            <a:endParaRPr lang="de-DE" altLang="de-DE"/>
          </a:p>
        </p:txBody>
      </p:sp>
      <p:sp>
        <p:nvSpPr>
          <p:cNvPr id="4" name="Folienbildplatzhalter 3">
            <a:extLst>
              <a:ext uri="{FF2B5EF4-FFF2-40B4-BE49-F238E27FC236}">
                <a16:creationId xmlns:a16="http://schemas.microsoft.com/office/drawing/2014/main" id="{513B38EA-4517-4D1B-889C-4C7435105749}"/>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de-DE" noProof="0" dirty="0"/>
          </a:p>
        </p:txBody>
      </p:sp>
      <p:sp>
        <p:nvSpPr>
          <p:cNvPr id="5" name="Notizenplatzhalter 4">
            <a:extLst>
              <a:ext uri="{FF2B5EF4-FFF2-40B4-BE49-F238E27FC236}">
                <a16:creationId xmlns:a16="http://schemas.microsoft.com/office/drawing/2014/main" id="{33A76BCF-C9D6-4764-8858-FDDC47E7074C}"/>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de-DE" altLang="de-DE" noProof="0"/>
              <a:t>Mastertextformat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p>
        </p:txBody>
      </p:sp>
      <p:sp>
        <p:nvSpPr>
          <p:cNvPr id="6" name="Fußzeilenplatzhalter 5">
            <a:extLst>
              <a:ext uri="{FF2B5EF4-FFF2-40B4-BE49-F238E27FC236}">
                <a16:creationId xmlns:a16="http://schemas.microsoft.com/office/drawing/2014/main" id="{E2F49E05-F8B0-4A45-A8EB-34469DDD5764}"/>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Proxima Nova Light"/>
                <a:ea typeface="+mn-ea"/>
                <a:cs typeface="+mn-cs"/>
              </a:defRPr>
            </a:lvl1pPr>
          </a:lstStyle>
          <a:p>
            <a:pPr>
              <a:defRPr/>
            </a:pPr>
            <a:endParaRPr lang="de-DE"/>
          </a:p>
        </p:txBody>
      </p:sp>
      <p:sp>
        <p:nvSpPr>
          <p:cNvPr id="7" name="Foliennummernplatzhalter 6">
            <a:extLst>
              <a:ext uri="{FF2B5EF4-FFF2-40B4-BE49-F238E27FC236}">
                <a16:creationId xmlns:a16="http://schemas.microsoft.com/office/drawing/2014/main" id="{BF06EEE3-2576-4438-B25A-05D086097932}"/>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Proxima Nova Light" pitchFamily="125" charset="0"/>
              </a:defRPr>
            </a:lvl1pPr>
          </a:lstStyle>
          <a:p>
            <a:pPr>
              <a:defRPr/>
            </a:pPr>
            <a:fld id="{B8D66447-C33A-4CBA-BB4C-EFFF4A4F8BF5}" type="slidenum">
              <a:rPr lang="de-DE" altLang="de-DE"/>
              <a:pPr>
                <a:defRPr/>
              </a:pPr>
              <a:t>‹Nr.›</a:t>
            </a:fld>
            <a:endParaRPr lang="de-DE" altLang="de-DE"/>
          </a:p>
        </p:txBody>
      </p:sp>
    </p:spTree>
    <p:extLst>
      <p:ext uri="{BB962C8B-B14F-4D97-AF65-F5344CB8AC3E}">
        <p14:creationId xmlns:p14="http://schemas.microsoft.com/office/powerpoint/2010/main" val="793541050"/>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Proxima Nova Light"/>
        <a:ea typeface="MS PGothic" panose="020B0600070205080204"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Proxima Nova Light"/>
        <a:ea typeface="MS PGothic" panose="020B0600070205080204" pitchFamily="34" charset="-128"/>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Proxima Nova Light"/>
        <a:ea typeface="MS PGothic" panose="020B0600070205080204" pitchFamily="34" charset="-128"/>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Proxima Nova Light"/>
        <a:ea typeface="MS PGothic" panose="020B0600070205080204" pitchFamily="34" charset="-128"/>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Proxima Nova Light"/>
        <a:ea typeface="MS PGothic" panose="020B0600070205080204" pitchFamily="34"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a:defRPr/>
            </a:pPr>
            <a:fld id="{B8D66447-C33A-4CBA-BB4C-EFFF4A4F8BF5}" type="slidenum">
              <a:rPr lang="de-DE" altLang="de-DE" smtClean="0"/>
              <a:pPr>
                <a:defRPr/>
              </a:pPr>
              <a:t>1</a:t>
            </a:fld>
            <a:endParaRPr lang="de-DE" altLang="de-DE"/>
          </a:p>
        </p:txBody>
      </p:sp>
    </p:spTree>
    <p:extLst>
      <p:ext uri="{BB962C8B-B14F-4D97-AF65-F5344CB8AC3E}">
        <p14:creationId xmlns:p14="http://schemas.microsoft.com/office/powerpoint/2010/main" val="2499988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B8D66447-C33A-4CBA-BB4C-EFFF4A4F8BF5}" type="slidenum">
              <a:rPr lang="de-DE" altLang="de-DE" smtClean="0"/>
              <a:pPr>
                <a:defRPr/>
              </a:pPr>
              <a:t>13</a:t>
            </a:fld>
            <a:endParaRPr lang="de-DE" altLang="de-DE"/>
          </a:p>
        </p:txBody>
      </p:sp>
    </p:spTree>
    <p:extLst>
      <p:ext uri="{BB962C8B-B14F-4D97-AF65-F5344CB8AC3E}">
        <p14:creationId xmlns:p14="http://schemas.microsoft.com/office/powerpoint/2010/main" val="3495826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B8D66447-C33A-4CBA-BB4C-EFFF4A4F8BF5}" type="slidenum">
              <a:rPr lang="de-DE" altLang="de-DE" smtClean="0"/>
              <a:pPr>
                <a:defRPr/>
              </a:pPr>
              <a:t>14</a:t>
            </a:fld>
            <a:endParaRPr lang="de-DE" altLang="de-DE"/>
          </a:p>
        </p:txBody>
      </p:sp>
    </p:spTree>
    <p:extLst>
      <p:ext uri="{BB962C8B-B14F-4D97-AF65-F5344CB8AC3E}">
        <p14:creationId xmlns:p14="http://schemas.microsoft.com/office/powerpoint/2010/main" val="2353278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Car-Sharing gibt es auch in der Form, dass die Autos an einem festgelegten Parkplatz abgestellt werden müssen.</a:t>
            </a:r>
          </a:p>
          <a:p>
            <a:endParaRPr lang="de-DE" dirty="0"/>
          </a:p>
          <a:p>
            <a:r>
              <a:rPr lang="de-DE" dirty="0" err="1"/>
              <a:t>Ridesharing</a:t>
            </a:r>
            <a:r>
              <a:rPr lang="de-DE" dirty="0"/>
              <a:t> (bei privaten Anbietern, Bsp. “Uber”) und </a:t>
            </a:r>
            <a:r>
              <a:rPr lang="de-DE" dirty="0" err="1"/>
              <a:t>Ridepooling</a:t>
            </a:r>
            <a:r>
              <a:rPr lang="de-DE" dirty="0"/>
              <a:t> (wenn von Kommunen betrieben). Man kann sich dies als eine Mischung aus Taxi und öffentlicher Nahverkehr in Form von Busen vorstellen (auch preislich bewegt es sich meist dazwischen). Im Idealfall werden dabei Dritte bei sowieso durchgeführten Fahrten mitgenommen. </a:t>
            </a:r>
          </a:p>
        </p:txBody>
      </p:sp>
      <p:sp>
        <p:nvSpPr>
          <p:cNvPr id="4" name="Foliennummernplatzhalter 3"/>
          <p:cNvSpPr>
            <a:spLocks noGrp="1"/>
          </p:cNvSpPr>
          <p:nvPr>
            <p:ph type="sldNum" sz="quarter" idx="5"/>
          </p:nvPr>
        </p:nvSpPr>
        <p:spPr/>
        <p:txBody>
          <a:bodyPr/>
          <a:lstStyle/>
          <a:p>
            <a:pPr>
              <a:defRPr/>
            </a:pPr>
            <a:fld id="{B8D66447-C33A-4CBA-BB4C-EFFF4A4F8BF5}" type="slidenum">
              <a:rPr lang="de-DE" altLang="de-DE" smtClean="0"/>
              <a:pPr>
                <a:defRPr/>
              </a:pPr>
              <a:t>15</a:t>
            </a:fld>
            <a:endParaRPr lang="de-DE" altLang="de-DE"/>
          </a:p>
        </p:txBody>
      </p:sp>
    </p:spTree>
    <p:extLst>
      <p:ext uri="{BB962C8B-B14F-4D97-AF65-F5344CB8AC3E}">
        <p14:creationId xmlns:p14="http://schemas.microsoft.com/office/powerpoint/2010/main" val="727519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https://marvelapp.com/</a:t>
            </a:r>
          </a:p>
        </p:txBody>
      </p:sp>
      <p:sp>
        <p:nvSpPr>
          <p:cNvPr id="4" name="Foliennummernplatzhalter 3"/>
          <p:cNvSpPr>
            <a:spLocks noGrp="1"/>
          </p:cNvSpPr>
          <p:nvPr>
            <p:ph type="sldNum" sz="quarter" idx="5"/>
          </p:nvPr>
        </p:nvSpPr>
        <p:spPr/>
        <p:txBody>
          <a:bodyPr/>
          <a:lstStyle/>
          <a:p>
            <a:pPr>
              <a:defRPr/>
            </a:pPr>
            <a:fld id="{B8D66447-C33A-4CBA-BB4C-EFFF4A4F8BF5}" type="slidenum">
              <a:rPr lang="de-DE" altLang="de-DE" smtClean="0"/>
              <a:pPr>
                <a:defRPr/>
              </a:pPr>
              <a:t>17</a:t>
            </a:fld>
            <a:endParaRPr lang="de-DE" altLang="de-DE"/>
          </a:p>
        </p:txBody>
      </p:sp>
    </p:spTree>
    <p:extLst>
      <p:ext uri="{BB962C8B-B14F-4D97-AF65-F5344CB8AC3E}">
        <p14:creationId xmlns:p14="http://schemas.microsoft.com/office/powerpoint/2010/main" val="2926478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sz="1400" dirty="0"/>
          </a:p>
        </p:txBody>
      </p:sp>
    </p:spTree>
    <p:extLst>
      <p:ext uri="{BB962C8B-B14F-4D97-AF65-F5344CB8AC3E}">
        <p14:creationId xmlns:p14="http://schemas.microsoft.com/office/powerpoint/2010/main" val="1599289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sz="1400" dirty="0"/>
          </a:p>
        </p:txBody>
      </p:sp>
    </p:spTree>
    <p:extLst>
      <p:ext uri="{BB962C8B-B14F-4D97-AF65-F5344CB8AC3E}">
        <p14:creationId xmlns:p14="http://schemas.microsoft.com/office/powerpoint/2010/main" val="3507804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sz="1400" dirty="0"/>
          </a:p>
        </p:txBody>
      </p:sp>
    </p:spTree>
    <p:extLst>
      <p:ext uri="{BB962C8B-B14F-4D97-AF65-F5344CB8AC3E}">
        <p14:creationId xmlns:p14="http://schemas.microsoft.com/office/powerpoint/2010/main" val="3391352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sz="1400" dirty="0"/>
          </a:p>
        </p:txBody>
      </p:sp>
    </p:spTree>
    <p:extLst>
      <p:ext uri="{BB962C8B-B14F-4D97-AF65-F5344CB8AC3E}">
        <p14:creationId xmlns:p14="http://schemas.microsoft.com/office/powerpoint/2010/main" val="827528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izenplatzhalter 1"/>
          <p:cNvSpPr>
            <a:spLocks noGrp="1"/>
          </p:cNvSpPr>
          <p:nvPr>
            <p:ph type="body" idx="1"/>
          </p:nvPr>
        </p:nvSpPr>
        <p:spPr/>
        <p:txBody>
          <a:bodyPr/>
          <a:lstStyle/>
          <a:p>
            <a:endParaRPr lang="de-DE"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sz="1400" dirty="0"/>
          </a:p>
        </p:txBody>
      </p:sp>
    </p:spTree>
    <p:extLst>
      <p:ext uri="{BB962C8B-B14F-4D97-AF65-F5344CB8AC3E}">
        <p14:creationId xmlns:p14="http://schemas.microsoft.com/office/powerpoint/2010/main" val="9461402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B8D66447-C33A-4CBA-BB4C-EFFF4A4F8BF5}" type="slidenum">
              <a:rPr lang="de-DE" altLang="de-DE" smtClean="0"/>
              <a:pPr>
                <a:defRPr/>
              </a:pPr>
              <a:t>23</a:t>
            </a:fld>
            <a:endParaRPr lang="de-DE" altLang="de-DE"/>
          </a:p>
        </p:txBody>
      </p:sp>
    </p:spTree>
    <p:extLst>
      <p:ext uri="{BB962C8B-B14F-4D97-AF65-F5344CB8AC3E}">
        <p14:creationId xmlns:p14="http://schemas.microsoft.com/office/powerpoint/2010/main" val="3719290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sz="1400" dirty="0"/>
          </a:p>
        </p:txBody>
      </p:sp>
    </p:spTree>
    <p:extLst>
      <p:ext uri="{BB962C8B-B14F-4D97-AF65-F5344CB8AC3E}">
        <p14:creationId xmlns:p14="http://schemas.microsoft.com/office/powerpoint/2010/main" val="3697984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sz="1400" dirty="0"/>
          </a:p>
        </p:txBody>
      </p:sp>
    </p:spTree>
    <p:extLst>
      <p:ext uri="{BB962C8B-B14F-4D97-AF65-F5344CB8AC3E}">
        <p14:creationId xmlns:p14="http://schemas.microsoft.com/office/powerpoint/2010/main" val="3009313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B8D66447-C33A-4CBA-BB4C-EFFF4A4F8BF5}" type="slidenum">
              <a:rPr lang="de-DE" altLang="de-DE" smtClean="0"/>
              <a:pPr>
                <a:defRPr/>
              </a:pPr>
              <a:t>27</a:t>
            </a:fld>
            <a:endParaRPr lang="de-DE" altLang="de-DE"/>
          </a:p>
        </p:txBody>
      </p:sp>
    </p:spTree>
    <p:extLst>
      <p:ext uri="{BB962C8B-B14F-4D97-AF65-F5344CB8AC3E}">
        <p14:creationId xmlns:p14="http://schemas.microsoft.com/office/powerpoint/2010/main" val="3886179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sz="1400" dirty="0"/>
          </a:p>
        </p:txBody>
      </p:sp>
    </p:spTree>
    <p:extLst>
      <p:ext uri="{BB962C8B-B14F-4D97-AF65-F5344CB8AC3E}">
        <p14:creationId xmlns:p14="http://schemas.microsoft.com/office/powerpoint/2010/main" val="3474424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sz="1400" dirty="0"/>
          </a:p>
        </p:txBody>
      </p:sp>
    </p:spTree>
    <p:extLst>
      <p:ext uri="{BB962C8B-B14F-4D97-AF65-F5344CB8AC3E}">
        <p14:creationId xmlns:p14="http://schemas.microsoft.com/office/powerpoint/2010/main" val="2300548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izenplatzhalter 1"/>
          <p:cNvSpPr>
            <a:spLocks noGrp="1"/>
          </p:cNvSpPr>
          <p:nvPr>
            <p:ph type="body" idx="1"/>
          </p:nvPr>
        </p:nvSpPr>
        <p:spPr/>
        <p:txBody>
          <a:bodyPr/>
          <a:lstStyle/>
          <a:p>
            <a:r>
              <a:rPr lang="de-DE" dirty="0"/>
              <a:t>Entertainment </a:t>
            </a:r>
            <a:r>
              <a:rPr lang="de-DE" dirty="0" err="1"/>
              <a:t>offer</a:t>
            </a:r>
            <a:r>
              <a:rPr lang="de-DE" dirty="0"/>
              <a:t>?!?!?</a:t>
            </a:r>
          </a:p>
          <a:p>
            <a:r>
              <a:rPr lang="de-DE" dirty="0"/>
              <a:t>3. Zeile -&gt; </a:t>
            </a:r>
            <a:r>
              <a:rPr lang="de-DE" dirty="0" err="1"/>
              <a:t>what</a:t>
            </a:r>
            <a:r>
              <a:rPr lang="de-DE" dirty="0"/>
              <a:t> </a:t>
            </a:r>
            <a:r>
              <a:rPr lang="de-DE" dirty="0" err="1"/>
              <a:t>about</a:t>
            </a:r>
            <a:r>
              <a:rPr lang="de-DE" dirty="0"/>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Überschrift klingt für mich komisch…</a:t>
            </a:r>
          </a:p>
        </p:txBody>
      </p:sp>
      <p:sp>
        <p:nvSpPr>
          <p:cNvPr id="4" name="Foliennummernplatzhalter 3"/>
          <p:cNvSpPr>
            <a:spLocks noGrp="1"/>
          </p:cNvSpPr>
          <p:nvPr>
            <p:ph type="sldNum" sz="quarter" idx="5"/>
          </p:nvPr>
        </p:nvSpPr>
        <p:spPr/>
        <p:txBody>
          <a:bodyPr/>
          <a:lstStyle/>
          <a:p>
            <a:pPr>
              <a:defRPr/>
            </a:pPr>
            <a:fld id="{B8D66447-C33A-4CBA-BB4C-EFFF4A4F8BF5}" type="slidenum">
              <a:rPr lang="de-DE" altLang="de-DE" smtClean="0"/>
              <a:pPr>
                <a:defRPr/>
              </a:pPr>
              <a:t>31</a:t>
            </a:fld>
            <a:endParaRPr lang="de-DE" altLang="de-DE"/>
          </a:p>
        </p:txBody>
      </p:sp>
    </p:spTree>
    <p:extLst>
      <p:ext uri="{BB962C8B-B14F-4D97-AF65-F5344CB8AC3E}">
        <p14:creationId xmlns:p14="http://schemas.microsoft.com/office/powerpoint/2010/main" val="2377268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sz="1400" dirty="0"/>
          </a:p>
        </p:txBody>
      </p:sp>
    </p:spTree>
    <p:extLst>
      <p:ext uri="{BB962C8B-B14F-4D97-AF65-F5344CB8AC3E}">
        <p14:creationId xmlns:p14="http://schemas.microsoft.com/office/powerpoint/2010/main" val="3746987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sz="1400" dirty="0"/>
          </a:p>
        </p:txBody>
      </p:sp>
    </p:spTree>
    <p:extLst>
      <p:ext uri="{BB962C8B-B14F-4D97-AF65-F5344CB8AC3E}">
        <p14:creationId xmlns:p14="http://schemas.microsoft.com/office/powerpoint/2010/main" val="41175349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sz="1400" dirty="0"/>
          </a:p>
        </p:txBody>
      </p:sp>
    </p:spTree>
    <p:extLst>
      <p:ext uri="{BB962C8B-B14F-4D97-AF65-F5344CB8AC3E}">
        <p14:creationId xmlns:p14="http://schemas.microsoft.com/office/powerpoint/2010/main" val="2528759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1400" dirty="0"/>
              <a:t>https://www.wave-ki.de/</a:t>
            </a:r>
          </a:p>
          <a:p>
            <a:endParaRPr lang="de-DE" sz="1400" dirty="0"/>
          </a:p>
        </p:txBody>
      </p:sp>
    </p:spTree>
    <p:extLst>
      <p:ext uri="{BB962C8B-B14F-4D97-AF65-F5344CB8AC3E}">
        <p14:creationId xmlns:p14="http://schemas.microsoft.com/office/powerpoint/2010/main" val="3543610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1400" dirty="0"/>
              <a:t>https://slidelizard.com/de</a:t>
            </a:r>
          </a:p>
        </p:txBody>
      </p:sp>
    </p:spTree>
    <p:extLst>
      <p:ext uri="{BB962C8B-B14F-4D97-AF65-F5344CB8AC3E}">
        <p14:creationId xmlns:p14="http://schemas.microsoft.com/office/powerpoint/2010/main" val="2858795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sz="1400" dirty="0">
              <a:solidFill>
                <a:srgbClr val="FF0000"/>
              </a:solidFill>
            </a:endParaRPr>
          </a:p>
        </p:txBody>
      </p:sp>
    </p:spTree>
    <p:extLst>
      <p:ext uri="{BB962C8B-B14F-4D97-AF65-F5344CB8AC3E}">
        <p14:creationId xmlns:p14="http://schemas.microsoft.com/office/powerpoint/2010/main" val="1937007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B8D66447-C33A-4CBA-BB4C-EFFF4A4F8BF5}" type="slidenum">
              <a:rPr lang="de-DE" altLang="de-DE" smtClean="0"/>
              <a:pPr>
                <a:defRPr/>
              </a:pPr>
              <a:t>7</a:t>
            </a:fld>
            <a:endParaRPr lang="de-DE" altLang="de-DE"/>
          </a:p>
        </p:txBody>
      </p:sp>
    </p:spTree>
    <p:extLst>
      <p:ext uri="{BB962C8B-B14F-4D97-AF65-F5344CB8AC3E}">
        <p14:creationId xmlns:p14="http://schemas.microsoft.com/office/powerpoint/2010/main" val="1996023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https://openai.com/blog/emergent-tool-use/</a:t>
            </a:r>
          </a:p>
        </p:txBody>
      </p:sp>
      <p:sp>
        <p:nvSpPr>
          <p:cNvPr id="4" name="Foliennummernplatzhalter 3"/>
          <p:cNvSpPr>
            <a:spLocks noGrp="1"/>
          </p:cNvSpPr>
          <p:nvPr>
            <p:ph type="sldNum" sz="quarter" idx="5"/>
          </p:nvPr>
        </p:nvSpPr>
        <p:spPr/>
        <p:txBody>
          <a:bodyPr/>
          <a:lstStyle/>
          <a:p>
            <a:pPr>
              <a:defRPr/>
            </a:pPr>
            <a:fld id="{B8D66447-C33A-4CBA-BB4C-EFFF4A4F8BF5}" type="slidenum">
              <a:rPr lang="de-DE" altLang="de-DE" smtClean="0"/>
              <a:pPr>
                <a:defRPr/>
              </a:pPr>
              <a:t>8</a:t>
            </a:fld>
            <a:endParaRPr lang="de-DE" altLang="de-DE"/>
          </a:p>
        </p:txBody>
      </p:sp>
    </p:spTree>
    <p:extLst>
      <p:ext uri="{BB962C8B-B14F-4D97-AF65-F5344CB8AC3E}">
        <p14:creationId xmlns:p14="http://schemas.microsoft.com/office/powerpoint/2010/main" val="3853604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https://www.youtube.com/watch?v=kopoLzvh5jY</a:t>
            </a:r>
          </a:p>
        </p:txBody>
      </p:sp>
      <p:sp>
        <p:nvSpPr>
          <p:cNvPr id="4" name="Foliennummernplatzhalter 3"/>
          <p:cNvSpPr>
            <a:spLocks noGrp="1"/>
          </p:cNvSpPr>
          <p:nvPr>
            <p:ph type="sldNum" sz="quarter" idx="5"/>
          </p:nvPr>
        </p:nvSpPr>
        <p:spPr/>
        <p:txBody>
          <a:bodyPr/>
          <a:lstStyle/>
          <a:p>
            <a:pPr>
              <a:defRPr/>
            </a:pPr>
            <a:fld id="{B8D66447-C33A-4CBA-BB4C-EFFF4A4F8BF5}" type="slidenum">
              <a:rPr lang="de-DE" altLang="de-DE" smtClean="0"/>
              <a:pPr>
                <a:defRPr/>
              </a:pPr>
              <a:t>9</a:t>
            </a:fld>
            <a:endParaRPr lang="de-DE" altLang="de-DE"/>
          </a:p>
        </p:txBody>
      </p:sp>
    </p:spTree>
    <p:extLst>
      <p:ext uri="{BB962C8B-B14F-4D97-AF65-F5344CB8AC3E}">
        <p14:creationId xmlns:p14="http://schemas.microsoft.com/office/powerpoint/2010/main" val="35869895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5" name="Titel 1"/>
          <p:cNvSpPr>
            <a:spLocks noGrp="1"/>
          </p:cNvSpPr>
          <p:nvPr>
            <p:ph type="ctrTitle" hasCustomPrompt="1"/>
          </p:nvPr>
        </p:nvSpPr>
        <p:spPr>
          <a:xfrm>
            <a:off x="609600" y="3178564"/>
            <a:ext cx="10668000" cy="731720"/>
          </a:xfrm>
        </p:spPr>
        <p:txBody>
          <a:bodyPr/>
          <a:lstStyle>
            <a:lvl1pPr>
              <a:defRPr/>
            </a:lvl1pPr>
          </a:lstStyle>
          <a:p>
            <a:r>
              <a:rPr lang="de-DE" dirty="0"/>
              <a:t>KI-Projektwerkstatt @ BBS I Uelzen</a:t>
            </a:r>
          </a:p>
        </p:txBody>
      </p:sp>
      <p:sp>
        <p:nvSpPr>
          <p:cNvPr id="6" name="Untertitel 2"/>
          <p:cNvSpPr>
            <a:spLocks noGrp="1"/>
          </p:cNvSpPr>
          <p:nvPr>
            <p:ph type="subTitle" idx="1" hasCustomPrompt="1"/>
          </p:nvPr>
        </p:nvSpPr>
        <p:spPr>
          <a:xfrm>
            <a:off x="609600" y="3923370"/>
            <a:ext cx="9753600" cy="1752600"/>
          </a:xfrm>
        </p:spPr>
        <p:txBody>
          <a:bodyPr/>
          <a:lstStyle>
            <a:lvl1pPr marL="0" indent="0" algn="l">
              <a:buNone/>
              <a:defRPr sz="2400">
                <a:solidFill>
                  <a:srgbClr val="7F807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Künstliche Intelligenz als Chance für den ländlichen Raum – </a:t>
            </a:r>
          </a:p>
          <a:p>
            <a:r>
              <a:rPr lang="de-DE" dirty="0"/>
              <a:t>Welche Chancen bietet KI für den Landkreis Uelzen?</a:t>
            </a:r>
          </a:p>
        </p:txBody>
      </p:sp>
      <p:sp>
        <p:nvSpPr>
          <p:cNvPr id="7" name="Datumsplatzhalter 2">
            <a:extLst>
              <a:ext uri="{FF2B5EF4-FFF2-40B4-BE49-F238E27FC236}">
                <a16:creationId xmlns:a16="http://schemas.microsoft.com/office/drawing/2014/main" id="{84C62AEB-B6CE-40A7-8A00-AAF121130741}"/>
              </a:ext>
            </a:extLst>
          </p:cNvPr>
          <p:cNvSpPr>
            <a:spLocks noGrp="1"/>
          </p:cNvSpPr>
          <p:nvPr>
            <p:ph type="dt" sz="half" idx="10"/>
          </p:nvPr>
        </p:nvSpPr>
        <p:spPr/>
        <p:txBody>
          <a:bodyPr/>
          <a:lstStyle>
            <a:lvl1pPr>
              <a:defRPr/>
            </a:lvl1pPr>
          </a:lstStyle>
          <a:p>
            <a:pPr>
              <a:defRPr/>
            </a:pPr>
            <a:fld id="{30ED1180-E73F-44A7-B92C-C779A49B8EDF}" type="datetime1">
              <a:rPr lang="de-DE" altLang="de-DE"/>
              <a:pPr>
                <a:defRPr/>
              </a:pPr>
              <a:t>08.02.2021</a:t>
            </a:fld>
            <a:r>
              <a:rPr lang="de-DE" altLang="de-DE"/>
              <a:t> | </a:t>
            </a:r>
            <a:fld id="{923130C6-A102-4542-89D9-182175318201}" type="slidenum">
              <a:rPr lang="de-DE" altLang="de-DE"/>
              <a:pPr>
                <a:defRPr/>
              </a:pPr>
              <a:t>‹Nr.›</a:t>
            </a:fld>
            <a:endParaRPr lang="de-DE" altLang="de-DE"/>
          </a:p>
        </p:txBody>
      </p:sp>
      <p:pic>
        <p:nvPicPr>
          <p:cNvPr id="12" name="Grafik 11">
            <a:extLst>
              <a:ext uri="{FF2B5EF4-FFF2-40B4-BE49-F238E27FC236}">
                <a16:creationId xmlns:a16="http://schemas.microsoft.com/office/drawing/2014/main" id="{C540792C-6C9C-44EC-BF28-74FDA4BEFDF5}"/>
              </a:ext>
            </a:extLst>
          </p:cNvPr>
          <p:cNvPicPr>
            <a:picLocks noChangeAspect="1"/>
          </p:cNvPicPr>
          <p:nvPr userDrawn="1"/>
        </p:nvPicPr>
        <p:blipFill rotWithShape="1">
          <a:blip r:embed="rId2"/>
          <a:srcRect l="3193" t="5746" r="3417" b="5725"/>
          <a:stretch/>
        </p:blipFill>
        <p:spPr>
          <a:xfrm>
            <a:off x="609600" y="680103"/>
            <a:ext cx="5040000" cy="1901537"/>
          </a:xfrm>
          <a:prstGeom prst="rect">
            <a:avLst/>
          </a:prstGeom>
        </p:spPr>
      </p:pic>
      <p:pic>
        <p:nvPicPr>
          <p:cNvPr id="13" name="Bild 1">
            <a:extLst>
              <a:ext uri="{FF2B5EF4-FFF2-40B4-BE49-F238E27FC236}">
                <a16:creationId xmlns:a16="http://schemas.microsoft.com/office/drawing/2014/main" id="{F0CC1F71-0ADF-459D-AF82-6BBBE789B635}"/>
              </a:ext>
            </a:extLst>
          </p:cNvPr>
          <p:cNvPicPr>
            <a:picLocks noChangeAspect="1"/>
          </p:cNvPicPr>
          <p:nvPr userDrawn="1"/>
        </p:nvPicPr>
        <p:blipFill>
          <a:blip r:embed="rId3"/>
          <a:stretch>
            <a:fillRect/>
          </a:stretch>
        </p:blipFill>
        <p:spPr bwMode="auto">
          <a:xfrm>
            <a:off x="6237600" y="285478"/>
            <a:ext cx="5040000"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2093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0"/>
          </a:xfrm>
        </p:spPr>
        <p:txBody>
          <a:bodyPr anchor="b"/>
          <a:lstStyle>
            <a:lvl1pPr algn="l">
              <a:defRPr sz="2000" b="0" i="0">
                <a:latin typeface="Calibri Light"/>
                <a:cs typeface="Calibri Light"/>
              </a:defRPr>
            </a:lvl1pPr>
          </a:lstStyle>
          <a:p>
            <a:r>
              <a:rPr lang="de-DE" dirty="0"/>
              <a:t>Mastertitelformat bearbeiten</a:t>
            </a:r>
          </a:p>
        </p:txBody>
      </p:sp>
      <p:sp>
        <p:nvSpPr>
          <p:cNvPr id="3" name="Inhaltsplatzhalter 2"/>
          <p:cNvSpPr>
            <a:spLocks noGrp="1"/>
          </p:cNvSpPr>
          <p:nvPr>
            <p:ph idx="1"/>
          </p:nvPr>
        </p:nvSpPr>
        <p:spPr>
          <a:xfrm>
            <a:off x="4766733" y="273057"/>
            <a:ext cx="6815667" cy="5853113"/>
          </a:xfrm>
        </p:spPr>
        <p:txBody>
          <a:bodyPr/>
          <a:lstStyle>
            <a:lvl1pPr>
              <a:defRPr sz="3200">
                <a:latin typeface="Calibri Light"/>
                <a:cs typeface="Calibri Light"/>
              </a:defRPr>
            </a:lvl1pPr>
            <a:lvl2pPr>
              <a:defRPr sz="2800">
                <a:latin typeface="Calibri Light"/>
                <a:cs typeface="Calibri Light"/>
              </a:defRPr>
            </a:lvl2pPr>
            <a:lvl3pPr>
              <a:defRPr sz="2400">
                <a:latin typeface="Calibri Light"/>
                <a:cs typeface="Calibri Light"/>
              </a:defRPr>
            </a:lvl3pPr>
            <a:lvl4pPr>
              <a:defRPr sz="2000">
                <a:latin typeface="Calibri Light"/>
                <a:cs typeface="Calibri Light"/>
              </a:defRPr>
            </a:lvl4pPr>
            <a:lvl5pPr>
              <a:defRPr sz="2000">
                <a:latin typeface="Calibri Light"/>
                <a:cs typeface="Calibri Light"/>
              </a:defRPr>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3" y="1435103"/>
            <a:ext cx="4011084" cy="4691063"/>
          </a:xfrm>
        </p:spPr>
        <p:txBody>
          <a:bodyPr/>
          <a:lstStyle>
            <a:lvl1pPr marL="0" indent="0">
              <a:buNone/>
              <a:defRPr sz="1400">
                <a:latin typeface="Calibri Light"/>
                <a:cs typeface="Calibri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3">
            <a:extLst>
              <a:ext uri="{FF2B5EF4-FFF2-40B4-BE49-F238E27FC236}">
                <a16:creationId xmlns:a16="http://schemas.microsoft.com/office/drawing/2014/main" id="{B8B5AC57-DC37-4DEA-8019-E730F985901B}"/>
              </a:ext>
            </a:extLst>
          </p:cNvPr>
          <p:cNvSpPr>
            <a:spLocks noGrp="1"/>
          </p:cNvSpPr>
          <p:nvPr>
            <p:ph type="dt" sz="half" idx="10"/>
          </p:nvPr>
        </p:nvSpPr>
        <p:spPr/>
        <p:txBody>
          <a:bodyPr/>
          <a:lstStyle>
            <a:lvl1pPr>
              <a:defRPr/>
            </a:lvl1pPr>
          </a:lstStyle>
          <a:p>
            <a:pPr>
              <a:defRPr/>
            </a:pPr>
            <a:fld id="{5CE9E155-6BAC-4BA2-88AD-C53B6C29B919}" type="datetime1">
              <a:rPr lang="de-DE" altLang="de-DE"/>
              <a:pPr>
                <a:defRPr/>
              </a:pPr>
              <a:t>08.02.2021</a:t>
            </a:fld>
            <a:r>
              <a:rPr lang="de-DE" altLang="de-DE"/>
              <a:t> | </a:t>
            </a:r>
            <a:fld id="{C71C9A20-58BE-4DDC-B2D5-98208C570CCD}" type="slidenum">
              <a:rPr lang="de-DE" altLang="de-DE"/>
              <a:pPr>
                <a:defRPr/>
              </a:pPr>
              <a:t>‹Nr.›</a:t>
            </a:fld>
            <a:endParaRPr lang="de-DE" altLang="de-DE"/>
          </a:p>
        </p:txBody>
      </p:sp>
    </p:spTree>
    <p:extLst>
      <p:ext uri="{BB962C8B-B14F-4D97-AF65-F5344CB8AC3E}">
        <p14:creationId xmlns:p14="http://schemas.microsoft.com/office/powerpoint/2010/main" val="697416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0" i="0">
                <a:latin typeface="Calibri Light"/>
                <a:cs typeface="Calibri Light"/>
              </a:defRPr>
            </a:lvl1pPr>
          </a:lstStyle>
          <a:p>
            <a:r>
              <a:rPr lang="de-DE" dirty="0"/>
              <a:t>Mastertitelformat bearbeiten</a:t>
            </a:r>
          </a:p>
        </p:txBody>
      </p:sp>
      <p:sp>
        <p:nvSpPr>
          <p:cNvPr id="3" name="Bildplatzhalter 2"/>
          <p:cNvSpPr>
            <a:spLocks noGrp="1"/>
          </p:cNvSpPr>
          <p:nvPr>
            <p:ph type="pic" idx="1"/>
          </p:nvPr>
        </p:nvSpPr>
        <p:spPr>
          <a:xfrm>
            <a:off x="2389717" y="612775"/>
            <a:ext cx="7315200" cy="4114800"/>
          </a:xfrm>
        </p:spPr>
        <p:txBody>
          <a:bodyPr rtlCol="0">
            <a:normAutofit/>
          </a:bodyPr>
          <a:lstStyle>
            <a:lvl1pPr marL="0" indent="0">
              <a:buNone/>
              <a:defRPr sz="3200">
                <a:latin typeface="Calibri Light"/>
                <a:cs typeface="Calibri Ligh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auf Platzhalter ziehen oder durch Klicken auf Symbol hinzufügen</a:t>
            </a:r>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atin typeface="Calibri Light"/>
                <a:cs typeface="Calibri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3">
            <a:extLst>
              <a:ext uri="{FF2B5EF4-FFF2-40B4-BE49-F238E27FC236}">
                <a16:creationId xmlns:a16="http://schemas.microsoft.com/office/drawing/2014/main" id="{A7C74EDE-8099-4CEE-9FBB-96925855FD19}"/>
              </a:ext>
            </a:extLst>
          </p:cNvPr>
          <p:cNvSpPr>
            <a:spLocks noGrp="1"/>
          </p:cNvSpPr>
          <p:nvPr>
            <p:ph type="dt" sz="half" idx="10"/>
          </p:nvPr>
        </p:nvSpPr>
        <p:spPr/>
        <p:txBody>
          <a:bodyPr/>
          <a:lstStyle>
            <a:lvl1pPr>
              <a:defRPr/>
            </a:lvl1pPr>
          </a:lstStyle>
          <a:p>
            <a:pPr>
              <a:defRPr/>
            </a:pPr>
            <a:fld id="{1F26C2DB-E45C-44AF-9D02-1C1BC58585A4}" type="datetime1">
              <a:rPr lang="de-DE" altLang="de-DE"/>
              <a:pPr>
                <a:defRPr/>
              </a:pPr>
              <a:t>08.02.2021</a:t>
            </a:fld>
            <a:r>
              <a:rPr lang="de-DE" altLang="de-DE"/>
              <a:t> | </a:t>
            </a:r>
            <a:fld id="{F8E83423-4993-4DF5-B1B1-1C68FBAB3D2E}" type="slidenum">
              <a:rPr lang="de-DE" altLang="de-DE"/>
              <a:pPr>
                <a:defRPr/>
              </a:pPr>
              <a:t>‹Nr.›</a:t>
            </a:fld>
            <a:endParaRPr lang="de-DE" altLang="de-DE"/>
          </a:p>
        </p:txBody>
      </p:sp>
    </p:spTree>
    <p:extLst>
      <p:ext uri="{BB962C8B-B14F-4D97-AF65-F5344CB8AC3E}">
        <p14:creationId xmlns:p14="http://schemas.microsoft.com/office/powerpoint/2010/main" val="1703488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881D9AC-8878-41DB-895F-A147C964986C}"/>
              </a:ext>
            </a:extLst>
          </p:cNvPr>
          <p:cNvSpPr>
            <a:spLocks noGrp="1"/>
          </p:cNvSpPr>
          <p:nvPr>
            <p:ph type="dt" sz="half" idx="10"/>
          </p:nvPr>
        </p:nvSpPr>
        <p:spPr/>
        <p:txBody>
          <a:bodyPr/>
          <a:lstStyle>
            <a:lvl1pPr>
              <a:defRPr/>
            </a:lvl1pPr>
          </a:lstStyle>
          <a:p>
            <a:pPr>
              <a:defRPr/>
            </a:pPr>
            <a:fld id="{B5CA21C6-A1C5-46D1-A271-6DAB7F584538}" type="datetime1">
              <a:rPr lang="de-DE" altLang="de-DE"/>
              <a:pPr>
                <a:defRPr/>
              </a:pPr>
              <a:t>08.02.2021</a:t>
            </a:fld>
            <a:r>
              <a:rPr lang="de-DE" altLang="de-DE"/>
              <a:t> | </a:t>
            </a:r>
            <a:fld id="{DC3BE2CC-298B-4CEA-B9AB-079C7607BA0A}" type="slidenum">
              <a:rPr lang="de-DE" altLang="de-DE"/>
              <a:pPr>
                <a:defRPr/>
              </a:pPr>
              <a:t>‹Nr.›</a:t>
            </a:fld>
            <a:endParaRPr lang="de-DE" altLang="de-DE"/>
          </a:p>
        </p:txBody>
      </p:sp>
    </p:spTree>
    <p:extLst>
      <p:ext uri="{BB962C8B-B14F-4D97-AF65-F5344CB8AC3E}">
        <p14:creationId xmlns:p14="http://schemas.microsoft.com/office/powerpoint/2010/main" val="2095957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45"/>
            <a:ext cx="2743200" cy="5851525"/>
          </a:xfrm>
        </p:spPr>
        <p:txBody>
          <a:bodyPr vert="eaVert"/>
          <a:lstStyle/>
          <a:p>
            <a:r>
              <a:rPr lang="de-DE"/>
              <a:t>Mastertitelformat bearbeiten</a:t>
            </a:r>
          </a:p>
        </p:txBody>
      </p:sp>
      <p:sp>
        <p:nvSpPr>
          <p:cNvPr id="3" name="Vertikaler Textplatzhalter 2"/>
          <p:cNvSpPr>
            <a:spLocks noGrp="1"/>
          </p:cNvSpPr>
          <p:nvPr>
            <p:ph type="body" orient="vert" idx="1"/>
          </p:nvPr>
        </p:nvSpPr>
        <p:spPr>
          <a:xfrm>
            <a:off x="609600" y="274645"/>
            <a:ext cx="8026400" cy="585152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34D21F2-6BED-4606-A795-E7EC8FE03DA7}"/>
              </a:ext>
            </a:extLst>
          </p:cNvPr>
          <p:cNvSpPr>
            <a:spLocks noGrp="1"/>
          </p:cNvSpPr>
          <p:nvPr>
            <p:ph type="dt" sz="half" idx="10"/>
          </p:nvPr>
        </p:nvSpPr>
        <p:spPr/>
        <p:txBody>
          <a:bodyPr/>
          <a:lstStyle>
            <a:lvl1pPr>
              <a:defRPr/>
            </a:lvl1pPr>
          </a:lstStyle>
          <a:p>
            <a:pPr>
              <a:defRPr/>
            </a:pPr>
            <a:fld id="{15F5F394-F4D9-4336-8C1D-C6EE806C7BDD}" type="datetime1">
              <a:rPr lang="de-DE" altLang="de-DE"/>
              <a:pPr>
                <a:defRPr/>
              </a:pPr>
              <a:t>08.02.2021</a:t>
            </a:fld>
            <a:r>
              <a:rPr lang="de-DE" altLang="de-DE"/>
              <a:t> | </a:t>
            </a:r>
            <a:fld id="{CEA13939-41F3-4ABC-8563-D3B7D85DD395}" type="slidenum">
              <a:rPr lang="de-DE" altLang="de-DE"/>
              <a:pPr>
                <a:defRPr/>
              </a:pPr>
              <a:t>‹Nr.›</a:t>
            </a:fld>
            <a:endParaRPr lang="de-DE" altLang="de-DE"/>
          </a:p>
        </p:txBody>
      </p:sp>
    </p:spTree>
    <p:extLst>
      <p:ext uri="{BB962C8B-B14F-4D97-AF65-F5344CB8AC3E}">
        <p14:creationId xmlns:p14="http://schemas.microsoft.com/office/powerpoint/2010/main" val="1122559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tzte Folie - Danke">
    <p:spTree>
      <p:nvGrpSpPr>
        <p:cNvPr id="1" name=""/>
        <p:cNvGrpSpPr/>
        <p:nvPr/>
      </p:nvGrpSpPr>
      <p:grpSpPr>
        <a:xfrm>
          <a:off x="0" y="0"/>
          <a:ext cx="0" cy="0"/>
          <a:chOff x="0" y="0"/>
          <a:chExt cx="0" cy="0"/>
        </a:xfrm>
      </p:grpSpPr>
      <p:pic>
        <p:nvPicPr>
          <p:cNvPr id="4" name="Bild 6">
            <a:extLst>
              <a:ext uri="{FF2B5EF4-FFF2-40B4-BE49-F238E27FC236}">
                <a16:creationId xmlns:a16="http://schemas.microsoft.com/office/drawing/2014/main" id="{AF17C08B-6416-45EB-8A8E-579C5B9738E4}"/>
              </a:ext>
            </a:extLst>
          </p:cNvPr>
          <p:cNvPicPr>
            <a:picLocks noChangeAspect="1"/>
          </p:cNvPicPr>
          <p:nvPr userDrawn="1"/>
        </p:nvPicPr>
        <p:blipFill rotWithShape="1">
          <a:blip r:embed="rId2"/>
          <a:srcRect l="8134" t="14883" r="9210" b="15206"/>
          <a:stretch/>
        </p:blipFill>
        <p:spPr bwMode="auto">
          <a:xfrm>
            <a:off x="605367" y="1404851"/>
            <a:ext cx="4998721" cy="1662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 12" descr="izt-qrcode.png">
            <a:extLst>
              <a:ext uri="{FF2B5EF4-FFF2-40B4-BE49-F238E27FC236}">
                <a16:creationId xmlns:a16="http://schemas.microsoft.com/office/drawing/2014/main" id="{4A579214-063A-4C6F-B773-80612C0837B0}"/>
              </a:ext>
            </a:extLst>
          </p:cNvPr>
          <p:cNvPicPr>
            <a:picLocks/>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461767" y="1350554"/>
            <a:ext cx="18972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Untertitel 2"/>
          <p:cNvSpPr>
            <a:spLocks noGrp="1"/>
          </p:cNvSpPr>
          <p:nvPr>
            <p:ph type="subTitle" idx="1"/>
          </p:nvPr>
        </p:nvSpPr>
        <p:spPr>
          <a:xfrm>
            <a:off x="609600" y="4285448"/>
            <a:ext cx="10716685" cy="1019519"/>
          </a:xfrm>
        </p:spPr>
        <p:txBody>
          <a:bodyPr/>
          <a:lstStyle>
            <a:lvl1pPr marL="0" indent="0" algn="l">
              <a:buNone/>
              <a:defRPr sz="1600">
                <a:solidFill>
                  <a:srgbClr val="7F807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p>
        </p:txBody>
      </p:sp>
      <p:sp>
        <p:nvSpPr>
          <p:cNvPr id="12" name="Titel 11"/>
          <p:cNvSpPr>
            <a:spLocks noGrp="1"/>
          </p:cNvSpPr>
          <p:nvPr>
            <p:ph type="title"/>
          </p:nvPr>
        </p:nvSpPr>
        <p:spPr>
          <a:xfrm>
            <a:off x="609600" y="3274028"/>
            <a:ext cx="10716685" cy="1143000"/>
          </a:xfrm>
        </p:spPr>
        <p:txBody>
          <a:bodyPr/>
          <a:lstStyle/>
          <a:p>
            <a:r>
              <a:rPr lang="de-DE" dirty="0"/>
              <a:t>Mastertitelformat bearbeiten</a:t>
            </a:r>
          </a:p>
        </p:txBody>
      </p:sp>
      <p:sp>
        <p:nvSpPr>
          <p:cNvPr id="7" name="Datumsplatzhalter 2">
            <a:extLst>
              <a:ext uri="{FF2B5EF4-FFF2-40B4-BE49-F238E27FC236}">
                <a16:creationId xmlns:a16="http://schemas.microsoft.com/office/drawing/2014/main" id="{F9D2C226-5E2F-4D28-90D8-52EBDF49D532}"/>
              </a:ext>
            </a:extLst>
          </p:cNvPr>
          <p:cNvSpPr>
            <a:spLocks noGrp="1"/>
          </p:cNvSpPr>
          <p:nvPr>
            <p:ph type="dt" sz="half" idx="10"/>
          </p:nvPr>
        </p:nvSpPr>
        <p:spPr/>
        <p:txBody>
          <a:bodyPr/>
          <a:lstStyle>
            <a:lvl1pPr>
              <a:defRPr/>
            </a:lvl1pPr>
          </a:lstStyle>
          <a:p>
            <a:pPr>
              <a:defRPr/>
            </a:pPr>
            <a:fld id="{78F8F2C1-432C-4213-8FE1-A80DEBC80B5B}" type="datetime1">
              <a:rPr lang="de-DE" altLang="de-DE"/>
              <a:pPr>
                <a:defRPr/>
              </a:pPr>
              <a:t>08.02.2021</a:t>
            </a:fld>
            <a:r>
              <a:rPr lang="de-DE" altLang="de-DE"/>
              <a:t> | </a:t>
            </a:r>
            <a:fld id="{D1873E20-5611-437D-B31C-E3A8B4E11E81}" type="slidenum">
              <a:rPr lang="de-DE" altLang="de-DE"/>
              <a:pPr>
                <a:defRPr/>
              </a:pPr>
              <a:t>‹Nr.›</a:t>
            </a:fld>
            <a:endParaRPr lang="de-DE" altLang="de-DE"/>
          </a:p>
        </p:txBody>
      </p:sp>
    </p:spTree>
    <p:extLst>
      <p:ext uri="{BB962C8B-B14F-4D97-AF65-F5344CB8AC3E}">
        <p14:creationId xmlns:p14="http://schemas.microsoft.com/office/powerpoint/2010/main" val="2703930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WO_OBJECTS">
    <p:spTree>
      <p:nvGrpSpPr>
        <p:cNvPr id="1" name=""/>
        <p:cNvGrpSpPr/>
        <p:nvPr/>
      </p:nvGrpSpPr>
      <p:grpSpPr>
        <a:xfrm>
          <a:off x="0" y="0"/>
          <a:ext cx="0" cy="0"/>
          <a:chOff x="0" y="0"/>
          <a:chExt cx="0" cy="0"/>
        </a:xfrm>
      </p:grpSpPr>
      <p:sp>
        <p:nvSpPr>
          <p:cNvPr id="40" name="Titeltext"/>
          <p:cNvSpPr txBox="1">
            <a:spLocks noGrp="1"/>
          </p:cNvSpPr>
          <p:nvPr>
            <p:ph type="title"/>
          </p:nvPr>
        </p:nvSpPr>
        <p:spPr>
          <a:prstGeom prst="rect">
            <a:avLst/>
          </a:prstGeom>
        </p:spPr>
        <p:txBody>
          <a:bodyPr/>
          <a:lstStyle/>
          <a:p>
            <a:r>
              <a:t>Titeltext</a:t>
            </a:r>
          </a:p>
        </p:txBody>
      </p:sp>
      <p:sp>
        <p:nvSpPr>
          <p:cNvPr id="41" name="Textebene 1…"/>
          <p:cNvSpPr txBox="1">
            <a:spLocks noGrp="1"/>
          </p:cNvSpPr>
          <p:nvPr>
            <p:ph type="body" sz="half" idx="1"/>
          </p:nvPr>
        </p:nvSpPr>
        <p:spPr>
          <a:xfrm>
            <a:off x="838200" y="1825625"/>
            <a:ext cx="5181600" cy="4351338"/>
          </a:xfrm>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42" name="Google Shape;34;p11"/>
          <p:cNvSpPr txBox="1">
            <a:spLocks noGrp="1"/>
          </p:cNvSpPr>
          <p:nvPr>
            <p:ph type="body" sz="half" idx="13"/>
          </p:nvPr>
        </p:nvSpPr>
        <p:spPr>
          <a:xfrm>
            <a:off x="6172200" y="1825625"/>
            <a:ext cx="5181600" cy="4351338"/>
          </a:xfrm>
          <a:prstGeom prst="rect">
            <a:avLst/>
          </a:prstGeom>
        </p:spPr>
        <p:txBody>
          <a:bodyPr/>
          <a:lstStyle/>
          <a:p>
            <a:endParaRPr/>
          </a:p>
        </p:txBody>
      </p:sp>
      <p:sp>
        <p:nvSpPr>
          <p:cNvPr id="4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79318903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3" name="Titeltext"/>
          <p:cNvSpPr txBox="1">
            <a:spLocks noGrp="1"/>
          </p:cNvSpPr>
          <p:nvPr>
            <p:ph type="title"/>
          </p:nvPr>
        </p:nvSpPr>
        <p:spPr>
          <a:xfrm>
            <a:off x="1524000" y="1122362"/>
            <a:ext cx="9144000" cy="1577296"/>
          </a:xfrm>
          <a:prstGeom prst="rect">
            <a:avLst/>
          </a:prstGeom>
        </p:spPr>
        <p:txBody>
          <a:bodyPr anchor="b"/>
          <a:lstStyle>
            <a:lvl1pPr algn="ctr"/>
          </a:lstStyle>
          <a:p>
            <a:r>
              <a:t>Titeltext</a:t>
            </a:r>
          </a:p>
        </p:txBody>
      </p:sp>
      <p:sp>
        <p:nvSpPr>
          <p:cNvPr id="14" name="Textebene 1…"/>
          <p:cNvSpPr txBox="1">
            <a:spLocks noGrp="1"/>
          </p:cNvSpPr>
          <p:nvPr>
            <p:ph type="body" sz="quarter" idx="1"/>
          </p:nvPr>
        </p:nvSpPr>
        <p:spPr>
          <a:xfrm>
            <a:off x="1524000" y="2895418"/>
            <a:ext cx="9144000" cy="1655762"/>
          </a:xfrm>
          <a:prstGeom prst="rect">
            <a:avLst/>
          </a:prstGeom>
        </p:spPr>
        <p:txBody>
          <a:bodyPr/>
          <a:lstStyle>
            <a:lvl1pPr marL="381000" indent="-304800" algn="ctr">
              <a:lnSpc>
                <a:spcPct val="80000"/>
              </a:lnSpc>
              <a:buClrTx/>
              <a:buSzTx/>
              <a:buFontTx/>
              <a:buNone/>
            </a:lvl1pPr>
            <a:lvl2pPr marL="381000" indent="152400" algn="ctr">
              <a:lnSpc>
                <a:spcPct val="80000"/>
              </a:lnSpc>
              <a:buClrTx/>
              <a:buSzTx/>
              <a:buFontTx/>
              <a:buNone/>
            </a:lvl2pPr>
            <a:lvl3pPr marL="381000" indent="635000" algn="ctr">
              <a:lnSpc>
                <a:spcPct val="80000"/>
              </a:lnSpc>
              <a:buClrTx/>
              <a:buSzTx/>
              <a:buFontTx/>
              <a:buNone/>
            </a:lvl3pPr>
            <a:lvl4pPr marL="381000" indent="1104900" algn="ctr">
              <a:lnSpc>
                <a:spcPct val="80000"/>
              </a:lnSpc>
              <a:buClrTx/>
              <a:buSzTx/>
              <a:buFontTx/>
              <a:buNone/>
            </a:lvl4pPr>
            <a:lvl5pPr marL="381000" indent="1562100" algn="ctr">
              <a:lnSpc>
                <a:spcPct val="80000"/>
              </a:lnSpc>
              <a:buClrTx/>
              <a:buSzTx/>
              <a:buFontTx/>
              <a:buNone/>
            </a:lvl5pPr>
          </a:lstStyle>
          <a:p>
            <a:r>
              <a:t>Textebene 1</a:t>
            </a:r>
          </a:p>
          <a:p>
            <a:pPr lvl="1"/>
            <a:r>
              <a:t>Textebene 2</a:t>
            </a:r>
          </a:p>
          <a:p>
            <a:pPr lvl="2"/>
            <a:r>
              <a:t>Textebene 3</a:t>
            </a:r>
          </a:p>
          <a:p>
            <a:pPr lvl="3"/>
            <a:r>
              <a:t>Textebene 4</a:t>
            </a:r>
          </a:p>
          <a:p>
            <a:pPr lvl="4"/>
            <a:r>
              <a:t>Textebene 5</a:t>
            </a:r>
          </a:p>
        </p:txBody>
      </p:sp>
      <p:sp>
        <p:nvSpPr>
          <p:cNvPr id="1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26711144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ACECE29D-6771-4E17-9899-631C258455A1}"/>
              </a:ext>
            </a:extLst>
          </p:cNvPr>
          <p:cNvSpPr>
            <a:spLocks noGrp="1"/>
          </p:cNvSpPr>
          <p:nvPr>
            <p:ph type="dt" sz="half" idx="10"/>
          </p:nvPr>
        </p:nvSpPr>
        <p:spPr/>
        <p:txBody>
          <a:bodyPr/>
          <a:lstStyle>
            <a:lvl1pPr>
              <a:defRPr/>
            </a:lvl1pPr>
          </a:lstStyle>
          <a:p>
            <a:pPr>
              <a:defRPr/>
            </a:pPr>
            <a:fld id="{CA071D8E-5A75-4908-B7DC-DA5C1F9F48F9}" type="datetime1">
              <a:rPr lang="de-DE" altLang="de-DE"/>
              <a:pPr>
                <a:defRPr/>
              </a:pPr>
              <a:t>08.02.2021</a:t>
            </a:fld>
            <a:r>
              <a:rPr lang="de-DE" altLang="de-DE"/>
              <a:t> | </a:t>
            </a:r>
            <a:fld id="{F5546E80-7A85-4441-AD65-2AAB5A024E4B}" type="slidenum">
              <a:rPr lang="de-DE" altLang="de-DE"/>
              <a:pPr>
                <a:defRPr/>
              </a:pPr>
              <a:t>‹Nr.›</a:t>
            </a:fld>
            <a:endParaRPr lang="de-DE" altLang="de-DE"/>
          </a:p>
        </p:txBody>
      </p:sp>
    </p:spTree>
    <p:extLst>
      <p:ext uri="{BB962C8B-B14F-4D97-AF65-F5344CB8AC3E}">
        <p14:creationId xmlns:p14="http://schemas.microsoft.com/office/powerpoint/2010/main" val="1679609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09600" y="3178564"/>
            <a:ext cx="10668000" cy="731720"/>
          </a:xfrm>
        </p:spPr>
        <p:txBody>
          <a:bodyPr/>
          <a:lstStyle/>
          <a:p>
            <a:r>
              <a:rPr lang="de-DE" dirty="0"/>
              <a:t>Mastertitelformat bearbeiten</a:t>
            </a:r>
          </a:p>
        </p:txBody>
      </p:sp>
      <p:sp>
        <p:nvSpPr>
          <p:cNvPr id="3" name="Untertitel 2"/>
          <p:cNvSpPr>
            <a:spLocks noGrp="1"/>
          </p:cNvSpPr>
          <p:nvPr>
            <p:ph type="subTitle" idx="1"/>
          </p:nvPr>
        </p:nvSpPr>
        <p:spPr>
          <a:xfrm>
            <a:off x="609600" y="3923370"/>
            <a:ext cx="9753600" cy="1752600"/>
          </a:xfrm>
        </p:spPr>
        <p:txBody>
          <a:bodyPr/>
          <a:lstStyle>
            <a:lvl1pPr marL="0" indent="0" algn="l">
              <a:buNone/>
              <a:defRPr sz="2400">
                <a:solidFill>
                  <a:srgbClr val="7F807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p>
        </p:txBody>
      </p:sp>
      <p:sp>
        <p:nvSpPr>
          <p:cNvPr id="4" name="Datumsplatzhalter 3">
            <a:extLst>
              <a:ext uri="{FF2B5EF4-FFF2-40B4-BE49-F238E27FC236}">
                <a16:creationId xmlns:a16="http://schemas.microsoft.com/office/drawing/2014/main" id="{5BDFD01B-1E33-42BF-B8F5-5A608436E9FE}"/>
              </a:ext>
            </a:extLst>
          </p:cNvPr>
          <p:cNvSpPr>
            <a:spLocks noGrp="1"/>
          </p:cNvSpPr>
          <p:nvPr>
            <p:ph type="dt" sz="half" idx="10"/>
          </p:nvPr>
        </p:nvSpPr>
        <p:spPr/>
        <p:txBody>
          <a:bodyPr/>
          <a:lstStyle>
            <a:lvl1pPr>
              <a:defRPr/>
            </a:lvl1pPr>
          </a:lstStyle>
          <a:p>
            <a:pPr>
              <a:defRPr/>
            </a:pPr>
            <a:fld id="{7C7D637D-6AB4-4352-BF10-A194BFD43D6B}" type="datetime1">
              <a:rPr lang="de-DE" altLang="de-DE"/>
              <a:pPr>
                <a:defRPr/>
              </a:pPr>
              <a:t>08.02.2021</a:t>
            </a:fld>
            <a:r>
              <a:rPr lang="de-DE" altLang="de-DE"/>
              <a:t> | </a:t>
            </a:r>
            <a:fld id="{ABA632EA-FEBC-4D34-8EF7-700C0AFA94CE}" type="slidenum">
              <a:rPr lang="de-DE" altLang="de-DE"/>
              <a:pPr>
                <a:defRPr/>
              </a:pPr>
              <a:t>‹Nr.›</a:t>
            </a:fld>
            <a:endParaRPr lang="de-DE" altLang="de-DE"/>
          </a:p>
        </p:txBody>
      </p:sp>
    </p:spTree>
    <p:extLst>
      <p:ext uri="{BB962C8B-B14F-4D97-AF65-F5344CB8AC3E}">
        <p14:creationId xmlns:p14="http://schemas.microsoft.com/office/powerpoint/2010/main" val="1708020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4406907"/>
            <a:ext cx="10716684" cy="1362075"/>
          </a:xfrm>
        </p:spPr>
        <p:txBody>
          <a:bodyPr anchor="t"/>
          <a:lstStyle>
            <a:lvl1pPr algn="l">
              <a:defRPr sz="4000" b="0" i="0" cap="none"/>
            </a:lvl1pPr>
          </a:lstStyle>
          <a:p>
            <a:r>
              <a:rPr lang="de-DE" dirty="0"/>
              <a:t>Mastertitelformat bearbeiten</a:t>
            </a:r>
          </a:p>
        </p:txBody>
      </p:sp>
      <p:sp>
        <p:nvSpPr>
          <p:cNvPr id="3" name="Textplatzhalter 2"/>
          <p:cNvSpPr>
            <a:spLocks noGrp="1"/>
          </p:cNvSpPr>
          <p:nvPr>
            <p:ph type="body" idx="1"/>
          </p:nvPr>
        </p:nvSpPr>
        <p:spPr>
          <a:xfrm>
            <a:off x="609603" y="2906713"/>
            <a:ext cx="10716684" cy="1500187"/>
          </a:xfrm>
        </p:spPr>
        <p:txBody>
          <a:bodyPr anchor="b"/>
          <a:lstStyle>
            <a:lvl1pPr marL="0" indent="0">
              <a:buNone/>
              <a:defRPr sz="2000">
                <a:solidFill>
                  <a:srgbClr val="7F807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a:t>Mastertextformat bearbeiten</a:t>
            </a:r>
          </a:p>
        </p:txBody>
      </p:sp>
      <p:sp>
        <p:nvSpPr>
          <p:cNvPr id="4" name="Datumsplatzhalter 3">
            <a:extLst>
              <a:ext uri="{FF2B5EF4-FFF2-40B4-BE49-F238E27FC236}">
                <a16:creationId xmlns:a16="http://schemas.microsoft.com/office/drawing/2014/main" id="{68C27D07-2DE4-44D1-8397-3563B3E03A92}"/>
              </a:ext>
            </a:extLst>
          </p:cNvPr>
          <p:cNvSpPr>
            <a:spLocks noGrp="1"/>
          </p:cNvSpPr>
          <p:nvPr>
            <p:ph type="dt" sz="half" idx="10"/>
          </p:nvPr>
        </p:nvSpPr>
        <p:spPr/>
        <p:txBody>
          <a:bodyPr/>
          <a:lstStyle>
            <a:lvl1pPr>
              <a:defRPr/>
            </a:lvl1pPr>
          </a:lstStyle>
          <a:p>
            <a:pPr>
              <a:defRPr/>
            </a:pPr>
            <a:fld id="{77EF9D40-6A89-4424-BD0F-E3503763B7AB}" type="datetime1">
              <a:rPr lang="de-DE" altLang="de-DE"/>
              <a:pPr>
                <a:defRPr/>
              </a:pPr>
              <a:t>08.02.2021</a:t>
            </a:fld>
            <a:r>
              <a:rPr lang="de-DE" altLang="de-DE"/>
              <a:t> | </a:t>
            </a:r>
            <a:fld id="{FF14D47C-495D-4C01-A7B2-A6773F18B271}" type="slidenum">
              <a:rPr lang="de-DE" altLang="de-DE"/>
              <a:pPr>
                <a:defRPr/>
              </a:pPr>
              <a:t>‹Nr.›</a:t>
            </a:fld>
            <a:endParaRPr lang="de-DE" altLang="de-DE"/>
          </a:p>
        </p:txBody>
      </p:sp>
    </p:spTree>
    <p:extLst>
      <p:ext uri="{BB962C8B-B14F-4D97-AF65-F5344CB8AC3E}">
        <p14:creationId xmlns:p14="http://schemas.microsoft.com/office/powerpoint/2010/main" val="149215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Mastertitelformat bearbeiten</a:t>
            </a:r>
          </a:p>
        </p:txBody>
      </p:sp>
      <p:sp>
        <p:nvSpPr>
          <p:cNvPr id="3" name="Inhaltsplatzhalt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EB6E99BF-5715-43A2-A40C-8622426264A9}"/>
              </a:ext>
            </a:extLst>
          </p:cNvPr>
          <p:cNvSpPr>
            <a:spLocks noGrp="1"/>
          </p:cNvSpPr>
          <p:nvPr>
            <p:ph type="dt" sz="half" idx="10"/>
          </p:nvPr>
        </p:nvSpPr>
        <p:spPr/>
        <p:txBody>
          <a:bodyPr/>
          <a:lstStyle>
            <a:lvl1pPr>
              <a:defRPr/>
            </a:lvl1pPr>
          </a:lstStyle>
          <a:p>
            <a:pPr>
              <a:defRPr/>
            </a:pPr>
            <a:fld id="{2EBF5CBF-F2CE-4C83-83E4-CBCCBAC7002D}" type="datetime1">
              <a:rPr lang="de-DE" altLang="de-DE"/>
              <a:pPr>
                <a:defRPr/>
              </a:pPr>
              <a:t>08.02.2021</a:t>
            </a:fld>
            <a:r>
              <a:rPr lang="de-DE" altLang="de-DE"/>
              <a:t> | </a:t>
            </a:r>
            <a:fld id="{485DDD90-8DDF-4263-A084-A236F80EF4C9}" type="slidenum">
              <a:rPr lang="de-DE" altLang="de-DE"/>
              <a:pPr>
                <a:defRPr/>
              </a:pPr>
              <a:t>‹Nr.›</a:t>
            </a:fld>
            <a:endParaRPr lang="de-DE" altLang="de-DE"/>
          </a:p>
        </p:txBody>
      </p:sp>
    </p:spTree>
    <p:extLst>
      <p:ext uri="{BB962C8B-B14F-4D97-AF65-F5344CB8AC3E}">
        <p14:creationId xmlns:p14="http://schemas.microsoft.com/office/powerpoint/2010/main" val="3295315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Calibri Light"/>
                <a:cs typeface="Calibri Light"/>
              </a:defRPr>
            </a:lvl1pPr>
          </a:lstStyle>
          <a:p>
            <a:r>
              <a:rPr lang="de-DE"/>
              <a:t>Mastertitelformat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0" i="0">
                <a:latin typeface="+mj-lt"/>
                <a:cs typeface="Calibri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p:cNvSpPr>
            <a:spLocks noGrp="1"/>
          </p:cNvSpPr>
          <p:nvPr>
            <p:ph sz="half" idx="2"/>
          </p:nvPr>
        </p:nvSpPr>
        <p:spPr>
          <a:xfrm>
            <a:off x="609600" y="2174875"/>
            <a:ext cx="5386917" cy="3951288"/>
          </a:xfrm>
        </p:spPr>
        <p:txBody>
          <a:bodyPr/>
          <a:lstStyle>
            <a:lvl1pPr>
              <a:defRPr sz="2400">
                <a:latin typeface="Calibri Light"/>
                <a:cs typeface="Calibri Light"/>
              </a:defRPr>
            </a:lvl1pPr>
            <a:lvl2pPr>
              <a:defRPr sz="2000">
                <a:latin typeface="Calibri Light"/>
                <a:cs typeface="Calibri Light"/>
              </a:defRPr>
            </a:lvl2pPr>
            <a:lvl3pPr>
              <a:defRPr sz="1800">
                <a:latin typeface="Calibri Light"/>
                <a:cs typeface="Calibri Light"/>
              </a:defRPr>
            </a:lvl3pPr>
            <a:lvl4pPr>
              <a:defRPr sz="1600">
                <a:latin typeface="Calibri Light"/>
                <a:cs typeface="Calibri Light"/>
              </a:defRPr>
            </a:lvl4pPr>
            <a:lvl5pPr>
              <a:defRPr sz="1600">
                <a:latin typeface="Calibri Light"/>
                <a:cs typeface="Calibri Light"/>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p:cNvSpPr>
            <a:spLocks noGrp="1"/>
          </p:cNvSpPr>
          <p:nvPr>
            <p:ph type="body" sz="quarter" idx="3"/>
          </p:nvPr>
        </p:nvSpPr>
        <p:spPr>
          <a:xfrm>
            <a:off x="6193372" y="1535113"/>
            <a:ext cx="5389033" cy="639762"/>
          </a:xfrm>
        </p:spPr>
        <p:txBody>
          <a:bodyPr anchor="b"/>
          <a:lstStyle>
            <a:lvl1pPr marL="0" indent="0">
              <a:buNone/>
              <a:defRPr sz="2400" b="0" i="0">
                <a:latin typeface="+mj-lt"/>
                <a:cs typeface="Calibri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6" name="Inhaltsplatzhalter 5"/>
          <p:cNvSpPr>
            <a:spLocks noGrp="1"/>
          </p:cNvSpPr>
          <p:nvPr>
            <p:ph sz="quarter" idx="4"/>
          </p:nvPr>
        </p:nvSpPr>
        <p:spPr>
          <a:xfrm>
            <a:off x="6193372" y="2174875"/>
            <a:ext cx="5389033" cy="3951288"/>
          </a:xfrm>
        </p:spPr>
        <p:txBody>
          <a:bodyPr/>
          <a:lstStyle>
            <a:lvl1pPr>
              <a:defRPr sz="2400">
                <a:latin typeface="Calibri Light"/>
                <a:cs typeface="Calibri Light"/>
              </a:defRPr>
            </a:lvl1pPr>
            <a:lvl2pPr>
              <a:defRPr sz="2000">
                <a:latin typeface="Calibri Light"/>
                <a:cs typeface="Calibri Light"/>
              </a:defRPr>
            </a:lvl2pPr>
            <a:lvl3pPr>
              <a:defRPr sz="1800">
                <a:latin typeface="Calibri Light"/>
                <a:cs typeface="Calibri Light"/>
              </a:defRPr>
            </a:lvl3pPr>
            <a:lvl4pPr>
              <a:defRPr sz="1600">
                <a:latin typeface="Calibri Light"/>
                <a:cs typeface="Calibri Light"/>
              </a:defRPr>
            </a:lvl4pPr>
            <a:lvl5pPr>
              <a:defRPr sz="1600">
                <a:latin typeface="Calibri Light"/>
                <a:cs typeface="Calibri Light"/>
              </a:defRPr>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79DE3E8E-A1D1-4CA8-8B04-0BC0F3A10B2F}"/>
              </a:ext>
            </a:extLst>
          </p:cNvPr>
          <p:cNvSpPr>
            <a:spLocks noGrp="1"/>
          </p:cNvSpPr>
          <p:nvPr>
            <p:ph type="dt" sz="half" idx="10"/>
          </p:nvPr>
        </p:nvSpPr>
        <p:spPr/>
        <p:txBody>
          <a:bodyPr/>
          <a:lstStyle>
            <a:lvl1pPr>
              <a:defRPr/>
            </a:lvl1pPr>
          </a:lstStyle>
          <a:p>
            <a:pPr>
              <a:defRPr/>
            </a:pPr>
            <a:fld id="{3B39AE45-ED22-4181-A72C-9939A78D7995}" type="datetime1">
              <a:rPr lang="de-DE" altLang="de-DE"/>
              <a:pPr>
                <a:defRPr/>
              </a:pPr>
              <a:t>08.02.2021</a:t>
            </a:fld>
            <a:r>
              <a:rPr lang="de-DE" altLang="de-DE"/>
              <a:t> | </a:t>
            </a:r>
            <a:fld id="{558ABEA4-15DE-4A01-B0B6-13E17EA4A881}" type="slidenum">
              <a:rPr lang="de-DE" altLang="de-DE"/>
              <a:pPr>
                <a:defRPr/>
              </a:pPr>
              <a:t>‹Nr.›</a:t>
            </a:fld>
            <a:endParaRPr lang="de-DE" altLang="de-DE"/>
          </a:p>
        </p:txBody>
      </p:sp>
    </p:spTree>
    <p:extLst>
      <p:ext uri="{BB962C8B-B14F-4D97-AF65-F5344CB8AC3E}">
        <p14:creationId xmlns:p14="http://schemas.microsoft.com/office/powerpoint/2010/main" val="3409594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3">
            <a:extLst>
              <a:ext uri="{FF2B5EF4-FFF2-40B4-BE49-F238E27FC236}">
                <a16:creationId xmlns:a16="http://schemas.microsoft.com/office/drawing/2014/main" id="{2C9C718A-EEA2-4A71-B8CC-C6414759571F}"/>
              </a:ext>
            </a:extLst>
          </p:cNvPr>
          <p:cNvSpPr>
            <a:spLocks noGrp="1"/>
          </p:cNvSpPr>
          <p:nvPr>
            <p:ph type="dt" sz="half" idx="10"/>
          </p:nvPr>
        </p:nvSpPr>
        <p:spPr/>
        <p:txBody>
          <a:bodyPr/>
          <a:lstStyle>
            <a:lvl1pPr>
              <a:defRPr/>
            </a:lvl1pPr>
          </a:lstStyle>
          <a:p>
            <a:pPr>
              <a:defRPr/>
            </a:pPr>
            <a:fld id="{630F8BF4-CDC2-4A75-82C4-DD75B77CA1C0}" type="datetime1">
              <a:rPr lang="de-DE" altLang="de-DE"/>
              <a:pPr>
                <a:defRPr/>
              </a:pPr>
              <a:t>08.02.2021</a:t>
            </a:fld>
            <a:r>
              <a:rPr lang="de-DE" altLang="de-DE"/>
              <a:t> | </a:t>
            </a:r>
            <a:fld id="{F7C80CA1-1FB4-4936-A287-BB1DDC85E05A}" type="slidenum">
              <a:rPr lang="de-DE" altLang="de-DE"/>
              <a:pPr>
                <a:defRPr/>
              </a:pPr>
              <a:t>‹Nr.›</a:t>
            </a:fld>
            <a:endParaRPr lang="de-DE" altLang="de-DE"/>
          </a:p>
        </p:txBody>
      </p:sp>
    </p:spTree>
    <p:extLst>
      <p:ext uri="{BB962C8B-B14F-4D97-AF65-F5344CB8AC3E}">
        <p14:creationId xmlns:p14="http://schemas.microsoft.com/office/powerpoint/2010/main" val="3445503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FB4F3291-18AC-49A2-A4BB-E5E871CE4543}"/>
              </a:ext>
            </a:extLst>
          </p:cNvPr>
          <p:cNvSpPr>
            <a:spLocks noGrp="1"/>
          </p:cNvSpPr>
          <p:nvPr>
            <p:ph type="dt" sz="half" idx="10"/>
          </p:nvPr>
        </p:nvSpPr>
        <p:spPr/>
        <p:txBody>
          <a:bodyPr/>
          <a:lstStyle>
            <a:lvl1pPr>
              <a:defRPr/>
            </a:lvl1pPr>
          </a:lstStyle>
          <a:p>
            <a:pPr>
              <a:defRPr/>
            </a:pPr>
            <a:fld id="{BDF57CFA-31A4-49CE-BC20-A20619482ADF}" type="datetime1">
              <a:rPr lang="de-DE" altLang="de-DE"/>
              <a:pPr>
                <a:defRPr/>
              </a:pPr>
              <a:t>08.02.2021</a:t>
            </a:fld>
            <a:r>
              <a:rPr lang="de-DE" altLang="de-DE"/>
              <a:t> | </a:t>
            </a:r>
            <a:fld id="{C7492DD4-D1A4-4604-A6B8-94200F884F48}" type="slidenum">
              <a:rPr lang="de-DE" altLang="de-DE"/>
              <a:pPr>
                <a:defRPr/>
              </a:pPr>
              <a:t>‹Nr.›</a:t>
            </a:fld>
            <a:endParaRPr lang="de-DE" altLang="de-DE"/>
          </a:p>
        </p:txBody>
      </p:sp>
    </p:spTree>
    <p:extLst>
      <p:ext uri="{BB962C8B-B14F-4D97-AF65-F5344CB8AC3E}">
        <p14:creationId xmlns:p14="http://schemas.microsoft.com/office/powerpoint/2010/main" val="1255003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er - Nur Datum/Seitenzahl">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11C26392-45BA-421F-A9A8-90EE7F1014CB}"/>
              </a:ext>
            </a:extLst>
          </p:cNvPr>
          <p:cNvSpPr/>
          <p:nvPr userDrawn="1"/>
        </p:nvSpPr>
        <p:spPr>
          <a:xfrm>
            <a:off x="0" y="5815020"/>
            <a:ext cx="12192000" cy="10429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sp>
        <p:nvSpPr>
          <p:cNvPr id="3" name="Datumsplatzhalter 2">
            <a:extLst>
              <a:ext uri="{FF2B5EF4-FFF2-40B4-BE49-F238E27FC236}">
                <a16:creationId xmlns:a16="http://schemas.microsoft.com/office/drawing/2014/main" id="{DB987CC0-DA98-4351-80B7-0DADF023C27F}"/>
              </a:ext>
            </a:extLst>
          </p:cNvPr>
          <p:cNvSpPr>
            <a:spLocks noGrp="1"/>
          </p:cNvSpPr>
          <p:nvPr>
            <p:ph type="dt" sz="half" idx="10"/>
          </p:nvPr>
        </p:nvSpPr>
        <p:spPr/>
        <p:txBody>
          <a:bodyPr/>
          <a:lstStyle>
            <a:lvl1pPr>
              <a:defRPr/>
            </a:lvl1pPr>
          </a:lstStyle>
          <a:p>
            <a:pPr>
              <a:defRPr/>
            </a:pPr>
            <a:fld id="{BAFD982A-092D-489C-A38F-3BBA33C91944}" type="datetime1">
              <a:rPr lang="de-DE" altLang="de-DE"/>
              <a:pPr>
                <a:defRPr/>
              </a:pPr>
              <a:t>08.02.2021</a:t>
            </a:fld>
            <a:r>
              <a:rPr lang="de-DE" altLang="de-DE"/>
              <a:t> | </a:t>
            </a:r>
            <a:fld id="{15EAF8C3-F4C8-41C4-A31D-FEB5E3945B2C}" type="slidenum">
              <a:rPr lang="de-DE" altLang="de-DE"/>
              <a:pPr>
                <a:defRPr/>
              </a:pPr>
              <a:t>‹Nr.›</a:t>
            </a:fld>
            <a:endParaRPr lang="de-DE" altLang="de-DE"/>
          </a:p>
        </p:txBody>
      </p:sp>
    </p:spTree>
    <p:extLst>
      <p:ext uri="{BB962C8B-B14F-4D97-AF65-F5344CB8AC3E}">
        <p14:creationId xmlns:p14="http://schemas.microsoft.com/office/powerpoint/2010/main" val="3420649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DECFF107-E1FB-490D-90EF-290D600EEEA5}"/>
              </a:ext>
            </a:extLst>
          </p:cNvPr>
          <p:cNvSpPr/>
          <p:nvPr userDrawn="1"/>
        </p:nvSpPr>
        <p:spPr>
          <a:xfrm>
            <a:off x="0" y="6169032"/>
            <a:ext cx="12192000" cy="688975"/>
          </a:xfrm>
          <a:prstGeom prst="rect">
            <a:avLst/>
          </a:prstGeom>
          <a:solidFill>
            <a:srgbClr val="E9E9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dirty="0"/>
          </a:p>
        </p:txBody>
      </p:sp>
      <p:sp>
        <p:nvSpPr>
          <p:cNvPr id="1027" name="Titelplatzhalter 1">
            <a:extLst>
              <a:ext uri="{FF2B5EF4-FFF2-40B4-BE49-F238E27FC236}">
                <a16:creationId xmlns:a16="http://schemas.microsoft.com/office/drawing/2014/main" id="{80157FC0-A932-4AD4-AE61-134E9F300E5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de-DE" altLang="de-DE" dirty="0"/>
              <a:t>Mastertitelformat bearbeiten</a:t>
            </a:r>
          </a:p>
        </p:txBody>
      </p:sp>
      <p:sp>
        <p:nvSpPr>
          <p:cNvPr id="1028" name="Textplatzhalter 2">
            <a:extLst>
              <a:ext uri="{FF2B5EF4-FFF2-40B4-BE49-F238E27FC236}">
                <a16:creationId xmlns:a16="http://schemas.microsoft.com/office/drawing/2014/main" id="{5305EE6A-F326-4D2E-A844-85F57FF8281C}"/>
              </a:ext>
            </a:extLst>
          </p:cNvPr>
          <p:cNvSpPr>
            <a:spLocks noGrp="1"/>
          </p:cNvSpPr>
          <p:nvPr>
            <p:ph type="body" idx="1"/>
          </p:nvPr>
        </p:nvSpPr>
        <p:spPr bwMode="auto">
          <a:xfrm>
            <a:off x="609601" y="1600200"/>
            <a:ext cx="10972800"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de-DE" altLang="de-DE" dirty="0"/>
              <a:t>Mastertextformat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
        <p:nvSpPr>
          <p:cNvPr id="4" name="Datumsplatzhalter 3">
            <a:extLst>
              <a:ext uri="{FF2B5EF4-FFF2-40B4-BE49-F238E27FC236}">
                <a16:creationId xmlns:a16="http://schemas.microsoft.com/office/drawing/2014/main" id="{E4FC543A-9A9D-44ED-9091-7D37089CB48D}"/>
              </a:ext>
            </a:extLst>
          </p:cNvPr>
          <p:cNvSpPr>
            <a:spLocks noGrp="1"/>
          </p:cNvSpPr>
          <p:nvPr>
            <p:ph type="dt" sz="half" idx="2"/>
          </p:nvPr>
        </p:nvSpPr>
        <p:spPr>
          <a:xfrm>
            <a:off x="10433052" y="6400799"/>
            <a:ext cx="1149349" cy="365125"/>
          </a:xfrm>
          <a:prstGeom prst="rect">
            <a:avLst/>
          </a:prstGeom>
        </p:spPr>
        <p:txBody>
          <a:bodyPr vert="horz" wrap="square" lIns="0" tIns="45720" rIns="0" bIns="45720" numCol="1" anchor="ctr" anchorCtr="0" compatLnSpc="1">
            <a:prstTxWarp prst="textNoShape">
              <a:avLst/>
            </a:prstTxWarp>
          </a:bodyPr>
          <a:lstStyle>
            <a:lvl1pPr algn="r" eaLnBrk="1" hangingPunct="1">
              <a:defRPr sz="900">
                <a:solidFill>
                  <a:srgbClr val="5A5A59"/>
                </a:solidFill>
                <a:latin typeface="Calibri Light" panose="020F0302020204030204" pitchFamily="34" charset="0"/>
              </a:defRPr>
            </a:lvl1pPr>
          </a:lstStyle>
          <a:p>
            <a:pPr>
              <a:defRPr/>
            </a:pPr>
            <a:fld id="{9C7192F0-9F2B-49F8-9CB3-1594028407F7}" type="datetime1">
              <a:rPr lang="de-DE" altLang="de-DE"/>
              <a:pPr>
                <a:defRPr/>
              </a:pPr>
              <a:t>08.02.2021</a:t>
            </a:fld>
            <a:r>
              <a:rPr lang="de-DE" altLang="de-DE" dirty="0"/>
              <a:t> | </a:t>
            </a:r>
            <a:fld id="{A5E445E1-8044-4727-B95C-C2276443131A}" type="slidenum">
              <a:rPr lang="de-DE" altLang="de-DE"/>
              <a:pPr>
                <a:defRPr/>
              </a:pPr>
              <a:t>‹Nr.›</a:t>
            </a:fld>
            <a:endParaRPr lang="de-DE" altLang="de-DE" dirty="0"/>
          </a:p>
        </p:txBody>
      </p:sp>
      <p:sp>
        <p:nvSpPr>
          <p:cNvPr id="3" name="Rechteck 2">
            <a:extLst>
              <a:ext uri="{FF2B5EF4-FFF2-40B4-BE49-F238E27FC236}">
                <a16:creationId xmlns:a16="http://schemas.microsoft.com/office/drawing/2014/main" id="{32358D96-8A8E-4CD2-9EDB-113B3484F789}"/>
              </a:ext>
            </a:extLst>
          </p:cNvPr>
          <p:cNvSpPr/>
          <p:nvPr userDrawn="1"/>
        </p:nvSpPr>
        <p:spPr>
          <a:xfrm>
            <a:off x="-25396" y="-11113"/>
            <a:ext cx="12249151" cy="90488"/>
          </a:xfrm>
          <a:prstGeom prst="rect">
            <a:avLst/>
          </a:prstGeom>
          <a:solidFill>
            <a:srgbClr val="FCB8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pic>
        <p:nvPicPr>
          <p:cNvPr id="5" name="Grafik 4">
            <a:extLst>
              <a:ext uri="{FF2B5EF4-FFF2-40B4-BE49-F238E27FC236}">
                <a16:creationId xmlns:a16="http://schemas.microsoft.com/office/drawing/2014/main" id="{068843D7-ECB9-4940-81C3-10A706E7E3E9}"/>
              </a:ext>
            </a:extLst>
          </p:cNvPr>
          <p:cNvPicPr>
            <a:picLocks noChangeAspect="1"/>
          </p:cNvPicPr>
          <p:nvPr userDrawn="1"/>
        </p:nvPicPr>
        <p:blipFill rotWithShape="1">
          <a:blip r:embed="rId18">
            <a:clrChange>
              <a:clrFrom>
                <a:srgbClr val="FFFFFF"/>
              </a:clrFrom>
              <a:clrTo>
                <a:srgbClr val="FFFFFF">
                  <a:alpha val="0"/>
                </a:srgbClr>
              </a:clrTo>
            </a:clrChange>
          </a:blip>
          <a:srcRect l="78129"/>
          <a:stretch/>
        </p:blipFill>
        <p:spPr>
          <a:xfrm>
            <a:off x="7419482" y="6207519"/>
            <a:ext cx="1172023" cy="612000"/>
          </a:xfrm>
          <a:prstGeom prst="rect">
            <a:avLst/>
          </a:prstGeom>
        </p:spPr>
      </p:pic>
      <p:pic>
        <p:nvPicPr>
          <p:cNvPr id="7" name="Grafik 6">
            <a:extLst>
              <a:ext uri="{FF2B5EF4-FFF2-40B4-BE49-F238E27FC236}">
                <a16:creationId xmlns:a16="http://schemas.microsoft.com/office/drawing/2014/main" id="{F9AA8744-2587-4B8F-9895-9803BD6D2646}"/>
              </a:ext>
            </a:extLst>
          </p:cNvPr>
          <p:cNvPicPr>
            <a:picLocks noChangeAspect="1"/>
          </p:cNvPicPr>
          <p:nvPr userDrawn="1"/>
        </p:nvPicPr>
        <p:blipFill>
          <a:blip r:embed="rId19"/>
          <a:stretch>
            <a:fillRect/>
          </a:stretch>
        </p:blipFill>
        <p:spPr>
          <a:xfrm>
            <a:off x="318505" y="6207519"/>
            <a:ext cx="1537660" cy="612000"/>
          </a:xfrm>
          <a:prstGeom prst="rect">
            <a:avLst/>
          </a:prstGeom>
        </p:spPr>
      </p:pic>
      <p:pic>
        <p:nvPicPr>
          <p:cNvPr id="9" name="Grafik 8">
            <a:extLst>
              <a:ext uri="{FF2B5EF4-FFF2-40B4-BE49-F238E27FC236}">
                <a16:creationId xmlns:a16="http://schemas.microsoft.com/office/drawing/2014/main" id="{B04BAF07-A7FC-4B02-ADE1-76140F20313F}"/>
              </a:ext>
            </a:extLst>
          </p:cNvPr>
          <p:cNvPicPr>
            <a:picLocks noChangeAspect="1"/>
          </p:cNvPicPr>
          <p:nvPr userDrawn="1"/>
        </p:nvPicPr>
        <p:blipFill rotWithShape="1">
          <a:blip r:embed="rId20">
            <a:clrChange>
              <a:clrFrom>
                <a:srgbClr val="FFFFFF"/>
              </a:clrFrom>
              <a:clrTo>
                <a:srgbClr val="FFFFFF">
                  <a:alpha val="0"/>
                </a:srgbClr>
              </a:clrTo>
            </a:clrChange>
          </a:blip>
          <a:srcRect r="42363"/>
          <a:stretch/>
        </p:blipFill>
        <p:spPr>
          <a:xfrm>
            <a:off x="1898860" y="6207519"/>
            <a:ext cx="1945271" cy="612000"/>
          </a:xfrm>
          <a:prstGeom prst="rect">
            <a:avLst/>
          </a:prstGeom>
        </p:spPr>
      </p:pic>
      <p:pic>
        <p:nvPicPr>
          <p:cNvPr id="10" name="Grafik 9">
            <a:extLst>
              <a:ext uri="{FF2B5EF4-FFF2-40B4-BE49-F238E27FC236}">
                <a16:creationId xmlns:a16="http://schemas.microsoft.com/office/drawing/2014/main" id="{346F522D-0F4D-477B-ACFF-83B9B8CAB5FA}"/>
              </a:ext>
            </a:extLst>
          </p:cNvPr>
          <p:cNvPicPr>
            <a:picLocks noChangeAspect="1"/>
          </p:cNvPicPr>
          <p:nvPr userDrawn="1"/>
        </p:nvPicPr>
        <p:blipFill rotWithShape="1">
          <a:blip r:embed="rId20">
            <a:clrChange>
              <a:clrFrom>
                <a:srgbClr val="FFFFFF"/>
              </a:clrFrom>
              <a:clrTo>
                <a:srgbClr val="FFFFFF">
                  <a:alpha val="0"/>
                </a:srgbClr>
              </a:clrTo>
            </a:clrChange>
          </a:blip>
          <a:srcRect l="72817"/>
          <a:stretch/>
        </p:blipFill>
        <p:spPr>
          <a:xfrm>
            <a:off x="3945890" y="6207519"/>
            <a:ext cx="917443" cy="612000"/>
          </a:xfrm>
          <a:prstGeom prst="rect">
            <a:avLst/>
          </a:prstGeom>
        </p:spPr>
      </p:pic>
      <p:pic>
        <p:nvPicPr>
          <p:cNvPr id="6" name="Grafik 5">
            <a:extLst>
              <a:ext uri="{FF2B5EF4-FFF2-40B4-BE49-F238E27FC236}">
                <a16:creationId xmlns:a16="http://schemas.microsoft.com/office/drawing/2014/main" id="{11EB720C-1FD2-43B4-8D71-60F5D9EB3652}"/>
              </a:ext>
            </a:extLst>
          </p:cNvPr>
          <p:cNvPicPr>
            <a:picLocks noChangeAspect="1"/>
          </p:cNvPicPr>
          <p:nvPr userDrawn="1"/>
        </p:nvPicPr>
        <p:blipFill>
          <a:blip r:embed="rId21">
            <a:clrChange>
              <a:clrFrom>
                <a:srgbClr val="FFFFFF"/>
              </a:clrFrom>
              <a:clrTo>
                <a:srgbClr val="FFFFFF">
                  <a:alpha val="0"/>
                </a:srgbClr>
              </a:clrTo>
            </a:clrChange>
          </a:blip>
          <a:stretch>
            <a:fillRect/>
          </a:stretch>
        </p:blipFill>
        <p:spPr>
          <a:xfrm>
            <a:off x="8983078" y="6207519"/>
            <a:ext cx="1058400" cy="612000"/>
          </a:xfrm>
          <a:prstGeom prst="rect">
            <a:avLst/>
          </a:prstGeom>
        </p:spPr>
      </p:pic>
      <p:pic>
        <p:nvPicPr>
          <p:cNvPr id="13" name="Grafik 12">
            <a:extLst>
              <a:ext uri="{FF2B5EF4-FFF2-40B4-BE49-F238E27FC236}">
                <a16:creationId xmlns:a16="http://schemas.microsoft.com/office/drawing/2014/main" id="{88AD8A00-B48C-4019-A2E1-2831014EE91A}"/>
              </a:ext>
            </a:extLst>
          </p:cNvPr>
          <p:cNvPicPr>
            <a:picLocks noChangeAspect="1"/>
          </p:cNvPicPr>
          <p:nvPr userDrawn="1"/>
        </p:nvPicPr>
        <p:blipFill rotWithShape="1">
          <a:blip r:embed="rId18">
            <a:clrChange>
              <a:clrFrom>
                <a:srgbClr val="FFFFFF"/>
              </a:clrFrom>
              <a:clrTo>
                <a:srgbClr val="FFFFFF">
                  <a:alpha val="0"/>
                </a:srgbClr>
              </a:clrTo>
            </a:clrChange>
          </a:blip>
          <a:srcRect l="43431" t="18415" r="26033"/>
          <a:stretch/>
        </p:blipFill>
        <p:spPr>
          <a:xfrm>
            <a:off x="5180182" y="6177363"/>
            <a:ext cx="2005685" cy="612000"/>
          </a:xfrm>
          <a:prstGeom prst="rect">
            <a:avLst/>
          </a:prstGeom>
        </p:spPr>
      </p:pic>
    </p:spTree>
  </p:cSld>
  <p:clrMap bg1="lt1" tx1="dk1" bg2="lt2" tx2="dk2" accent1="accent1" accent2="accent2" accent3="accent3" accent4="accent4" accent5="accent5" accent6="accent6" hlink="hlink" folHlink="folHlink"/>
  <p:sldLayoutIdLst>
    <p:sldLayoutId id="2147484002" r:id="rId1"/>
    <p:sldLayoutId id="2147483992" r:id="rId2"/>
    <p:sldLayoutId id="2147483991" r:id="rId3"/>
    <p:sldLayoutId id="2147483993" r:id="rId4"/>
    <p:sldLayoutId id="2147483994" r:id="rId5"/>
    <p:sldLayoutId id="2147483995" r:id="rId6"/>
    <p:sldLayoutId id="2147483996" r:id="rId7"/>
    <p:sldLayoutId id="2147483997" r:id="rId8"/>
    <p:sldLayoutId id="2147484003" r:id="rId9"/>
    <p:sldLayoutId id="2147483998" r:id="rId10"/>
    <p:sldLayoutId id="2147483999" r:id="rId11"/>
    <p:sldLayoutId id="2147484000" r:id="rId12"/>
    <p:sldLayoutId id="2147484001" r:id="rId13"/>
    <p:sldLayoutId id="2147484004" r:id="rId14"/>
    <p:sldLayoutId id="2147484005" r:id="rId15"/>
    <p:sldLayoutId id="2147484006" r:id="rId16"/>
  </p:sldLayoutIdLst>
  <p:hf hdr="0"/>
  <p:txStyles>
    <p:titleStyle>
      <a:lvl1pPr algn="l" defTabSz="457200" rtl="0" eaLnBrk="0" fontAlgn="base" hangingPunct="0">
        <a:spcBef>
          <a:spcPct val="0"/>
        </a:spcBef>
        <a:spcAft>
          <a:spcPct val="0"/>
        </a:spcAft>
        <a:buSzPct val="92000"/>
        <a:defRPr sz="3600" kern="1200">
          <a:solidFill>
            <a:schemeClr val="tx1"/>
          </a:solidFill>
          <a:latin typeface="Calibri Light"/>
          <a:ea typeface="MS PGothic" panose="020B0600070205080204" pitchFamily="34" charset="-128"/>
          <a:cs typeface="Calibri Light"/>
        </a:defRPr>
      </a:lvl1pPr>
      <a:lvl2pPr algn="l" defTabSz="457200" rtl="0" eaLnBrk="0" fontAlgn="base" hangingPunct="0">
        <a:spcBef>
          <a:spcPct val="0"/>
        </a:spcBef>
        <a:spcAft>
          <a:spcPct val="0"/>
        </a:spcAft>
        <a:buSzPct val="92000"/>
        <a:defRPr sz="3600">
          <a:solidFill>
            <a:schemeClr val="tx1"/>
          </a:solidFill>
          <a:latin typeface="Calibri Light" charset="0"/>
          <a:ea typeface="MS PGothic" panose="020B0600070205080204" pitchFamily="34" charset="-128"/>
          <a:cs typeface="Calibri Light" panose="020F0302020204030204" pitchFamily="34" charset="0"/>
        </a:defRPr>
      </a:lvl2pPr>
      <a:lvl3pPr algn="l" defTabSz="457200" rtl="0" eaLnBrk="0" fontAlgn="base" hangingPunct="0">
        <a:spcBef>
          <a:spcPct val="0"/>
        </a:spcBef>
        <a:spcAft>
          <a:spcPct val="0"/>
        </a:spcAft>
        <a:buSzPct val="92000"/>
        <a:defRPr sz="3600">
          <a:solidFill>
            <a:schemeClr val="tx1"/>
          </a:solidFill>
          <a:latin typeface="Calibri Light" charset="0"/>
          <a:ea typeface="MS PGothic" panose="020B0600070205080204" pitchFamily="34" charset="-128"/>
          <a:cs typeface="Calibri Light" panose="020F0302020204030204" pitchFamily="34" charset="0"/>
        </a:defRPr>
      </a:lvl3pPr>
      <a:lvl4pPr algn="l" defTabSz="457200" rtl="0" eaLnBrk="0" fontAlgn="base" hangingPunct="0">
        <a:spcBef>
          <a:spcPct val="0"/>
        </a:spcBef>
        <a:spcAft>
          <a:spcPct val="0"/>
        </a:spcAft>
        <a:buSzPct val="92000"/>
        <a:defRPr sz="3600">
          <a:solidFill>
            <a:schemeClr val="tx1"/>
          </a:solidFill>
          <a:latin typeface="Calibri Light" charset="0"/>
          <a:ea typeface="MS PGothic" panose="020B0600070205080204" pitchFamily="34" charset="-128"/>
          <a:cs typeface="Calibri Light" panose="020F0302020204030204" pitchFamily="34" charset="0"/>
        </a:defRPr>
      </a:lvl4pPr>
      <a:lvl5pPr algn="l" defTabSz="457200" rtl="0" eaLnBrk="0" fontAlgn="base" hangingPunct="0">
        <a:spcBef>
          <a:spcPct val="0"/>
        </a:spcBef>
        <a:spcAft>
          <a:spcPct val="0"/>
        </a:spcAft>
        <a:buSzPct val="92000"/>
        <a:defRPr sz="3600">
          <a:solidFill>
            <a:schemeClr val="tx1"/>
          </a:solidFill>
          <a:latin typeface="Calibri Light" charset="0"/>
          <a:ea typeface="MS PGothic" panose="020B0600070205080204" pitchFamily="34" charset="-128"/>
          <a:cs typeface="Calibri Light" panose="020F0302020204030204" pitchFamily="34" charset="0"/>
        </a:defRPr>
      </a:lvl5pPr>
      <a:lvl6pPr marL="457200" algn="l" defTabSz="457200" rtl="0" fontAlgn="base">
        <a:spcBef>
          <a:spcPct val="0"/>
        </a:spcBef>
        <a:spcAft>
          <a:spcPct val="0"/>
        </a:spcAft>
        <a:defRPr sz="3900">
          <a:solidFill>
            <a:schemeClr val="tx1"/>
          </a:solidFill>
          <a:latin typeface="Proxima Nova" charset="0"/>
          <a:ea typeface="ＭＳ Ｐゴシック" charset="0"/>
          <a:cs typeface="ＭＳ Ｐゴシック" charset="0"/>
        </a:defRPr>
      </a:lvl6pPr>
      <a:lvl7pPr marL="914400" algn="l" defTabSz="457200" rtl="0" fontAlgn="base">
        <a:spcBef>
          <a:spcPct val="0"/>
        </a:spcBef>
        <a:spcAft>
          <a:spcPct val="0"/>
        </a:spcAft>
        <a:defRPr sz="3900">
          <a:solidFill>
            <a:schemeClr val="tx1"/>
          </a:solidFill>
          <a:latin typeface="Proxima Nova" charset="0"/>
          <a:ea typeface="ＭＳ Ｐゴシック" charset="0"/>
          <a:cs typeface="ＭＳ Ｐゴシック" charset="0"/>
        </a:defRPr>
      </a:lvl7pPr>
      <a:lvl8pPr marL="1371600" algn="l" defTabSz="457200" rtl="0" fontAlgn="base">
        <a:spcBef>
          <a:spcPct val="0"/>
        </a:spcBef>
        <a:spcAft>
          <a:spcPct val="0"/>
        </a:spcAft>
        <a:defRPr sz="3900">
          <a:solidFill>
            <a:schemeClr val="tx1"/>
          </a:solidFill>
          <a:latin typeface="Proxima Nova" charset="0"/>
          <a:ea typeface="ＭＳ Ｐゴシック" charset="0"/>
          <a:cs typeface="ＭＳ Ｐゴシック" charset="0"/>
        </a:defRPr>
      </a:lvl8pPr>
      <a:lvl9pPr marL="1828800" algn="l" defTabSz="457200" rtl="0" fontAlgn="base">
        <a:spcBef>
          <a:spcPct val="0"/>
        </a:spcBef>
        <a:spcAft>
          <a:spcPct val="0"/>
        </a:spcAft>
        <a:defRPr sz="3900">
          <a:solidFill>
            <a:schemeClr val="tx1"/>
          </a:solidFill>
          <a:latin typeface="Proxima Nov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SzPct val="92000"/>
        <a:buBlip>
          <a:blip r:embed="rId22"/>
        </a:buBlip>
        <a:defRPr sz="2400" kern="1200">
          <a:solidFill>
            <a:schemeClr val="tx1"/>
          </a:solidFill>
          <a:latin typeface="Calibri Light"/>
          <a:ea typeface="MS PGothic" panose="020B0600070205080204" pitchFamily="34" charset="-128"/>
          <a:cs typeface="Calibri Light"/>
        </a:defRPr>
      </a:lvl1pPr>
      <a:lvl2pPr marL="654050" indent="-285750" algn="l" defTabSz="457200" rtl="0" eaLnBrk="0" fontAlgn="base" hangingPunct="0">
        <a:spcBef>
          <a:spcPct val="20000"/>
        </a:spcBef>
        <a:spcAft>
          <a:spcPct val="0"/>
        </a:spcAft>
        <a:buSzPct val="100000"/>
        <a:buBlip>
          <a:blip r:embed="rId22"/>
        </a:buBlip>
        <a:defRPr sz="2200" kern="1200">
          <a:solidFill>
            <a:schemeClr val="tx1"/>
          </a:solidFill>
          <a:latin typeface="Calibri Light"/>
          <a:ea typeface="MS PGothic" panose="020B0600070205080204" pitchFamily="34" charset="-128"/>
          <a:cs typeface="Calibri Light"/>
        </a:defRPr>
      </a:lvl2pPr>
      <a:lvl3pPr marL="892175" indent="-228600" algn="l" defTabSz="457200" rtl="0" eaLnBrk="0" fontAlgn="base" hangingPunct="0">
        <a:spcBef>
          <a:spcPct val="20000"/>
        </a:spcBef>
        <a:spcAft>
          <a:spcPct val="0"/>
        </a:spcAft>
        <a:buClr>
          <a:srgbClr val="7F807F"/>
        </a:buClr>
        <a:buSzPct val="100000"/>
        <a:buBlip>
          <a:blip r:embed="rId22"/>
        </a:buBlip>
        <a:defRPr sz="2000" kern="1200">
          <a:solidFill>
            <a:schemeClr val="tx1"/>
          </a:solidFill>
          <a:latin typeface="Calibri Light"/>
          <a:ea typeface="MS PGothic" panose="020B0600070205080204" pitchFamily="34" charset="-128"/>
          <a:cs typeface="Calibri Light"/>
        </a:defRPr>
      </a:lvl3pPr>
      <a:lvl4pPr marL="1133475" indent="-228600" algn="l" defTabSz="457200" rtl="0" eaLnBrk="0" fontAlgn="base" hangingPunct="0">
        <a:spcBef>
          <a:spcPct val="20000"/>
        </a:spcBef>
        <a:spcAft>
          <a:spcPct val="0"/>
        </a:spcAft>
        <a:buClr>
          <a:srgbClr val="7F807F"/>
        </a:buClr>
        <a:buSzPct val="100000"/>
        <a:buBlip>
          <a:blip r:embed="rId22"/>
        </a:buBlip>
        <a:defRPr kern="1200">
          <a:solidFill>
            <a:schemeClr val="tx1"/>
          </a:solidFill>
          <a:latin typeface="Calibri Light"/>
          <a:ea typeface="MS PGothic" panose="020B0600070205080204" pitchFamily="34" charset="-128"/>
          <a:cs typeface="Calibri Light"/>
        </a:defRPr>
      </a:lvl4pPr>
      <a:lvl5pPr marL="1381125" indent="-228600" algn="l" defTabSz="457200" rtl="0" eaLnBrk="0" fontAlgn="base" hangingPunct="0">
        <a:spcBef>
          <a:spcPct val="20000"/>
        </a:spcBef>
        <a:spcAft>
          <a:spcPct val="0"/>
        </a:spcAft>
        <a:buClr>
          <a:srgbClr val="7F807F"/>
        </a:buClr>
        <a:buSzPct val="100000"/>
        <a:buBlip>
          <a:blip r:embed="rId22"/>
        </a:buBlip>
        <a:defRPr sz="1600" kern="1200">
          <a:solidFill>
            <a:schemeClr val="tx1"/>
          </a:solidFill>
          <a:latin typeface="Calibri Light"/>
          <a:ea typeface="MS PGothic" panose="020B0600070205080204" pitchFamily="34" charset="-128"/>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1.jpg"/><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6.xml"/><Relationship Id="rId5" Type="http://schemas.microsoft.com/office/2007/relationships/hdphoto" Target="../media/hdphoto1.wdp"/><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8.png"/><Relationship Id="rId2" Type="http://schemas.openxmlformats.org/officeDocument/2006/relationships/slideLayout" Target="../slideLayouts/slideLayout15.xml"/><Relationship Id="rId1" Type="http://schemas.openxmlformats.org/officeDocument/2006/relationships/tags" Target="../tags/tag18.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2.JPG"/><Relationship Id="rId2" Type="http://schemas.openxmlformats.org/officeDocument/2006/relationships/slideLayout" Target="../slideLayouts/slideLayout15.xml"/><Relationship Id="rId1" Type="http://schemas.openxmlformats.org/officeDocument/2006/relationships/tags" Target="../tags/tag19.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6.JPG"/><Relationship Id="rId2" Type="http://schemas.openxmlformats.org/officeDocument/2006/relationships/slideLayout" Target="../slideLayouts/slideLayout15.xml"/><Relationship Id="rId1" Type="http://schemas.openxmlformats.org/officeDocument/2006/relationships/tags" Target="../tags/tag20.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0.JPG"/><Relationship Id="rId2" Type="http://schemas.openxmlformats.org/officeDocument/2006/relationships/slideLayout" Target="../slideLayouts/slideLayout15.xml"/><Relationship Id="rId1" Type="http://schemas.openxmlformats.org/officeDocument/2006/relationships/tags" Target="../tags/tag21.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41.png"/><Relationship Id="rId5" Type="http://schemas.openxmlformats.org/officeDocument/2006/relationships/image" Target="../media/image21.jp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tags" Target="../tags/tag24.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48.png"/><Relationship Id="rId2" Type="http://schemas.openxmlformats.org/officeDocument/2006/relationships/slideLayout" Target="../slideLayouts/slideLayout15.xml"/><Relationship Id="rId1" Type="http://schemas.openxmlformats.org/officeDocument/2006/relationships/tags" Target="../tags/tag2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49.jpeg"/><Relationship Id="rId5" Type="http://schemas.openxmlformats.org/officeDocument/2006/relationships/image" Target="../media/image21.jp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5.xml"/><Relationship Id="rId1" Type="http://schemas.openxmlformats.org/officeDocument/2006/relationships/tags" Target="../tags/tag28.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56.png"/><Relationship Id="rId2" Type="http://schemas.openxmlformats.org/officeDocument/2006/relationships/slideLayout" Target="../slideLayouts/slideLayout15.xml"/><Relationship Id="rId1" Type="http://schemas.openxmlformats.org/officeDocument/2006/relationships/tags" Target="../tags/tag29.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57.jpg"/><Relationship Id="rId5" Type="http://schemas.openxmlformats.org/officeDocument/2006/relationships/image" Target="../media/image21.jp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5.xml"/><Relationship Id="rId1" Type="http://schemas.openxmlformats.org/officeDocument/2006/relationships/tags" Target="../tags/tag32.xml"/><Relationship Id="rId5" Type="http://schemas.openxmlformats.org/officeDocument/2006/relationships/image" Target="../media/image59.jp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5.xml"/><Relationship Id="rId1" Type="http://schemas.openxmlformats.org/officeDocument/2006/relationships/tags" Target="../tags/tag33.xml"/><Relationship Id="rId5" Type="http://schemas.openxmlformats.org/officeDocument/2006/relationships/image" Target="../media/image61.jp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hyperlink" Target="mailto:m.ruhland@izt.de" TargetMode="External"/><Relationship Id="rId2" Type="http://schemas.openxmlformats.org/officeDocument/2006/relationships/slideLayout" Target="../slideLayouts/slideLayout14.xml"/><Relationship Id="rId1" Type="http://schemas.openxmlformats.org/officeDocument/2006/relationships/tags" Target="../tags/tag34.xml"/><Relationship Id="rId6" Type="http://schemas.openxmlformats.org/officeDocument/2006/relationships/image" Target="../media/image5.png"/><Relationship Id="rId5" Type="http://schemas.openxmlformats.org/officeDocument/2006/relationships/hyperlink" Target="http://www.izt.de/" TargetMode="External"/><Relationship Id="rId4" Type="http://schemas.openxmlformats.org/officeDocument/2006/relationships/hyperlink" Target="mailto:m.bauer@izt.de"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ags" Target="../tags/tag4.xml"/><Relationship Id="rId5" Type="http://schemas.openxmlformats.org/officeDocument/2006/relationships/image" Target="../media/image10.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5.xml"/><Relationship Id="rId5" Type="http://schemas.openxmlformats.org/officeDocument/2006/relationships/image" Target="../media/image11.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5.xml"/><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7.xml"/><Relationship Id="rId5" Type="http://schemas.openxmlformats.org/officeDocument/2006/relationships/image" Target="../media/image14.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https://www.youtube.com/embed/kopoLzvh5jY" TargetMode="External"/><Relationship Id="rId1" Type="http://schemas.openxmlformats.org/officeDocument/2006/relationships/tags" Target="../tags/tag9.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FDB280E3-2FEC-4FCB-B2D7-EEA87FEBC971}"/>
              </a:ext>
            </a:extLst>
          </p:cNvPr>
          <p:cNvSpPr>
            <a:spLocks noGrp="1"/>
          </p:cNvSpPr>
          <p:nvPr>
            <p:ph type="ctrTitle"/>
          </p:nvPr>
        </p:nvSpPr>
        <p:spPr>
          <a:xfrm>
            <a:off x="609600" y="3395066"/>
            <a:ext cx="10668000" cy="731720"/>
          </a:xfrm>
        </p:spPr>
        <p:txBody>
          <a:bodyPr/>
          <a:lstStyle>
            <a:lvl1pPr>
              <a:defRPr/>
            </a:lvl1pPr>
          </a:lstStyle>
          <a:p>
            <a:r>
              <a:rPr lang="en-US" dirty="0"/>
              <a:t>KI Project Workshop @ BBS I </a:t>
            </a:r>
            <a:r>
              <a:rPr lang="en-US" dirty="0" err="1"/>
              <a:t>Uelzen</a:t>
            </a:r>
            <a:endParaRPr lang="de-DE" dirty="0"/>
          </a:p>
        </p:txBody>
      </p:sp>
      <p:sp>
        <p:nvSpPr>
          <p:cNvPr id="15" name="Untertitel 2">
            <a:extLst>
              <a:ext uri="{FF2B5EF4-FFF2-40B4-BE49-F238E27FC236}">
                <a16:creationId xmlns:a16="http://schemas.microsoft.com/office/drawing/2014/main" id="{6EE4F6C7-DB61-4368-8BFE-BDBDA22F4AB2}"/>
              </a:ext>
            </a:extLst>
          </p:cNvPr>
          <p:cNvSpPr>
            <a:spLocks noGrp="1"/>
          </p:cNvSpPr>
          <p:nvPr>
            <p:ph type="subTitle" idx="1"/>
          </p:nvPr>
        </p:nvSpPr>
        <p:spPr>
          <a:xfrm>
            <a:off x="609600" y="4130334"/>
            <a:ext cx="9753600" cy="1752600"/>
          </a:xfrm>
        </p:spPr>
        <p:txBody>
          <a:bodyPr/>
          <a:lstStyle>
            <a:lvl1pPr marL="0" indent="0" algn="l">
              <a:buNone/>
              <a:defRPr sz="2400">
                <a:solidFill>
                  <a:srgbClr val="7F807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Digital technology as an opportunity for rural areas</a:t>
            </a:r>
            <a:r>
              <a:rPr lang="de-DE" dirty="0"/>
              <a:t>– </a:t>
            </a:r>
          </a:p>
          <a:p>
            <a:r>
              <a:rPr lang="en-US" dirty="0"/>
              <a:t>What opportunities does AI offer for the region of </a:t>
            </a:r>
            <a:r>
              <a:rPr lang="en-US" dirty="0" err="1"/>
              <a:t>Uelzen</a:t>
            </a:r>
            <a:r>
              <a:rPr lang="de-DE" dirty="0"/>
              <a:t>?</a:t>
            </a:r>
          </a:p>
        </p:txBody>
      </p:sp>
      <p:sp>
        <p:nvSpPr>
          <p:cNvPr id="8194" name="Datumsplatzhalter 3">
            <a:extLst>
              <a:ext uri="{FF2B5EF4-FFF2-40B4-BE49-F238E27FC236}">
                <a16:creationId xmlns:a16="http://schemas.microsoft.com/office/drawing/2014/main" id="{D1797924-A676-4C19-9247-793F656114DF}"/>
              </a:ext>
            </a:extLst>
          </p:cNvPr>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2000"/>
              <a:buBlip>
                <a:blip r:embed="rId4"/>
              </a:buBlip>
              <a:defRPr sz="24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1pPr>
            <a:lvl2pPr marL="742950" indent="-285750">
              <a:spcBef>
                <a:spcPct val="20000"/>
              </a:spcBef>
              <a:buSzPct val="100000"/>
              <a:buBlip>
                <a:blip r:embed="rId4"/>
              </a:buBlip>
              <a:defRPr sz="22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2pPr>
            <a:lvl3pPr marL="1143000" indent="-228600">
              <a:spcBef>
                <a:spcPct val="20000"/>
              </a:spcBef>
              <a:buClr>
                <a:srgbClr val="7F807F"/>
              </a:buClr>
              <a:buSzPct val="100000"/>
              <a:buBlip>
                <a:blip r:embed="rId4"/>
              </a:buBlip>
              <a:defRPr sz="20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3pPr>
            <a:lvl4pPr marL="1600200" indent="-228600">
              <a:spcBef>
                <a:spcPct val="20000"/>
              </a:spcBef>
              <a:buClr>
                <a:srgbClr val="7F807F"/>
              </a:buClr>
              <a:buSzPct val="100000"/>
              <a:buBlip>
                <a:blip r:embed="rId4"/>
              </a:buBlip>
              <a:defRPr>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4pPr>
            <a:lvl5pPr marL="2057400" indent="-228600">
              <a:spcBef>
                <a:spcPct val="20000"/>
              </a:spcBef>
              <a:buClr>
                <a:srgbClr val="7F807F"/>
              </a:buClr>
              <a:buSzPct val="100000"/>
              <a:buBlip>
                <a:blip r:embed="rId4"/>
              </a:buBlip>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5pPr>
            <a:lvl6pPr marL="2514600" indent="-228600" defTabSz="457200" eaLnBrk="0" fontAlgn="base" hangingPunct="0">
              <a:spcBef>
                <a:spcPct val="20000"/>
              </a:spcBef>
              <a:spcAft>
                <a:spcPct val="0"/>
              </a:spcAft>
              <a:buClr>
                <a:srgbClr val="7F807F"/>
              </a:buClr>
              <a:buSzPct val="100000"/>
              <a:buBlip>
                <a:blip r:embed="rId4"/>
              </a:buBlip>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6pPr>
            <a:lvl7pPr marL="2971800" indent="-228600" defTabSz="457200" eaLnBrk="0" fontAlgn="base" hangingPunct="0">
              <a:spcBef>
                <a:spcPct val="20000"/>
              </a:spcBef>
              <a:spcAft>
                <a:spcPct val="0"/>
              </a:spcAft>
              <a:buClr>
                <a:srgbClr val="7F807F"/>
              </a:buClr>
              <a:buSzPct val="100000"/>
              <a:buBlip>
                <a:blip r:embed="rId4"/>
              </a:buBlip>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7pPr>
            <a:lvl8pPr marL="3429000" indent="-228600" defTabSz="457200" eaLnBrk="0" fontAlgn="base" hangingPunct="0">
              <a:spcBef>
                <a:spcPct val="20000"/>
              </a:spcBef>
              <a:spcAft>
                <a:spcPct val="0"/>
              </a:spcAft>
              <a:buClr>
                <a:srgbClr val="7F807F"/>
              </a:buClr>
              <a:buSzPct val="100000"/>
              <a:buBlip>
                <a:blip r:embed="rId4"/>
              </a:buBlip>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8pPr>
            <a:lvl9pPr marL="3886200" indent="-228600" defTabSz="457200" eaLnBrk="0" fontAlgn="base" hangingPunct="0">
              <a:spcBef>
                <a:spcPct val="20000"/>
              </a:spcBef>
              <a:spcAft>
                <a:spcPct val="0"/>
              </a:spcAft>
              <a:buClr>
                <a:srgbClr val="7F807F"/>
              </a:buClr>
              <a:buSzPct val="100000"/>
              <a:buBlip>
                <a:blip r:embed="rId4"/>
              </a:buBlip>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9pPr>
          </a:lstStyle>
          <a:p>
            <a:pPr>
              <a:spcBef>
                <a:spcPct val="0"/>
              </a:spcBef>
              <a:buSzTx/>
              <a:buFontTx/>
              <a:buNone/>
            </a:pPr>
            <a:fld id="{1A9C032E-E4FD-4D55-B402-19A68BCB6D07}" type="datetime1">
              <a:rPr lang="de-DE" altLang="de-DE" sz="900">
                <a:solidFill>
                  <a:srgbClr val="5A5A59"/>
                </a:solidFill>
              </a:rPr>
              <a:pPr>
                <a:spcBef>
                  <a:spcPct val="0"/>
                </a:spcBef>
                <a:buSzTx/>
                <a:buFontTx/>
                <a:buNone/>
              </a:pPr>
              <a:t>08.02.2021</a:t>
            </a:fld>
            <a:r>
              <a:rPr lang="de-DE" altLang="de-DE" sz="900">
                <a:solidFill>
                  <a:srgbClr val="5A5A59"/>
                </a:solidFill>
              </a:rPr>
              <a:t> | </a:t>
            </a:r>
            <a:fld id="{0B6F439D-A0EA-4BA1-BBA7-1F7EC9036D0D}" type="slidenum">
              <a:rPr lang="de-DE" altLang="de-DE" sz="900">
                <a:solidFill>
                  <a:srgbClr val="5A5A59"/>
                </a:solidFill>
              </a:rPr>
              <a:pPr>
                <a:spcBef>
                  <a:spcPct val="0"/>
                </a:spcBef>
                <a:buSzTx/>
                <a:buFontTx/>
                <a:buNone/>
              </a:pPr>
              <a:t>1</a:t>
            </a:fld>
            <a:endParaRPr lang="de-DE" altLang="de-DE" sz="900">
              <a:solidFill>
                <a:srgbClr val="5A5A59"/>
              </a:solidFill>
            </a:endParaRPr>
          </a:p>
        </p:txBody>
      </p:sp>
      <p:sp>
        <p:nvSpPr>
          <p:cNvPr id="2" name="Textfeld 1"/>
          <p:cNvSpPr txBox="1"/>
          <p:nvPr/>
        </p:nvSpPr>
        <p:spPr>
          <a:xfrm>
            <a:off x="609600" y="2646200"/>
            <a:ext cx="5224272" cy="523220"/>
          </a:xfrm>
          <a:prstGeom prst="rect">
            <a:avLst/>
          </a:prstGeom>
          <a:noFill/>
        </p:spPr>
        <p:txBody>
          <a:bodyPr wrap="square" rtlCol="0">
            <a:spAutoFit/>
          </a:bodyPr>
          <a:lstStyle/>
          <a:p>
            <a:r>
              <a:rPr lang="de-DE" sz="2800" dirty="0" err="1"/>
              <a:t>LamkI</a:t>
            </a:r>
            <a:r>
              <a:rPr lang="de-DE" dirty="0"/>
              <a:t>  </a:t>
            </a:r>
            <a:r>
              <a:rPr lang="de-DE" dirty="0">
                <a:solidFill>
                  <a:schemeClr val="tx1">
                    <a:lumMod val="65000"/>
                    <a:lumOff val="35000"/>
                  </a:schemeClr>
                </a:solidFill>
              </a:rPr>
              <a:t>Country </a:t>
            </a:r>
            <a:r>
              <a:rPr lang="de-DE" dirty="0" err="1">
                <a:solidFill>
                  <a:schemeClr val="tx1">
                    <a:lumMod val="65000"/>
                    <a:lumOff val="35000"/>
                  </a:schemeClr>
                </a:solidFill>
              </a:rPr>
              <a:t>with</a:t>
            </a:r>
            <a:r>
              <a:rPr lang="de-DE" dirty="0">
                <a:solidFill>
                  <a:schemeClr val="tx1">
                    <a:lumMod val="65000"/>
                    <a:lumOff val="35000"/>
                  </a:schemeClr>
                </a:solidFill>
              </a:rPr>
              <a:t> AI </a:t>
            </a:r>
            <a:r>
              <a:rPr lang="de-DE" dirty="0"/>
              <a:t>– Country </a:t>
            </a:r>
            <a:r>
              <a:rPr lang="de-DE" dirty="0" err="1"/>
              <a:t>with</a:t>
            </a:r>
            <a:r>
              <a:rPr lang="de-DE" dirty="0"/>
              <a:t> </a:t>
            </a:r>
            <a:r>
              <a:rPr lang="de-DE" dirty="0" err="1"/>
              <a:t>future</a:t>
            </a:r>
            <a:r>
              <a:rPr lang="de-DE" dirty="0"/>
              <a:t>?</a:t>
            </a:r>
          </a:p>
        </p:txBody>
      </p:sp>
    </p:spTree>
    <p:custDataLst>
      <p:tags r:id="rId1"/>
    </p:custDataLst>
    <p:extLst>
      <p:ext uri="{BB962C8B-B14F-4D97-AF65-F5344CB8AC3E}">
        <p14:creationId xmlns:p14="http://schemas.microsoft.com/office/powerpoint/2010/main" val="653639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ECFB1E-5BD6-44EA-AC12-3A0C70538834}"/>
              </a:ext>
            </a:extLst>
          </p:cNvPr>
          <p:cNvSpPr>
            <a:spLocks noGrp="1"/>
          </p:cNvSpPr>
          <p:nvPr>
            <p:ph type="title"/>
          </p:nvPr>
        </p:nvSpPr>
        <p:spPr/>
        <p:txBody>
          <a:bodyPr/>
          <a:lstStyle/>
          <a:p>
            <a:r>
              <a:rPr lang="de-DE" dirty="0"/>
              <a:t>Feedback</a:t>
            </a:r>
          </a:p>
        </p:txBody>
      </p:sp>
      <p:sp>
        <p:nvSpPr>
          <p:cNvPr id="4" name="Datumsplatzhalter 3">
            <a:extLst>
              <a:ext uri="{FF2B5EF4-FFF2-40B4-BE49-F238E27FC236}">
                <a16:creationId xmlns:a16="http://schemas.microsoft.com/office/drawing/2014/main" id="{C3280512-7444-45C6-A2C8-41A5B6225F9A}"/>
              </a:ext>
            </a:extLst>
          </p:cNvPr>
          <p:cNvSpPr>
            <a:spLocks noGrp="1"/>
          </p:cNvSpPr>
          <p:nvPr>
            <p:ph type="dt" sz="half" idx="10"/>
          </p:nvPr>
        </p:nvSpPr>
        <p:spPr/>
        <p:txBody>
          <a:bodyPr/>
          <a:lstStyle/>
          <a:p>
            <a:pPr>
              <a:defRPr/>
            </a:pPr>
            <a:fld id="{CA071D8E-5A75-4908-B7DC-DA5C1F9F48F9}" type="datetime1">
              <a:rPr lang="de-DE" altLang="de-DE" smtClean="0"/>
              <a:pPr>
                <a:defRPr/>
              </a:pPr>
              <a:t>08.02.2021</a:t>
            </a:fld>
            <a:r>
              <a:rPr lang="de-DE" altLang="de-DE"/>
              <a:t> | </a:t>
            </a:r>
            <a:fld id="{F5546E80-7A85-4441-AD65-2AAB5A024E4B}" type="slidenum">
              <a:rPr lang="de-DE" altLang="de-DE" smtClean="0"/>
              <a:pPr>
                <a:defRPr/>
              </a:pPr>
              <a:t>10</a:t>
            </a:fld>
            <a:endParaRPr lang="de-DE" altLang="de-DE"/>
          </a:p>
        </p:txBody>
      </p:sp>
      <p:sp>
        <p:nvSpPr>
          <p:cNvPr id="3" name="Rechteck 2">
            <a:extLst>
              <a:ext uri="{FF2B5EF4-FFF2-40B4-BE49-F238E27FC236}">
                <a16:creationId xmlns:a16="http://schemas.microsoft.com/office/drawing/2014/main" id="{91CBBF46-A97F-4B29-ADAE-EA365FD00698}"/>
              </a:ext>
            </a:extLst>
          </p:cNvPr>
          <p:cNvSpPr/>
          <p:nvPr/>
        </p:nvSpPr>
        <p:spPr>
          <a:xfrm>
            <a:off x="440871" y="1417638"/>
            <a:ext cx="7379153" cy="3570208"/>
          </a:xfrm>
          <a:prstGeom prst="rect">
            <a:avLst/>
          </a:prstGeom>
        </p:spPr>
        <p:txBody>
          <a:bodyPr wrap="square">
            <a:spAutoFit/>
          </a:bodyPr>
          <a:lstStyle/>
          <a:p>
            <a:r>
              <a:rPr lang="en-US" sz="2400" dirty="0">
                <a:latin typeface="Calibri Light" panose="020F0302020204030204" pitchFamily="34" charset="0"/>
                <a:cs typeface="Calibri Light" panose="020F0302020204030204" pitchFamily="34" charset="0"/>
              </a:rPr>
              <a:t>How did you like the AI and Health learning unit overall? Please use the scale from 1 to 5 stars for your rating.</a:t>
            </a:r>
          </a:p>
          <a:p>
            <a:endParaRPr lang="de-DE" sz="2400" dirty="0">
              <a:latin typeface="Calibri Light" panose="020F0302020204030204" pitchFamily="34" charset="0"/>
              <a:cs typeface="Calibri Light" panose="020F0302020204030204" pitchFamily="34" charset="0"/>
            </a:endParaRPr>
          </a:p>
          <a:p>
            <a:r>
              <a:rPr lang="en-US" sz="2400" dirty="0">
                <a:latin typeface="Calibri Light" panose="020F0302020204030204" pitchFamily="34" charset="0"/>
                <a:cs typeface="Calibri Light" panose="020F0302020204030204" pitchFamily="34" charset="0"/>
              </a:rPr>
              <a:t>Please use the text box to give us feedback:</a:t>
            </a:r>
          </a:p>
          <a:p>
            <a:endParaRPr lang="de-DE" sz="10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Was the content understandable for you?</a:t>
            </a:r>
          </a:p>
          <a:p>
            <a:pPr marL="342900" indent="-342900">
              <a:buFont typeface="Arial" panose="020B0604020202020204" pitchFamily="34" charset="0"/>
              <a:buChar char="•"/>
            </a:pPr>
            <a:endParaRPr lang="en-US" sz="10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Were there parts that seemed too long? </a:t>
            </a:r>
          </a:p>
          <a:p>
            <a:pPr marL="342900" indent="-342900">
              <a:buFont typeface="Arial" panose="020B0604020202020204" pitchFamily="34" charset="0"/>
              <a:buChar char="•"/>
            </a:pPr>
            <a:endParaRPr lang="en-US" sz="10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What would you have liked to have more information about?</a:t>
            </a:r>
          </a:p>
          <a:p>
            <a:pPr marL="342900" indent="-342900">
              <a:buFont typeface="Arial" panose="020B0604020202020204" pitchFamily="34" charset="0"/>
              <a:buChar char="•"/>
            </a:pPr>
            <a:endParaRPr lang="en-US" sz="10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How did you like the online format overall?</a:t>
            </a:r>
            <a:endParaRPr lang="de-DE" sz="2200" dirty="0">
              <a:latin typeface="Calibri Light" panose="020F0302020204030204" pitchFamily="34" charset="0"/>
              <a:cs typeface="Calibri Light" panose="020F0302020204030204" pitchFamily="34" charset="0"/>
            </a:endParaRPr>
          </a:p>
        </p:txBody>
      </p:sp>
      <p:pic>
        <p:nvPicPr>
          <p:cNvPr id="6146" name="Picture 2" descr="Konstruktives Feedback geben: 5 Kommunikationsfehler vermeiden">
            <a:extLst>
              <a:ext uri="{FF2B5EF4-FFF2-40B4-BE49-F238E27FC236}">
                <a16:creationId xmlns:a16="http://schemas.microsoft.com/office/drawing/2014/main" id="{1401EBF8-55BD-46A7-BD88-5200AFF5C2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51" r="12053"/>
          <a:stretch/>
        </p:blipFill>
        <p:spPr bwMode="auto">
          <a:xfrm>
            <a:off x="7953374" y="1745709"/>
            <a:ext cx="4000501" cy="336658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09323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ECFB1E-5BD6-44EA-AC12-3A0C70538834}"/>
              </a:ext>
            </a:extLst>
          </p:cNvPr>
          <p:cNvSpPr>
            <a:spLocks noGrp="1"/>
          </p:cNvSpPr>
          <p:nvPr>
            <p:ph type="title"/>
          </p:nvPr>
        </p:nvSpPr>
        <p:spPr/>
        <p:txBody>
          <a:bodyPr/>
          <a:lstStyle/>
          <a:p>
            <a:r>
              <a:rPr lang="en-US" dirty="0"/>
              <a:t>Feedback on the introductory event</a:t>
            </a:r>
            <a:endParaRPr lang="de-DE" dirty="0"/>
          </a:p>
        </p:txBody>
      </p:sp>
      <p:sp>
        <p:nvSpPr>
          <p:cNvPr id="4" name="Datumsplatzhalter 3">
            <a:extLst>
              <a:ext uri="{FF2B5EF4-FFF2-40B4-BE49-F238E27FC236}">
                <a16:creationId xmlns:a16="http://schemas.microsoft.com/office/drawing/2014/main" id="{C3280512-7444-45C6-A2C8-41A5B6225F9A}"/>
              </a:ext>
            </a:extLst>
          </p:cNvPr>
          <p:cNvSpPr>
            <a:spLocks noGrp="1"/>
          </p:cNvSpPr>
          <p:nvPr>
            <p:ph type="dt" sz="half" idx="10"/>
          </p:nvPr>
        </p:nvSpPr>
        <p:spPr/>
        <p:txBody>
          <a:bodyPr/>
          <a:lstStyle/>
          <a:p>
            <a:pPr>
              <a:defRPr/>
            </a:pPr>
            <a:fld id="{CA071D8E-5A75-4908-B7DC-DA5C1F9F48F9}" type="datetime1">
              <a:rPr lang="de-DE" altLang="de-DE" smtClean="0"/>
              <a:pPr>
                <a:defRPr/>
              </a:pPr>
              <a:t>08.02.2021</a:t>
            </a:fld>
            <a:r>
              <a:rPr lang="de-DE" altLang="de-DE"/>
              <a:t> | </a:t>
            </a:r>
            <a:fld id="{F5546E80-7A85-4441-AD65-2AAB5A024E4B}" type="slidenum">
              <a:rPr lang="de-DE" altLang="de-DE" smtClean="0"/>
              <a:pPr>
                <a:defRPr/>
              </a:pPr>
              <a:t>11</a:t>
            </a:fld>
            <a:endParaRPr lang="de-DE" altLang="de-DE"/>
          </a:p>
        </p:txBody>
      </p:sp>
      <p:sp>
        <p:nvSpPr>
          <p:cNvPr id="3" name="Rechteck 2">
            <a:extLst>
              <a:ext uri="{FF2B5EF4-FFF2-40B4-BE49-F238E27FC236}">
                <a16:creationId xmlns:a16="http://schemas.microsoft.com/office/drawing/2014/main" id="{91CBBF46-A97F-4B29-ADAE-EA365FD00698}"/>
              </a:ext>
            </a:extLst>
          </p:cNvPr>
          <p:cNvSpPr/>
          <p:nvPr/>
        </p:nvSpPr>
        <p:spPr>
          <a:xfrm>
            <a:off x="440871" y="1417638"/>
            <a:ext cx="7379153" cy="3447098"/>
          </a:xfrm>
          <a:prstGeom prst="rect">
            <a:avLst/>
          </a:prstGeom>
        </p:spPr>
        <p:txBody>
          <a:bodyPr wrap="square">
            <a:spAutoFit/>
          </a:bodyPr>
          <a:lstStyle/>
          <a:p>
            <a:pPr marL="342900" indent="-342900">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Average 4.43 out of 5 stars from 37 reviews</a:t>
            </a:r>
          </a:p>
          <a:p>
            <a:pPr marL="342900" indent="-342900">
              <a:buFont typeface="Arial" panose="020B0604020202020204" pitchFamily="34" charset="0"/>
              <a:buChar char="•"/>
            </a:pPr>
            <a:endParaRPr lang="de-DE" sz="10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de-DE" sz="2400" dirty="0" err="1">
                <a:latin typeface="Calibri Light" panose="020F0302020204030204" pitchFamily="34" charset="0"/>
                <a:cs typeface="Calibri Light" panose="020F0302020204030204" pitchFamily="34" charset="0"/>
              </a:rPr>
              <a:t>Constructive</a:t>
            </a:r>
            <a:r>
              <a:rPr lang="de-DE" sz="2400" dirty="0">
                <a:latin typeface="Calibri Light" panose="020F0302020204030204" pitchFamily="34" charset="0"/>
                <a:cs typeface="Calibri Light" panose="020F0302020204030204" pitchFamily="34" charset="0"/>
              </a:rPr>
              <a:t> </a:t>
            </a:r>
            <a:r>
              <a:rPr lang="de-DE" sz="2400" dirty="0" err="1">
                <a:latin typeface="Calibri Light" panose="020F0302020204030204" pitchFamily="34" charset="0"/>
                <a:cs typeface="Calibri Light" panose="020F0302020204030204" pitchFamily="34" charset="0"/>
              </a:rPr>
              <a:t>criticism</a:t>
            </a:r>
            <a:endParaRPr lang="de-DE" sz="24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endParaRPr lang="de-DE" sz="1000" dirty="0">
              <a:latin typeface="Calibri Light" panose="020F0302020204030204" pitchFamily="34" charset="0"/>
              <a:cs typeface="Calibri Light" panose="020F0302020204030204" pitchFamily="34" charset="0"/>
            </a:endParaRPr>
          </a:p>
          <a:p>
            <a:pPr marL="800100" lvl="1" indent="-342900">
              <a:buFont typeface="Arial" panose="020B0604020202020204" pitchFamily="34" charset="0"/>
              <a:buChar char="•"/>
            </a:pPr>
            <a:r>
              <a:rPr lang="de-DE" sz="2400" dirty="0" err="1">
                <a:latin typeface="Calibri Light" panose="020F0302020204030204" pitchFamily="34" charset="0"/>
                <a:cs typeface="Calibri Light" panose="020F0302020204030204" pitchFamily="34" charset="0"/>
              </a:rPr>
              <a:t>Partly</a:t>
            </a:r>
            <a:r>
              <a:rPr lang="de-DE" sz="2400" dirty="0">
                <a:latin typeface="Calibri Light" panose="020F0302020204030204" pitchFamily="34" charset="0"/>
                <a:cs typeface="Calibri Light" panose="020F0302020204030204" pitchFamily="34" charset="0"/>
              </a:rPr>
              <a:t> </a:t>
            </a:r>
            <a:r>
              <a:rPr lang="de-DE" sz="2400" dirty="0" err="1" smtClean="0">
                <a:latin typeface="Calibri Light" panose="020F0302020204030204" pitchFamily="34" charset="0"/>
                <a:cs typeface="Calibri Light" panose="020F0302020204030204" pitchFamily="34" charset="0"/>
              </a:rPr>
              <a:t>too</a:t>
            </a:r>
            <a:r>
              <a:rPr lang="de-DE" sz="2400" dirty="0" smtClean="0">
                <a:latin typeface="Calibri Light" panose="020F0302020204030204" pitchFamily="34" charset="0"/>
                <a:cs typeface="Calibri Light" panose="020F0302020204030204" pitchFamily="34" charset="0"/>
              </a:rPr>
              <a:t> </a:t>
            </a:r>
            <a:r>
              <a:rPr lang="de-DE" sz="2400" dirty="0" err="1">
                <a:latin typeface="Calibri Light" panose="020F0302020204030204" pitchFamily="34" charset="0"/>
                <a:cs typeface="Calibri Light" panose="020F0302020204030204" pitchFamily="34" charset="0"/>
              </a:rPr>
              <a:t>much</a:t>
            </a:r>
            <a:r>
              <a:rPr lang="de-DE" sz="2400" dirty="0">
                <a:latin typeface="Calibri Light" panose="020F0302020204030204" pitchFamily="34" charset="0"/>
                <a:cs typeface="Calibri Light" panose="020F0302020204030204" pitchFamily="34" charset="0"/>
              </a:rPr>
              <a:t> </a:t>
            </a:r>
            <a:r>
              <a:rPr lang="de-DE" sz="2400" dirty="0" err="1">
                <a:latin typeface="Calibri Light" panose="020F0302020204030204" pitchFamily="34" charset="0"/>
                <a:cs typeface="Calibri Light" panose="020F0302020204030204" pitchFamily="34" charset="0"/>
              </a:rPr>
              <a:t>information</a:t>
            </a:r>
            <a:endParaRPr lang="de-DE" sz="2400" dirty="0">
              <a:latin typeface="Calibri Light" panose="020F0302020204030204" pitchFamily="34" charset="0"/>
              <a:cs typeface="Calibri Light" panose="020F0302020204030204" pitchFamily="34" charset="0"/>
            </a:endParaRPr>
          </a:p>
          <a:p>
            <a:pPr marL="800100" lvl="1" indent="-342900">
              <a:buFont typeface="Arial" panose="020B0604020202020204" pitchFamily="34" charset="0"/>
              <a:buChar char="•"/>
            </a:pPr>
            <a:endParaRPr lang="de-DE" sz="1000" dirty="0">
              <a:latin typeface="Calibri Light" panose="020F0302020204030204" pitchFamily="34" charset="0"/>
              <a:cs typeface="Calibri Light" panose="020F0302020204030204" pitchFamily="34" charset="0"/>
            </a:endParaRPr>
          </a:p>
          <a:p>
            <a:pPr marL="800100" lvl="1" indent="-342900">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Request for more interaction and examples</a:t>
            </a:r>
          </a:p>
          <a:p>
            <a:pPr marL="800100" lvl="1" indent="-342900">
              <a:buFont typeface="Arial" panose="020B0604020202020204" pitchFamily="34" charset="0"/>
              <a:buChar char="•"/>
            </a:pPr>
            <a:endParaRPr lang="de-DE" sz="1000" dirty="0">
              <a:latin typeface="Calibri Light" panose="020F0302020204030204" pitchFamily="34" charset="0"/>
              <a:cs typeface="Calibri Light" panose="020F0302020204030204" pitchFamily="34" charset="0"/>
            </a:endParaRPr>
          </a:p>
          <a:p>
            <a:pPr marL="800100" lvl="1" indent="-342900">
              <a:buFont typeface="Arial" panose="020B0604020202020204" pitchFamily="34" charset="0"/>
              <a:buChar char="•"/>
            </a:pPr>
            <a:r>
              <a:rPr lang="de-DE" sz="2400" dirty="0">
                <a:latin typeface="Calibri Light" panose="020F0302020204030204" pitchFamily="34" charset="0"/>
                <a:cs typeface="Calibri Light" panose="020F0302020204030204" pitchFamily="34" charset="0"/>
              </a:rPr>
              <a:t>Time </a:t>
            </a:r>
            <a:r>
              <a:rPr lang="de-DE" sz="2400" dirty="0" err="1">
                <a:latin typeface="Calibri Light" panose="020F0302020204030204" pitchFamily="34" charset="0"/>
                <a:cs typeface="Calibri Light" panose="020F0302020204030204" pitchFamily="34" charset="0"/>
              </a:rPr>
              <a:t>management</a:t>
            </a:r>
            <a:endParaRPr lang="de-DE" sz="2400" dirty="0">
              <a:latin typeface="Calibri Light" panose="020F0302020204030204" pitchFamily="34" charset="0"/>
              <a:cs typeface="Calibri Light" panose="020F0302020204030204" pitchFamily="34" charset="0"/>
            </a:endParaRPr>
          </a:p>
          <a:p>
            <a:pPr marL="800100" lvl="1" indent="-342900">
              <a:buFont typeface="Arial" panose="020B0604020202020204" pitchFamily="34" charset="0"/>
              <a:buChar char="•"/>
            </a:pPr>
            <a:endParaRPr lang="de-DE" sz="1000" dirty="0">
              <a:latin typeface="Calibri Light" panose="020F0302020204030204" pitchFamily="34" charset="0"/>
              <a:cs typeface="Calibri Light" panose="020F0302020204030204" pitchFamily="34" charset="0"/>
            </a:endParaRPr>
          </a:p>
          <a:p>
            <a:pPr marL="800100" lvl="1" indent="-342900">
              <a:buFont typeface="Arial" panose="020B0604020202020204" pitchFamily="34" charset="0"/>
              <a:buChar char="•"/>
            </a:pPr>
            <a:r>
              <a:rPr lang="de-DE" sz="2400" dirty="0" err="1">
                <a:latin typeface="Calibri Light" panose="020F0302020204030204" pitchFamily="34" charset="0"/>
                <a:cs typeface="Calibri Light" panose="020F0302020204030204" pitchFamily="34" charset="0"/>
              </a:rPr>
              <a:t>Occasional</a:t>
            </a:r>
            <a:r>
              <a:rPr lang="de-DE" sz="2400" dirty="0">
                <a:latin typeface="Calibri Light" panose="020F0302020204030204" pitchFamily="34" charset="0"/>
                <a:cs typeface="Calibri Light" panose="020F0302020204030204" pitchFamily="34" charset="0"/>
              </a:rPr>
              <a:t> </a:t>
            </a:r>
            <a:r>
              <a:rPr lang="de-DE" sz="2400" dirty="0" err="1">
                <a:latin typeface="Calibri Light" panose="020F0302020204030204" pitchFamily="34" charset="0"/>
                <a:cs typeface="Calibri Light" panose="020F0302020204030204" pitchFamily="34" charset="0"/>
              </a:rPr>
              <a:t>technical</a:t>
            </a:r>
            <a:r>
              <a:rPr lang="de-DE" sz="2400" dirty="0">
                <a:latin typeface="Calibri Light" panose="020F0302020204030204" pitchFamily="34" charset="0"/>
                <a:cs typeface="Calibri Light" panose="020F0302020204030204" pitchFamily="34" charset="0"/>
              </a:rPr>
              <a:t> </a:t>
            </a:r>
            <a:r>
              <a:rPr lang="de-DE" sz="2400" dirty="0" err="1">
                <a:latin typeface="Calibri Light" panose="020F0302020204030204" pitchFamily="34" charset="0"/>
                <a:cs typeface="Calibri Light" panose="020F0302020204030204" pitchFamily="34" charset="0"/>
              </a:rPr>
              <a:t>problems</a:t>
            </a:r>
            <a:endParaRPr lang="de-DE" sz="2400" dirty="0">
              <a:latin typeface="Calibri Light" panose="020F0302020204030204" pitchFamily="34" charset="0"/>
              <a:cs typeface="Calibri Light" panose="020F0302020204030204" pitchFamily="34" charset="0"/>
            </a:endParaRPr>
          </a:p>
          <a:p>
            <a:endParaRPr lang="de-DE" sz="2400" dirty="0">
              <a:latin typeface="Calibri Light" panose="020F0302020204030204" pitchFamily="34" charset="0"/>
              <a:cs typeface="Calibri Light" panose="020F0302020204030204" pitchFamily="34" charset="0"/>
            </a:endParaRPr>
          </a:p>
        </p:txBody>
      </p:sp>
      <p:pic>
        <p:nvPicPr>
          <p:cNvPr id="6" name="Grafik 5">
            <a:extLst>
              <a:ext uri="{FF2B5EF4-FFF2-40B4-BE49-F238E27FC236}">
                <a16:creationId xmlns:a16="http://schemas.microsoft.com/office/drawing/2014/main" id="{04724596-087B-4E50-951A-F92765759134}"/>
              </a:ext>
            </a:extLst>
          </p:cNvPr>
          <p:cNvPicPr>
            <a:picLocks noChangeAspect="1"/>
          </p:cNvPicPr>
          <p:nvPr/>
        </p:nvPicPr>
        <p:blipFill>
          <a:blip r:embed="rId3"/>
          <a:stretch>
            <a:fillRect/>
          </a:stretch>
        </p:blipFill>
        <p:spPr>
          <a:xfrm>
            <a:off x="8955798" y="646545"/>
            <a:ext cx="2795331" cy="4969478"/>
          </a:xfrm>
          <a:prstGeom prst="rect">
            <a:avLst/>
          </a:prstGeom>
        </p:spPr>
      </p:pic>
    </p:spTree>
    <p:custDataLst>
      <p:tags r:id="rId1"/>
    </p:custDataLst>
    <p:extLst>
      <p:ext uri="{BB962C8B-B14F-4D97-AF65-F5344CB8AC3E}">
        <p14:creationId xmlns:p14="http://schemas.microsoft.com/office/powerpoint/2010/main" val="2886845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65602-1912-403F-A57B-7E48D3FEBA10}"/>
              </a:ext>
            </a:extLst>
          </p:cNvPr>
          <p:cNvSpPr>
            <a:spLocks noGrp="1"/>
          </p:cNvSpPr>
          <p:nvPr>
            <p:ph type="ctrTitle"/>
          </p:nvPr>
        </p:nvSpPr>
        <p:spPr/>
        <p:txBody>
          <a:bodyPr/>
          <a:lstStyle/>
          <a:p>
            <a:r>
              <a:rPr lang="en-US" b="1" dirty="0"/>
              <a:t>Mobility in the region of </a:t>
            </a:r>
            <a:r>
              <a:rPr lang="en-US" b="1" dirty="0" err="1"/>
              <a:t>Uelzen</a:t>
            </a:r>
            <a:endParaRPr lang="de-DE" b="1" dirty="0"/>
          </a:p>
        </p:txBody>
      </p:sp>
      <p:sp>
        <p:nvSpPr>
          <p:cNvPr id="3" name="Untertitel 2">
            <a:extLst>
              <a:ext uri="{FF2B5EF4-FFF2-40B4-BE49-F238E27FC236}">
                <a16:creationId xmlns:a16="http://schemas.microsoft.com/office/drawing/2014/main" id="{9AC56393-A2E8-4429-8967-8011FD0D66B2}"/>
              </a:ext>
            </a:extLst>
          </p:cNvPr>
          <p:cNvSpPr>
            <a:spLocks noGrp="1"/>
          </p:cNvSpPr>
          <p:nvPr>
            <p:ph type="subTitle" idx="1"/>
          </p:nvPr>
        </p:nvSpPr>
        <p:spPr/>
        <p:txBody>
          <a:bodyPr/>
          <a:lstStyle/>
          <a:p>
            <a:r>
              <a:rPr lang="en-US" dirty="0"/>
              <a:t>How do you move through your region?</a:t>
            </a:r>
          </a:p>
          <a:p>
            <a:r>
              <a:rPr lang="en-US" dirty="0"/>
              <a:t>What does mobility have to do with sustainability?</a:t>
            </a:r>
          </a:p>
          <a:p>
            <a:r>
              <a:rPr lang="en-US" dirty="0"/>
              <a:t>What role can AI take here?</a:t>
            </a:r>
            <a:endParaRPr lang="de-DE" dirty="0"/>
          </a:p>
        </p:txBody>
      </p:sp>
      <p:sp>
        <p:nvSpPr>
          <p:cNvPr id="4" name="Datumsplatzhalter 3">
            <a:extLst>
              <a:ext uri="{FF2B5EF4-FFF2-40B4-BE49-F238E27FC236}">
                <a16:creationId xmlns:a16="http://schemas.microsoft.com/office/drawing/2014/main" id="{F35F0AA8-B8DB-4C81-913B-5346906182EA}"/>
              </a:ext>
            </a:extLst>
          </p:cNvPr>
          <p:cNvSpPr>
            <a:spLocks noGrp="1"/>
          </p:cNvSpPr>
          <p:nvPr>
            <p:ph type="dt" sz="half" idx="10"/>
          </p:nvPr>
        </p:nvSpPr>
        <p:spPr/>
        <p:txBody>
          <a:bodyPr/>
          <a:lstStyle/>
          <a:p>
            <a:pPr>
              <a:defRPr/>
            </a:pPr>
            <a:fld id="{7C7D637D-6AB4-4352-BF10-A194BFD43D6B}" type="datetime1">
              <a:rPr lang="de-DE" altLang="de-DE" smtClean="0"/>
              <a:pPr>
                <a:defRPr/>
              </a:pPr>
              <a:t>08.02.2021</a:t>
            </a:fld>
            <a:r>
              <a:rPr lang="de-DE" altLang="de-DE"/>
              <a:t> | </a:t>
            </a:r>
            <a:fld id="{ABA632EA-FEBC-4D34-8EF7-700C0AFA94CE}" type="slidenum">
              <a:rPr lang="de-DE" altLang="de-DE" smtClean="0"/>
              <a:pPr>
                <a:defRPr/>
              </a:pPr>
              <a:t>12</a:t>
            </a:fld>
            <a:endParaRPr lang="de-DE" altLang="de-DE"/>
          </a:p>
        </p:txBody>
      </p:sp>
      <p:pic>
        <p:nvPicPr>
          <p:cNvPr id="6" name="Picture 2">
            <a:extLst>
              <a:ext uri="{FF2B5EF4-FFF2-40B4-BE49-F238E27FC236}">
                <a16:creationId xmlns:a16="http://schemas.microsoft.com/office/drawing/2014/main" id="{9537FAD0-CB5B-43A4-B956-5FAE5002A7C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WatercolorSponge/>
                    </a14:imgEffect>
                  </a14:imgLayer>
                </a14:imgProps>
              </a:ext>
            </a:extLst>
          </a:blip>
          <a:stretch>
            <a:fillRect/>
          </a:stretch>
        </p:blipFill>
        <p:spPr bwMode="auto">
          <a:xfrm>
            <a:off x="8085455" y="276246"/>
            <a:ext cx="3602278" cy="2138853"/>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7FBA3EF7-3C7B-4315-84A2-E031DC145AF8}"/>
              </a:ext>
            </a:extLst>
          </p:cNvPr>
          <p:cNvPicPr>
            <a:picLocks noChangeAspect="1"/>
          </p:cNvPicPr>
          <p:nvPr/>
        </p:nvPicPr>
        <p:blipFill>
          <a:blip r:embed="rId6"/>
          <a:stretch>
            <a:fillRect/>
          </a:stretch>
        </p:blipFill>
        <p:spPr>
          <a:xfrm>
            <a:off x="504267" y="1027905"/>
            <a:ext cx="4403440" cy="1752599"/>
          </a:xfrm>
          <a:prstGeom prst="rect">
            <a:avLst/>
          </a:prstGeom>
        </p:spPr>
      </p:pic>
      <p:pic>
        <p:nvPicPr>
          <p:cNvPr id="9" name="Grafik 8">
            <a:extLst>
              <a:ext uri="{FF2B5EF4-FFF2-40B4-BE49-F238E27FC236}">
                <a16:creationId xmlns:a16="http://schemas.microsoft.com/office/drawing/2014/main" id="{55AA6D33-2978-4854-B79A-E15AF0F6D43A}"/>
              </a:ext>
            </a:extLst>
          </p:cNvPr>
          <p:cNvPicPr>
            <a:picLocks noChangeAspect="1"/>
          </p:cNvPicPr>
          <p:nvPr/>
        </p:nvPicPr>
        <p:blipFill>
          <a:blip r:embed="rId7"/>
          <a:stretch>
            <a:fillRect/>
          </a:stretch>
        </p:blipFill>
        <p:spPr>
          <a:xfrm>
            <a:off x="8085455" y="2415100"/>
            <a:ext cx="3602278" cy="3392395"/>
          </a:xfrm>
          <a:prstGeom prst="rect">
            <a:avLst/>
          </a:prstGeom>
          <a:noFill/>
        </p:spPr>
      </p:pic>
    </p:spTree>
    <p:custDataLst>
      <p:tags r:id="rId1"/>
    </p:custDataLst>
    <p:extLst>
      <p:ext uri="{BB962C8B-B14F-4D97-AF65-F5344CB8AC3E}">
        <p14:creationId xmlns:p14="http://schemas.microsoft.com/office/powerpoint/2010/main" val="155400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3E1B45-1CC0-4C82-81C5-EAA88666AB9C}"/>
              </a:ext>
            </a:extLst>
          </p:cNvPr>
          <p:cNvSpPr>
            <a:spLocks noGrp="1"/>
          </p:cNvSpPr>
          <p:nvPr>
            <p:ph type="title"/>
          </p:nvPr>
        </p:nvSpPr>
        <p:spPr>
          <a:xfrm>
            <a:off x="609600" y="274638"/>
            <a:ext cx="10972800" cy="1313530"/>
          </a:xfrm>
        </p:spPr>
        <p:txBody>
          <a:bodyPr/>
          <a:lstStyle/>
          <a:p>
            <a:r>
              <a:rPr lang="en-US" dirty="0"/>
              <a:t>Project Workshop Mobility </a:t>
            </a:r>
            <a:br>
              <a:rPr lang="en-US" dirty="0"/>
            </a:br>
            <a:r>
              <a:rPr lang="en-US" dirty="0"/>
              <a:t>Results of the Student </a:t>
            </a:r>
            <a:r>
              <a:rPr lang="en-US" dirty="0" smtClean="0"/>
              <a:t>Survey, January 24, 2020</a:t>
            </a:r>
            <a:endParaRPr lang="de-DE" dirty="0"/>
          </a:p>
        </p:txBody>
      </p:sp>
      <p:sp>
        <p:nvSpPr>
          <p:cNvPr id="4" name="Datumsplatzhalter 3">
            <a:extLst>
              <a:ext uri="{FF2B5EF4-FFF2-40B4-BE49-F238E27FC236}">
                <a16:creationId xmlns:a16="http://schemas.microsoft.com/office/drawing/2014/main" id="{781DFA6D-AF5F-4C88-A00A-DD29FFA6B2E6}"/>
              </a:ext>
            </a:extLst>
          </p:cNvPr>
          <p:cNvSpPr>
            <a:spLocks noGrp="1"/>
          </p:cNvSpPr>
          <p:nvPr>
            <p:ph type="dt" sz="half" idx="10"/>
          </p:nvPr>
        </p:nvSpPr>
        <p:spPr/>
        <p:txBody>
          <a:bodyPr/>
          <a:lstStyle/>
          <a:p>
            <a:pPr>
              <a:defRPr/>
            </a:pPr>
            <a:fld id="{CA071D8E-5A75-4908-B7DC-DA5C1F9F48F9}" type="datetime1">
              <a:rPr lang="de-DE" altLang="de-DE" smtClean="0"/>
              <a:pPr>
                <a:defRPr/>
              </a:pPr>
              <a:t>08.02.2021</a:t>
            </a:fld>
            <a:r>
              <a:rPr lang="de-DE" altLang="de-DE"/>
              <a:t> | </a:t>
            </a:r>
            <a:fld id="{F5546E80-7A85-4441-AD65-2AAB5A024E4B}" type="slidenum">
              <a:rPr lang="de-DE" altLang="de-DE" smtClean="0"/>
              <a:pPr>
                <a:defRPr/>
              </a:pPr>
              <a:t>13</a:t>
            </a:fld>
            <a:endParaRPr lang="de-DE" altLang="de-DE"/>
          </a:p>
        </p:txBody>
      </p:sp>
      <p:graphicFrame>
        <p:nvGraphicFramePr>
          <p:cNvPr id="6" name="Tabelle 5">
            <a:extLst>
              <a:ext uri="{FF2B5EF4-FFF2-40B4-BE49-F238E27FC236}">
                <a16:creationId xmlns:a16="http://schemas.microsoft.com/office/drawing/2014/main" id="{37B1F38B-5507-486C-98D4-B3214B98EE71}"/>
              </a:ext>
            </a:extLst>
          </p:cNvPr>
          <p:cNvGraphicFramePr>
            <a:graphicFrameLocks noGrp="1"/>
          </p:cNvGraphicFramePr>
          <p:nvPr>
            <p:extLst>
              <p:ext uri="{D42A27DB-BD31-4B8C-83A1-F6EECF244321}">
                <p14:modId xmlns:p14="http://schemas.microsoft.com/office/powerpoint/2010/main" val="3253664835"/>
              </p:ext>
            </p:extLst>
          </p:nvPr>
        </p:nvGraphicFramePr>
        <p:xfrm>
          <a:off x="705853" y="2298984"/>
          <a:ext cx="10671208" cy="3154680"/>
        </p:xfrm>
        <a:graphic>
          <a:graphicData uri="http://schemas.openxmlformats.org/drawingml/2006/table">
            <a:tbl>
              <a:tblPr bandRow="1">
                <a:tableStyleId>{5C22544A-7EE6-4342-B048-85BDC9FD1C3A}</a:tableStyleId>
              </a:tblPr>
              <a:tblGrid>
                <a:gridCol w="3148152">
                  <a:extLst>
                    <a:ext uri="{9D8B030D-6E8A-4147-A177-3AD203B41FA5}">
                      <a16:colId xmlns:a16="http://schemas.microsoft.com/office/drawing/2014/main" val="811456328"/>
                    </a:ext>
                  </a:extLst>
                </a:gridCol>
                <a:gridCol w="1159568">
                  <a:extLst>
                    <a:ext uri="{9D8B030D-6E8A-4147-A177-3AD203B41FA5}">
                      <a16:colId xmlns:a16="http://schemas.microsoft.com/office/drawing/2014/main" val="1708031053"/>
                    </a:ext>
                  </a:extLst>
                </a:gridCol>
                <a:gridCol w="1136072">
                  <a:extLst>
                    <a:ext uri="{9D8B030D-6E8A-4147-A177-3AD203B41FA5}">
                      <a16:colId xmlns:a16="http://schemas.microsoft.com/office/drawing/2014/main" val="1595577731"/>
                    </a:ext>
                  </a:extLst>
                </a:gridCol>
                <a:gridCol w="1136680">
                  <a:extLst>
                    <a:ext uri="{9D8B030D-6E8A-4147-A177-3AD203B41FA5}">
                      <a16:colId xmlns:a16="http://schemas.microsoft.com/office/drawing/2014/main" val="1773084621"/>
                    </a:ext>
                  </a:extLst>
                </a:gridCol>
                <a:gridCol w="1172411">
                  <a:extLst>
                    <a:ext uri="{9D8B030D-6E8A-4147-A177-3AD203B41FA5}">
                      <a16:colId xmlns:a16="http://schemas.microsoft.com/office/drawing/2014/main" val="1983600930"/>
                    </a:ext>
                  </a:extLst>
                </a:gridCol>
                <a:gridCol w="1105306">
                  <a:extLst>
                    <a:ext uri="{9D8B030D-6E8A-4147-A177-3AD203B41FA5}">
                      <a16:colId xmlns:a16="http://schemas.microsoft.com/office/drawing/2014/main" val="388956839"/>
                    </a:ext>
                  </a:extLst>
                </a:gridCol>
                <a:gridCol w="976958">
                  <a:extLst>
                    <a:ext uri="{9D8B030D-6E8A-4147-A177-3AD203B41FA5}">
                      <a16:colId xmlns:a16="http://schemas.microsoft.com/office/drawing/2014/main" val="3732800774"/>
                    </a:ext>
                  </a:extLst>
                </a:gridCol>
                <a:gridCol w="836061">
                  <a:extLst>
                    <a:ext uri="{9D8B030D-6E8A-4147-A177-3AD203B41FA5}">
                      <a16:colId xmlns:a16="http://schemas.microsoft.com/office/drawing/2014/main" val="283219903"/>
                    </a:ext>
                  </a:extLst>
                </a:gridCol>
              </a:tblGrid>
              <a:tr h="626812">
                <a:tc>
                  <a:txBody>
                    <a:bodyPr/>
                    <a:lstStyle/>
                    <a:p>
                      <a:pPr>
                        <a:lnSpc>
                          <a:spcPct val="115000"/>
                        </a:lnSpc>
                        <a:spcAft>
                          <a:spcPts val="0"/>
                        </a:spcAft>
                      </a:pPr>
                      <a:r>
                        <a:rPr lang="de-DE" sz="1200" b="1" dirty="0">
                          <a:effectLst/>
                          <a:latin typeface="+mj-lt"/>
                        </a:rPr>
                        <a:t>I am happy </a:t>
                      </a:r>
                      <a:r>
                        <a:rPr lang="de-DE" sz="1200" b="1" dirty="0" err="1">
                          <a:effectLst/>
                          <a:latin typeface="+mj-lt"/>
                        </a:rPr>
                        <a:t>with</a:t>
                      </a:r>
                      <a:r>
                        <a:rPr lang="de-DE" sz="1200" b="1" dirty="0">
                          <a:effectLst/>
                          <a:latin typeface="+mj-lt"/>
                        </a:rPr>
                        <a:t>...</a:t>
                      </a:r>
                      <a:endParaRPr lang="de-DE" sz="1200" b="1"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0" dirty="0">
                          <a:effectLst/>
                          <a:latin typeface="+mj-lt"/>
                        </a:rPr>
                        <a:t>do not agree </a:t>
                      </a:r>
                    </a:p>
                    <a:p>
                      <a:pPr algn="ctr">
                        <a:lnSpc>
                          <a:spcPct val="115000"/>
                        </a:lnSpc>
                        <a:spcAft>
                          <a:spcPts val="0"/>
                        </a:spcAft>
                      </a:pPr>
                      <a:r>
                        <a:rPr lang="de-DE" sz="1200" b="0" dirty="0">
                          <a:effectLst/>
                          <a:latin typeface="+mj-lt"/>
                          <a:ea typeface="Calibri" panose="020F0502020204030204" pitchFamily="34" charset="0"/>
                        </a:rPr>
                        <a:t>(1)</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0" dirty="0" err="1">
                          <a:effectLst/>
                          <a:latin typeface="+mj-lt"/>
                        </a:rPr>
                        <a:t>rather</a:t>
                      </a:r>
                      <a:r>
                        <a:rPr lang="de-DE" sz="1200" b="0" dirty="0">
                          <a:effectLst/>
                          <a:latin typeface="+mj-lt"/>
                        </a:rPr>
                        <a:t> </a:t>
                      </a:r>
                      <a:r>
                        <a:rPr lang="de-DE" sz="1200" b="0" dirty="0" err="1">
                          <a:effectLst/>
                          <a:latin typeface="+mj-lt"/>
                        </a:rPr>
                        <a:t>disagree</a:t>
                      </a:r>
                      <a:r>
                        <a:rPr lang="de-DE" sz="1200" b="0" dirty="0">
                          <a:effectLst/>
                          <a:latin typeface="+mj-lt"/>
                        </a:rPr>
                        <a:t> </a:t>
                      </a:r>
                      <a:r>
                        <a:rPr lang="de-DE" sz="1200" b="0" dirty="0">
                          <a:effectLst/>
                          <a:latin typeface="+mj-lt"/>
                          <a:ea typeface="Calibri" panose="020F0502020204030204" pitchFamily="34" charset="0"/>
                        </a:rPr>
                        <a:t>(2)</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0" dirty="0" err="1">
                          <a:effectLst/>
                          <a:latin typeface="+mj-lt"/>
                        </a:rPr>
                        <a:t>rather</a:t>
                      </a:r>
                      <a:r>
                        <a:rPr lang="de-DE" sz="1200" b="0" dirty="0">
                          <a:effectLst/>
                          <a:latin typeface="+mj-lt"/>
                        </a:rPr>
                        <a:t> </a:t>
                      </a:r>
                      <a:r>
                        <a:rPr lang="de-DE" sz="1200" b="0" dirty="0" err="1">
                          <a:effectLst/>
                          <a:latin typeface="+mj-lt"/>
                        </a:rPr>
                        <a:t>agree</a:t>
                      </a:r>
                      <a:r>
                        <a:rPr lang="de-DE" sz="1200" b="0" dirty="0">
                          <a:effectLst/>
                          <a:latin typeface="+mj-lt"/>
                        </a:rPr>
                        <a:t> </a:t>
                      </a:r>
                    </a:p>
                    <a:p>
                      <a:pPr algn="ctr">
                        <a:lnSpc>
                          <a:spcPct val="115000"/>
                        </a:lnSpc>
                        <a:spcAft>
                          <a:spcPts val="0"/>
                        </a:spcAft>
                      </a:pPr>
                      <a:r>
                        <a:rPr lang="de-DE" sz="1200" b="0" dirty="0">
                          <a:effectLst/>
                          <a:latin typeface="+mj-lt"/>
                        </a:rPr>
                        <a:t>(3)</a:t>
                      </a:r>
                      <a:endParaRPr lang="de-DE" sz="1200" b="0" dirty="0">
                        <a:effectLst/>
                        <a:latin typeface="+mj-lt"/>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0" dirty="0" err="1">
                          <a:effectLst/>
                          <a:latin typeface="+mj-lt"/>
                        </a:rPr>
                        <a:t>fully</a:t>
                      </a:r>
                      <a:r>
                        <a:rPr lang="de-DE" sz="1200" b="0" dirty="0">
                          <a:effectLst/>
                          <a:latin typeface="+mj-lt"/>
                        </a:rPr>
                        <a:t> </a:t>
                      </a:r>
                      <a:r>
                        <a:rPr lang="de-DE" sz="1200" b="0" dirty="0" err="1">
                          <a:effectLst/>
                          <a:latin typeface="+mj-lt"/>
                        </a:rPr>
                        <a:t>agree</a:t>
                      </a:r>
                      <a:endParaRPr lang="de-DE" sz="1200" b="0" dirty="0">
                        <a:effectLst/>
                        <a:latin typeface="+mj-lt"/>
                      </a:endParaRPr>
                    </a:p>
                    <a:p>
                      <a:pPr algn="ctr">
                        <a:lnSpc>
                          <a:spcPct val="115000"/>
                        </a:lnSpc>
                        <a:spcAft>
                          <a:spcPts val="0"/>
                        </a:spcAft>
                      </a:pPr>
                      <a:r>
                        <a:rPr lang="de-DE" sz="1200" b="0" dirty="0">
                          <a:effectLst/>
                          <a:latin typeface="+mj-lt"/>
                          <a:ea typeface="Calibri" panose="020F0502020204030204" pitchFamily="34" charset="0"/>
                        </a:rPr>
                        <a:t>(4)</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0" dirty="0" err="1">
                          <a:effectLst/>
                          <a:latin typeface="+mj-lt"/>
                        </a:rPr>
                        <a:t>no</a:t>
                      </a:r>
                      <a:r>
                        <a:rPr lang="de-DE" sz="1200" b="0" dirty="0">
                          <a:effectLst/>
                          <a:latin typeface="+mj-lt"/>
                        </a:rPr>
                        <a:t> </a:t>
                      </a:r>
                      <a:r>
                        <a:rPr lang="de-DE" sz="1200" b="0" dirty="0" err="1">
                          <a:effectLst/>
                          <a:latin typeface="+mj-lt"/>
                        </a:rPr>
                        <a:t>specification</a:t>
                      </a:r>
                      <a:endParaRPr lang="de-DE" sz="1200" b="0" dirty="0">
                        <a:effectLst/>
                        <a:latin typeface="+mj-lt"/>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1" dirty="0" err="1">
                          <a:effectLst/>
                          <a:latin typeface="+mj-lt"/>
                          <a:ea typeface="Calibri" panose="020F0502020204030204" pitchFamily="34" charset="0"/>
                        </a:rPr>
                        <a:t>Number</a:t>
                      </a:r>
                      <a:r>
                        <a:rPr lang="de-DE" sz="1200" b="1" dirty="0">
                          <a:effectLst/>
                          <a:latin typeface="+mj-lt"/>
                          <a:ea typeface="Calibri" panose="020F0502020204030204" pitchFamily="34" charset="0"/>
                        </a:rPr>
                        <a:t> of </a:t>
                      </a:r>
                      <a:r>
                        <a:rPr lang="de-DE" sz="1200" b="1" dirty="0" err="1">
                          <a:effectLst/>
                          <a:latin typeface="+mj-lt"/>
                          <a:ea typeface="Calibri" panose="020F0502020204030204" pitchFamily="34" charset="0"/>
                        </a:rPr>
                        <a:t>participants</a:t>
                      </a:r>
                      <a:r>
                        <a:rPr lang="de-DE" sz="1200" b="1" dirty="0">
                          <a:effectLst/>
                          <a:latin typeface="+mj-lt"/>
                          <a:ea typeface="Calibri" panose="020F0502020204030204" pitchFamily="34" charset="0"/>
                        </a:rPr>
                        <a:t> (N)</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1" dirty="0">
                          <a:effectLst/>
                          <a:latin typeface="+mj-lt"/>
                          <a:ea typeface="Calibri" panose="020F0502020204030204" pitchFamily="34" charset="0"/>
                        </a:rPr>
                        <a:t>Average </a:t>
                      </a:r>
                      <a:r>
                        <a:rPr lang="de-DE" sz="1200" b="1" dirty="0" err="1">
                          <a:effectLst/>
                          <a:latin typeface="+mj-lt"/>
                          <a:ea typeface="Calibri" panose="020F0502020204030204" pitchFamily="34" charset="0"/>
                        </a:rPr>
                        <a:t>value</a:t>
                      </a:r>
                      <a:endParaRPr lang="de-DE" sz="1200" b="1" dirty="0">
                        <a:effectLst/>
                        <a:latin typeface="+mj-lt"/>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302425"/>
                  </a:ext>
                </a:extLst>
              </a:tr>
              <a:tr h="181610">
                <a:tc>
                  <a:txBody>
                    <a:bodyPr/>
                    <a:lstStyle/>
                    <a:p>
                      <a:pPr>
                        <a:lnSpc>
                          <a:spcPct val="115000"/>
                        </a:lnSpc>
                        <a:spcAft>
                          <a:spcPts val="0"/>
                        </a:spcAft>
                      </a:pPr>
                      <a:r>
                        <a:rPr lang="en-US" sz="1200" dirty="0">
                          <a:effectLst/>
                        </a:rPr>
                        <a:t>the bus connections at my place during the week.</a:t>
                      </a:r>
                      <a:r>
                        <a:rPr lang="de-DE" sz="1200" dirty="0">
                          <a:effectLst/>
                        </a:rPr>
                        <a:t> </a:t>
                      </a:r>
                    </a:p>
                    <a:p>
                      <a:pPr>
                        <a:lnSpc>
                          <a:spcPct val="115000"/>
                        </a:lnSpc>
                        <a:spcAft>
                          <a:spcPts val="0"/>
                        </a:spcAft>
                      </a:pPr>
                      <a:endParaRPr lang="de-DE" sz="1200" dirty="0">
                        <a:effectLst/>
                        <a:latin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a:effectLst/>
                        </a:rPr>
                        <a:t>○</a:t>
                      </a:r>
                      <a:endParaRPr lang="de-DE" sz="1100">
                        <a:effectLst/>
                        <a:latin typeface="Calibri" panose="020F0502020204030204" pitchFamily="34" charset="0"/>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200" kern="1200" dirty="0">
                          <a:solidFill>
                            <a:schemeClr val="dk1"/>
                          </a:solidFill>
                          <a:effectLst/>
                          <a:latin typeface="+mn-lt"/>
                          <a:ea typeface="+mn-ea"/>
                          <a:cs typeface="+mn-cs"/>
                        </a:rPr>
                        <a:t>150</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algn="ctr" defTabSz="457200" rtl="0" eaLnBrk="1" fontAlgn="t" latinLnBrk="0" hangingPunct="1">
                        <a:lnSpc>
                          <a:spcPct val="115000"/>
                        </a:lnSpc>
                        <a:spcAft>
                          <a:spcPts val="0"/>
                        </a:spcAft>
                      </a:pPr>
                      <a:r>
                        <a:rPr lang="de-DE" sz="1200" b="1" kern="1200" dirty="0">
                          <a:solidFill>
                            <a:schemeClr val="dk1"/>
                          </a:solidFill>
                          <a:effectLst/>
                          <a:latin typeface="+mn-lt"/>
                          <a:ea typeface="+mn-ea"/>
                          <a:cs typeface="+mn-cs"/>
                        </a:rPr>
                        <a:t>2,28</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54691074"/>
                  </a:ext>
                </a:extLst>
              </a:tr>
              <a:tr h="171450">
                <a:tc>
                  <a:txBody>
                    <a:bodyPr/>
                    <a:lstStyle/>
                    <a:p>
                      <a:pPr>
                        <a:lnSpc>
                          <a:spcPct val="115000"/>
                        </a:lnSpc>
                        <a:spcAft>
                          <a:spcPts val="0"/>
                        </a:spcAft>
                      </a:pPr>
                      <a:r>
                        <a:rPr lang="en-US" sz="1200" dirty="0">
                          <a:effectLst/>
                        </a:rPr>
                        <a:t>the bus connections at my place on weekends.</a:t>
                      </a:r>
                    </a:p>
                    <a:p>
                      <a:pPr>
                        <a:lnSpc>
                          <a:spcPct val="115000"/>
                        </a:lnSpc>
                        <a:spcAft>
                          <a:spcPts val="0"/>
                        </a:spcAft>
                      </a:pPr>
                      <a:endParaRPr lang="en-US" sz="1200" dirty="0">
                        <a:effectLst/>
                      </a:endParaRPr>
                    </a:p>
                    <a:p>
                      <a:pPr>
                        <a:lnSpc>
                          <a:spcPct val="115000"/>
                        </a:lnSpc>
                        <a:spcAft>
                          <a:spcPts val="0"/>
                        </a:spcAft>
                      </a:pPr>
                      <a:r>
                        <a:rPr lang="de-DE" sz="1200" dirty="0">
                          <a:effectLst/>
                          <a:highlight>
                            <a:srgbClr val="FFFF00"/>
                          </a:highlight>
                        </a:rPr>
                        <a:t> </a:t>
                      </a:r>
                      <a:endParaRPr lang="de-DE" sz="1200"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de-DE" sz="1200" kern="1200" dirty="0">
                          <a:solidFill>
                            <a:schemeClr val="dk1"/>
                          </a:solidFill>
                          <a:effectLst/>
                          <a:latin typeface="+mn-lt"/>
                          <a:ea typeface="+mn-ea"/>
                          <a:cs typeface="+mn-cs"/>
                        </a:rPr>
                        <a:t>145</a:t>
                      </a: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de-DE" sz="1200" b="1" kern="1200" dirty="0">
                          <a:solidFill>
                            <a:srgbClr val="FF0000"/>
                          </a:solidFill>
                          <a:effectLst/>
                          <a:latin typeface="+mn-lt"/>
                          <a:ea typeface="+mn-ea"/>
                          <a:cs typeface="+mn-cs"/>
                        </a:rPr>
                        <a:t>1,71</a:t>
                      </a: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93836330"/>
                  </a:ext>
                </a:extLst>
              </a:tr>
              <a:tr h="363220">
                <a:tc>
                  <a:txBody>
                    <a:bodyPr/>
                    <a:lstStyle/>
                    <a:p>
                      <a:pPr>
                        <a:lnSpc>
                          <a:spcPct val="115000"/>
                        </a:lnSpc>
                        <a:spcAft>
                          <a:spcPts val="0"/>
                        </a:spcAft>
                      </a:pPr>
                      <a:r>
                        <a:rPr lang="en-US" sz="1200" dirty="0">
                          <a:effectLst/>
                        </a:rPr>
                        <a:t>the connection to surrounding cities by train.</a:t>
                      </a:r>
                    </a:p>
                    <a:p>
                      <a:pPr>
                        <a:lnSpc>
                          <a:spcPct val="115000"/>
                        </a:lnSpc>
                        <a:spcAft>
                          <a:spcPts val="0"/>
                        </a:spcAft>
                      </a:pPr>
                      <a:endParaRPr lang="de-DE" sz="1200" dirty="0">
                        <a:effectLst/>
                        <a:latin typeface="Calibri" panose="020F0502020204030204" pitchFamily="34" charset="0"/>
                        <a:ea typeface="Calibri" panose="020F0502020204030204" pitchFamily="34" charset="0"/>
                      </a:endParaRPr>
                    </a:p>
                    <a:p>
                      <a:pPr>
                        <a:lnSpc>
                          <a:spcPct val="115000"/>
                        </a:lnSpc>
                        <a:spcAft>
                          <a:spcPts val="0"/>
                        </a:spcAft>
                      </a:pPr>
                      <a:endParaRPr lang="de-DE" sz="1200"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de-DE" sz="1100">
                          <a:effectLst/>
                        </a:rPr>
                        <a:t>○</a:t>
                      </a:r>
                      <a:endParaRPr lang="de-DE"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de-DE" sz="1200" kern="1200" dirty="0">
                          <a:solidFill>
                            <a:schemeClr val="dk1"/>
                          </a:solidFill>
                          <a:effectLst/>
                          <a:latin typeface="+mn-lt"/>
                          <a:ea typeface="+mn-ea"/>
                          <a:cs typeface="+mn-cs"/>
                        </a:rPr>
                        <a:t>171</a:t>
                      </a: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de-DE" sz="1200" b="1" kern="1200" dirty="0">
                          <a:solidFill>
                            <a:schemeClr val="dk1"/>
                          </a:solidFill>
                          <a:effectLst/>
                          <a:latin typeface="+mn-lt"/>
                          <a:ea typeface="+mn-ea"/>
                          <a:cs typeface="+mn-cs"/>
                        </a:rPr>
                        <a:t>2,71</a:t>
                      </a: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87002879"/>
                  </a:ext>
                </a:extLst>
              </a:tr>
              <a:tr h="171450">
                <a:tc>
                  <a:txBody>
                    <a:bodyPr/>
                    <a:lstStyle/>
                    <a:p>
                      <a:pPr>
                        <a:lnSpc>
                          <a:spcPct val="115000"/>
                        </a:lnSpc>
                        <a:spcAft>
                          <a:spcPts val="0"/>
                        </a:spcAft>
                      </a:pPr>
                      <a:r>
                        <a:rPr lang="en-US" sz="1200" dirty="0">
                          <a:effectLst/>
                        </a:rPr>
                        <a:t>the possibilities within the region to get around without a car.</a:t>
                      </a:r>
                    </a:p>
                    <a:p>
                      <a:pPr>
                        <a:lnSpc>
                          <a:spcPct val="115000"/>
                        </a:lnSpc>
                        <a:spcAft>
                          <a:spcPts val="0"/>
                        </a:spcAft>
                      </a:pPr>
                      <a:endParaRPr lang="en-US" sz="1200" dirty="0">
                        <a:effectLs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a:effectLst/>
                        </a:rPr>
                        <a:t>○</a:t>
                      </a:r>
                      <a:endParaRPr lang="de-DE" sz="110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a:effectLst/>
                        </a:rPr>
                        <a:t>○</a:t>
                      </a:r>
                      <a:endParaRPr lang="de-DE" sz="1100">
                        <a:effectLst/>
                        <a:latin typeface="Calibri" panose="020F0502020204030204" pitchFamily="34" charset="0"/>
                        <a:ea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a:effectLst/>
                        </a:rPr>
                        <a:t>○</a:t>
                      </a:r>
                      <a:endParaRPr lang="de-DE" sz="1100">
                        <a:effectLst/>
                        <a:latin typeface="Calibri" panose="020F0502020204030204" pitchFamily="34" charset="0"/>
                        <a:ea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kern="1200" dirty="0">
                          <a:solidFill>
                            <a:schemeClr val="dk1"/>
                          </a:solidFill>
                          <a:effectLst/>
                          <a:latin typeface="+mn-lt"/>
                          <a:ea typeface="+mn-ea"/>
                          <a:cs typeface="+mn-cs"/>
                        </a:rPr>
                        <a:t>173</a:t>
                      </a: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1" kern="1200" dirty="0">
                          <a:solidFill>
                            <a:schemeClr val="dk1"/>
                          </a:solidFill>
                          <a:effectLst/>
                          <a:latin typeface="+mn-lt"/>
                          <a:ea typeface="+mn-ea"/>
                          <a:cs typeface="+mn-cs"/>
                        </a:rPr>
                        <a:t>2,15</a:t>
                      </a: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1423761"/>
                  </a:ext>
                </a:extLst>
              </a:tr>
            </a:tbl>
          </a:graphicData>
        </a:graphic>
      </p:graphicFrame>
    </p:spTree>
    <p:custDataLst>
      <p:tags r:id="rId1"/>
    </p:custDataLst>
    <p:extLst>
      <p:ext uri="{BB962C8B-B14F-4D97-AF65-F5344CB8AC3E}">
        <p14:creationId xmlns:p14="http://schemas.microsoft.com/office/powerpoint/2010/main" val="3963935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ECFB1E-5BD6-44EA-AC12-3A0C70538834}"/>
              </a:ext>
            </a:extLst>
          </p:cNvPr>
          <p:cNvSpPr>
            <a:spLocks noGrp="1"/>
          </p:cNvSpPr>
          <p:nvPr>
            <p:ph type="title"/>
          </p:nvPr>
        </p:nvSpPr>
        <p:spPr/>
        <p:txBody>
          <a:bodyPr/>
          <a:lstStyle/>
          <a:p>
            <a:r>
              <a:rPr lang="en-US" dirty="0"/>
              <a:t>Project Workshop Mobility </a:t>
            </a:r>
            <a:br>
              <a:rPr lang="en-US" dirty="0"/>
            </a:br>
            <a:r>
              <a:rPr lang="en-US" dirty="0"/>
              <a:t>Results of the Student Survey, January 24, 2020</a:t>
            </a:r>
            <a:endParaRPr lang="de-DE" dirty="0"/>
          </a:p>
        </p:txBody>
      </p:sp>
      <p:sp>
        <p:nvSpPr>
          <p:cNvPr id="3" name="Inhaltsplatzhalter 2">
            <a:extLst>
              <a:ext uri="{FF2B5EF4-FFF2-40B4-BE49-F238E27FC236}">
                <a16:creationId xmlns:a16="http://schemas.microsoft.com/office/drawing/2014/main" id="{368A2649-2982-4F6B-ACAF-17EBE17B2297}"/>
              </a:ext>
            </a:extLst>
          </p:cNvPr>
          <p:cNvSpPr>
            <a:spLocks noGrp="1"/>
          </p:cNvSpPr>
          <p:nvPr>
            <p:ph idx="1"/>
          </p:nvPr>
        </p:nvSpPr>
        <p:spPr>
          <a:xfrm>
            <a:off x="609600" y="1696453"/>
            <a:ext cx="10972800" cy="4387850"/>
          </a:xfrm>
        </p:spPr>
        <p:txBody>
          <a:bodyPr/>
          <a:lstStyle/>
          <a:p>
            <a:pPr>
              <a:buFont typeface="Arial" panose="020B0604020202020204" pitchFamily="34" charset="0"/>
              <a:buChar char="•"/>
            </a:pPr>
            <a:r>
              <a:rPr lang="en-US" dirty="0"/>
              <a:t>The most frequently used means of transport for students at BBS are the </a:t>
            </a:r>
            <a:r>
              <a:rPr lang="en-US" b="1" dirty="0"/>
              <a:t>car</a:t>
            </a:r>
            <a:r>
              <a:rPr lang="en-US" dirty="0"/>
              <a:t>, </a:t>
            </a:r>
            <a:r>
              <a:rPr lang="en-US" b="1" dirty="0"/>
              <a:t>bicycle </a:t>
            </a:r>
            <a:r>
              <a:rPr lang="en-US" dirty="0"/>
              <a:t>and </a:t>
            </a:r>
            <a:r>
              <a:rPr lang="en-US" b="1" dirty="0"/>
              <a:t>train</a:t>
            </a:r>
            <a:r>
              <a:rPr lang="en-US" dirty="0"/>
              <a:t> </a:t>
            </a:r>
          </a:p>
          <a:p>
            <a:pPr>
              <a:buFont typeface="Arial" panose="020B0604020202020204" pitchFamily="34" charset="0"/>
              <a:buChar char="•"/>
            </a:pPr>
            <a:r>
              <a:rPr lang="en-US" dirty="0"/>
              <a:t>The possibilities of </a:t>
            </a:r>
            <a:r>
              <a:rPr lang="en-US" b="1" dirty="0"/>
              <a:t>getting around in the region without a car</a:t>
            </a:r>
            <a:r>
              <a:rPr lang="en-US" dirty="0"/>
              <a:t> is considered </a:t>
            </a:r>
            <a:r>
              <a:rPr lang="en-US" b="1" dirty="0"/>
              <a:t>rather poor</a:t>
            </a:r>
          </a:p>
          <a:p>
            <a:pPr>
              <a:buFont typeface="Arial" panose="020B0604020202020204" pitchFamily="34" charset="0"/>
              <a:buChar char="•"/>
            </a:pPr>
            <a:r>
              <a:rPr lang="en-US" dirty="0"/>
              <a:t>Especially on weekends there are hardly any bus connections offered</a:t>
            </a:r>
            <a:endParaRPr lang="de-DE" dirty="0"/>
          </a:p>
        </p:txBody>
      </p:sp>
      <p:sp>
        <p:nvSpPr>
          <p:cNvPr id="4" name="Datumsplatzhalter 3">
            <a:extLst>
              <a:ext uri="{FF2B5EF4-FFF2-40B4-BE49-F238E27FC236}">
                <a16:creationId xmlns:a16="http://schemas.microsoft.com/office/drawing/2014/main" id="{C3280512-7444-45C6-A2C8-41A5B6225F9A}"/>
              </a:ext>
            </a:extLst>
          </p:cNvPr>
          <p:cNvSpPr>
            <a:spLocks noGrp="1"/>
          </p:cNvSpPr>
          <p:nvPr>
            <p:ph type="dt" sz="half" idx="10"/>
          </p:nvPr>
        </p:nvSpPr>
        <p:spPr/>
        <p:txBody>
          <a:bodyPr/>
          <a:lstStyle/>
          <a:p>
            <a:pPr>
              <a:defRPr/>
            </a:pPr>
            <a:fld id="{CA071D8E-5A75-4908-B7DC-DA5C1F9F48F9}" type="datetime1">
              <a:rPr lang="de-DE" altLang="de-DE" smtClean="0"/>
              <a:pPr>
                <a:defRPr/>
              </a:pPr>
              <a:t>08.02.2021</a:t>
            </a:fld>
            <a:r>
              <a:rPr lang="de-DE" altLang="de-DE"/>
              <a:t> | </a:t>
            </a:r>
            <a:fld id="{F5546E80-7A85-4441-AD65-2AAB5A024E4B}" type="slidenum">
              <a:rPr lang="de-DE" altLang="de-DE" smtClean="0"/>
              <a:pPr>
                <a:defRPr/>
              </a:pPr>
              <a:t>14</a:t>
            </a:fld>
            <a:endParaRPr lang="de-DE" altLang="de-DE"/>
          </a:p>
        </p:txBody>
      </p:sp>
      <p:sp>
        <p:nvSpPr>
          <p:cNvPr id="5" name="Rechteck 4">
            <a:extLst>
              <a:ext uri="{FF2B5EF4-FFF2-40B4-BE49-F238E27FC236}">
                <a16:creationId xmlns:a16="http://schemas.microsoft.com/office/drawing/2014/main" id="{4806A240-C6DC-436A-AEDE-F9333B3FFA39}"/>
              </a:ext>
            </a:extLst>
          </p:cNvPr>
          <p:cNvSpPr/>
          <p:nvPr/>
        </p:nvSpPr>
        <p:spPr>
          <a:xfrm>
            <a:off x="1309036" y="4428608"/>
            <a:ext cx="8775997" cy="1323439"/>
          </a:xfrm>
          <a:prstGeom prst="rect">
            <a:avLst/>
          </a:prstGeom>
        </p:spPr>
        <p:txBody>
          <a:bodyPr wrap="square">
            <a:spAutoFit/>
          </a:bodyPr>
          <a:lstStyle/>
          <a:p>
            <a:r>
              <a:rPr lang="de-DE" sz="3000" dirty="0">
                <a:latin typeface="Calibri Light" panose="020F0302020204030204" pitchFamily="34" charset="0"/>
                <a:cs typeface="Calibri Light" panose="020F0302020204030204" pitchFamily="34" charset="0"/>
              </a:rPr>
              <a:t>„Ohne Auto geht auf dem Land fast nichts“</a:t>
            </a:r>
          </a:p>
          <a:p>
            <a:r>
              <a:rPr lang="en-US" sz="3000" dirty="0">
                <a:latin typeface="Calibri Light" panose="020F0302020204030204" pitchFamily="34" charset="0"/>
                <a:cs typeface="Calibri Light" panose="020F0302020204030204" pitchFamily="34" charset="0"/>
              </a:rPr>
              <a:t> </a:t>
            </a:r>
            <a:r>
              <a:rPr lang="en-US" sz="2000" i="1" dirty="0">
                <a:latin typeface="Calibri Light" panose="020F0302020204030204" pitchFamily="34" charset="0"/>
                <a:cs typeface="Calibri Light" panose="020F0302020204030204" pitchFamily="34" charset="0"/>
              </a:rPr>
              <a:t>Almost nothing </a:t>
            </a:r>
            <a:r>
              <a:rPr lang="en-US" sz="2000" i="1" dirty="0" smtClean="0">
                <a:latin typeface="Calibri Light" panose="020F0302020204030204" pitchFamily="34" charset="0"/>
                <a:cs typeface="Calibri Light" panose="020F0302020204030204" pitchFamily="34" charset="0"/>
              </a:rPr>
              <a:t>works </a:t>
            </a:r>
            <a:r>
              <a:rPr lang="en-US" sz="2000" i="1" dirty="0">
                <a:latin typeface="Calibri Light" panose="020F0302020204030204" pitchFamily="34" charset="0"/>
                <a:cs typeface="Calibri Light" panose="020F0302020204030204" pitchFamily="34" charset="0"/>
              </a:rPr>
              <a:t>in the rural area without a car</a:t>
            </a:r>
            <a:endParaRPr lang="de-DE" sz="2800" i="1" dirty="0">
              <a:latin typeface="Calibri Light" panose="020F0302020204030204" pitchFamily="34" charset="0"/>
              <a:cs typeface="Calibri Light" panose="020F0302020204030204" pitchFamily="34" charset="0"/>
            </a:endParaRPr>
          </a:p>
          <a:p>
            <a:pPr algn="r"/>
            <a:r>
              <a:rPr lang="de-DE" sz="2000" dirty="0">
                <a:latin typeface="Calibri Light" panose="020F0302020204030204" pitchFamily="34" charset="0"/>
                <a:cs typeface="Calibri Light" panose="020F0302020204030204" pitchFamily="34" charset="0"/>
              </a:rPr>
              <a:t>(Ulrich Becker, ADAC Vizepräsident)</a:t>
            </a:r>
          </a:p>
        </p:txBody>
      </p:sp>
    </p:spTree>
    <p:custDataLst>
      <p:tags r:id="rId1"/>
    </p:custDataLst>
    <p:extLst>
      <p:ext uri="{BB962C8B-B14F-4D97-AF65-F5344CB8AC3E}">
        <p14:creationId xmlns:p14="http://schemas.microsoft.com/office/powerpoint/2010/main" val="584380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3E1B45-1CC0-4C82-81C5-EAA88666AB9C}"/>
              </a:ext>
            </a:extLst>
          </p:cNvPr>
          <p:cNvSpPr>
            <a:spLocks noGrp="1"/>
          </p:cNvSpPr>
          <p:nvPr>
            <p:ph type="title"/>
          </p:nvPr>
        </p:nvSpPr>
        <p:spPr/>
        <p:txBody>
          <a:bodyPr/>
          <a:lstStyle/>
          <a:p>
            <a:r>
              <a:rPr lang="en-US" dirty="0"/>
              <a:t>Results of the Student </a:t>
            </a:r>
            <a:r>
              <a:rPr lang="en-US" dirty="0" smtClean="0"/>
              <a:t>Survey</a:t>
            </a:r>
            <a:r>
              <a:rPr lang="en-US" dirty="0"/>
              <a:t>, January 24, 2020</a:t>
            </a:r>
            <a:endParaRPr lang="de-DE" dirty="0"/>
          </a:p>
        </p:txBody>
      </p:sp>
      <p:sp>
        <p:nvSpPr>
          <p:cNvPr id="4" name="Datumsplatzhalter 3">
            <a:extLst>
              <a:ext uri="{FF2B5EF4-FFF2-40B4-BE49-F238E27FC236}">
                <a16:creationId xmlns:a16="http://schemas.microsoft.com/office/drawing/2014/main" id="{781DFA6D-AF5F-4C88-A00A-DD29FFA6B2E6}"/>
              </a:ext>
            </a:extLst>
          </p:cNvPr>
          <p:cNvSpPr>
            <a:spLocks noGrp="1"/>
          </p:cNvSpPr>
          <p:nvPr>
            <p:ph type="dt" sz="half" idx="10"/>
          </p:nvPr>
        </p:nvSpPr>
        <p:spPr/>
        <p:txBody>
          <a:bodyPr/>
          <a:lstStyle/>
          <a:p>
            <a:pPr>
              <a:defRPr/>
            </a:pPr>
            <a:fld id="{CA071D8E-5A75-4908-B7DC-DA5C1F9F48F9}" type="datetime1">
              <a:rPr lang="de-DE" altLang="de-DE" smtClean="0"/>
              <a:pPr>
                <a:defRPr/>
              </a:pPr>
              <a:t>08.02.2021</a:t>
            </a:fld>
            <a:r>
              <a:rPr lang="de-DE" altLang="de-DE"/>
              <a:t> | </a:t>
            </a:r>
            <a:fld id="{F5546E80-7A85-4441-AD65-2AAB5A024E4B}" type="slidenum">
              <a:rPr lang="de-DE" altLang="de-DE" smtClean="0"/>
              <a:pPr>
                <a:defRPr/>
              </a:pPr>
              <a:t>15</a:t>
            </a:fld>
            <a:endParaRPr lang="de-DE" altLang="de-DE"/>
          </a:p>
        </p:txBody>
      </p:sp>
      <p:graphicFrame>
        <p:nvGraphicFramePr>
          <p:cNvPr id="6" name="Tabelle 5">
            <a:extLst>
              <a:ext uri="{FF2B5EF4-FFF2-40B4-BE49-F238E27FC236}">
                <a16:creationId xmlns:a16="http://schemas.microsoft.com/office/drawing/2014/main" id="{37B1F38B-5507-486C-98D4-B3214B98EE71}"/>
              </a:ext>
            </a:extLst>
          </p:cNvPr>
          <p:cNvGraphicFramePr>
            <a:graphicFrameLocks noGrp="1"/>
          </p:cNvGraphicFramePr>
          <p:nvPr>
            <p:extLst>
              <p:ext uri="{D42A27DB-BD31-4B8C-83A1-F6EECF244321}">
                <p14:modId xmlns:p14="http://schemas.microsoft.com/office/powerpoint/2010/main" val="2104616346"/>
              </p:ext>
            </p:extLst>
          </p:nvPr>
        </p:nvGraphicFramePr>
        <p:xfrm>
          <a:off x="609600" y="1792956"/>
          <a:ext cx="10748211" cy="4023323"/>
        </p:xfrm>
        <a:graphic>
          <a:graphicData uri="http://schemas.openxmlformats.org/drawingml/2006/table">
            <a:tbl>
              <a:tblPr bandRow="1">
                <a:tableStyleId>{5C22544A-7EE6-4342-B048-85BDC9FD1C3A}</a:tableStyleId>
              </a:tblPr>
              <a:tblGrid>
                <a:gridCol w="3148152">
                  <a:extLst>
                    <a:ext uri="{9D8B030D-6E8A-4147-A177-3AD203B41FA5}">
                      <a16:colId xmlns:a16="http://schemas.microsoft.com/office/drawing/2014/main" val="811456328"/>
                    </a:ext>
                  </a:extLst>
                </a:gridCol>
                <a:gridCol w="1159568">
                  <a:extLst>
                    <a:ext uri="{9D8B030D-6E8A-4147-A177-3AD203B41FA5}">
                      <a16:colId xmlns:a16="http://schemas.microsoft.com/office/drawing/2014/main" val="1708031053"/>
                    </a:ext>
                  </a:extLst>
                </a:gridCol>
                <a:gridCol w="1136072">
                  <a:extLst>
                    <a:ext uri="{9D8B030D-6E8A-4147-A177-3AD203B41FA5}">
                      <a16:colId xmlns:a16="http://schemas.microsoft.com/office/drawing/2014/main" val="1595577731"/>
                    </a:ext>
                  </a:extLst>
                </a:gridCol>
                <a:gridCol w="1173018">
                  <a:extLst>
                    <a:ext uri="{9D8B030D-6E8A-4147-A177-3AD203B41FA5}">
                      <a16:colId xmlns:a16="http://schemas.microsoft.com/office/drawing/2014/main" val="1773084621"/>
                    </a:ext>
                  </a:extLst>
                </a:gridCol>
                <a:gridCol w="1136073">
                  <a:extLst>
                    <a:ext uri="{9D8B030D-6E8A-4147-A177-3AD203B41FA5}">
                      <a16:colId xmlns:a16="http://schemas.microsoft.com/office/drawing/2014/main" val="1983600930"/>
                    </a:ext>
                  </a:extLst>
                </a:gridCol>
                <a:gridCol w="1105306">
                  <a:extLst>
                    <a:ext uri="{9D8B030D-6E8A-4147-A177-3AD203B41FA5}">
                      <a16:colId xmlns:a16="http://schemas.microsoft.com/office/drawing/2014/main" val="388956839"/>
                    </a:ext>
                  </a:extLst>
                </a:gridCol>
                <a:gridCol w="933511">
                  <a:extLst>
                    <a:ext uri="{9D8B030D-6E8A-4147-A177-3AD203B41FA5}">
                      <a16:colId xmlns:a16="http://schemas.microsoft.com/office/drawing/2014/main" val="3732800774"/>
                    </a:ext>
                  </a:extLst>
                </a:gridCol>
                <a:gridCol w="956511">
                  <a:extLst>
                    <a:ext uri="{9D8B030D-6E8A-4147-A177-3AD203B41FA5}">
                      <a16:colId xmlns:a16="http://schemas.microsoft.com/office/drawing/2014/main" val="283219903"/>
                    </a:ext>
                  </a:extLst>
                </a:gridCol>
              </a:tblGrid>
              <a:tr h="1056988">
                <a:tc>
                  <a:txBody>
                    <a:bodyPr/>
                    <a:lstStyle/>
                    <a:p>
                      <a:pPr>
                        <a:lnSpc>
                          <a:spcPct val="115000"/>
                        </a:lnSpc>
                        <a:spcAft>
                          <a:spcPts val="0"/>
                        </a:spcAft>
                      </a:pPr>
                      <a:endParaRPr lang="de-DE" sz="1100" b="1" dirty="0">
                        <a:effectLst/>
                        <a:latin typeface="Calibri" panose="020F0502020204030204" pitchFamily="34" charset="0"/>
                        <a:ea typeface="Calibri" panose="020F0502020204030204" pitchFamily="34" charset="0"/>
                      </a:endParaRPr>
                    </a:p>
                    <a:p>
                      <a:pPr>
                        <a:lnSpc>
                          <a:spcPct val="115000"/>
                        </a:lnSpc>
                        <a:spcAft>
                          <a:spcPts val="0"/>
                        </a:spcAft>
                      </a:pPr>
                      <a:r>
                        <a:rPr lang="en-US" sz="1100" b="1" dirty="0">
                          <a:effectLst/>
                          <a:latin typeface="Calibri" panose="020F0502020204030204" pitchFamily="34" charset="0"/>
                          <a:ea typeface="Calibri" panose="020F0502020204030204" pitchFamily="34" charset="0"/>
                        </a:rPr>
                        <a:t>Would you be able to not own a car if this had advantages (e.g. cheaper price, environmental friendliness) and you could use the following options?</a:t>
                      </a:r>
                      <a:endParaRPr lang="de-DE" sz="1100"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0" kern="1200" dirty="0">
                          <a:solidFill>
                            <a:schemeClr val="dk1"/>
                          </a:solidFill>
                          <a:effectLst/>
                          <a:latin typeface="+mn-lt"/>
                          <a:ea typeface="+mn-ea"/>
                          <a:cs typeface="+mn-cs"/>
                        </a:rPr>
                        <a:t>do not agree </a:t>
                      </a:r>
                    </a:p>
                    <a:p>
                      <a:pPr algn="ctr">
                        <a:lnSpc>
                          <a:spcPct val="115000"/>
                        </a:lnSpc>
                        <a:spcAft>
                          <a:spcPts val="0"/>
                        </a:spcAft>
                      </a:pPr>
                      <a:r>
                        <a:rPr lang="de-DE" sz="1200" b="0" dirty="0">
                          <a:effectLst/>
                          <a:latin typeface="+mj-lt"/>
                          <a:ea typeface="Calibri" panose="020F0502020204030204" pitchFamily="34" charset="0"/>
                        </a:rPr>
                        <a:t>(1)</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0" kern="1200" dirty="0" err="1">
                          <a:solidFill>
                            <a:schemeClr val="dk1"/>
                          </a:solidFill>
                          <a:effectLst/>
                          <a:latin typeface="+mn-lt"/>
                          <a:ea typeface="+mn-ea"/>
                          <a:cs typeface="+mn-cs"/>
                        </a:rPr>
                        <a:t>rather</a:t>
                      </a:r>
                      <a:r>
                        <a:rPr lang="de-DE" sz="1200" b="0" kern="1200" dirty="0">
                          <a:solidFill>
                            <a:schemeClr val="dk1"/>
                          </a:solidFill>
                          <a:effectLst/>
                          <a:latin typeface="+mn-lt"/>
                          <a:ea typeface="+mn-ea"/>
                          <a:cs typeface="+mn-cs"/>
                        </a:rPr>
                        <a:t> </a:t>
                      </a:r>
                      <a:r>
                        <a:rPr lang="de-DE" sz="1200" b="0" kern="1200" dirty="0" err="1">
                          <a:solidFill>
                            <a:schemeClr val="dk1"/>
                          </a:solidFill>
                          <a:effectLst/>
                          <a:latin typeface="+mn-lt"/>
                          <a:ea typeface="+mn-ea"/>
                          <a:cs typeface="+mn-cs"/>
                        </a:rPr>
                        <a:t>disagree</a:t>
                      </a:r>
                      <a:r>
                        <a:rPr lang="de-DE" sz="1200" b="0" kern="1200" dirty="0">
                          <a:solidFill>
                            <a:schemeClr val="dk1"/>
                          </a:solidFill>
                          <a:effectLst/>
                          <a:latin typeface="+mn-lt"/>
                          <a:ea typeface="+mn-ea"/>
                          <a:cs typeface="+mn-cs"/>
                        </a:rPr>
                        <a:t> </a:t>
                      </a:r>
                      <a:r>
                        <a:rPr lang="de-DE" sz="1200" b="0" dirty="0">
                          <a:effectLst/>
                          <a:latin typeface="+mj-lt"/>
                          <a:ea typeface="Calibri" panose="020F0502020204030204" pitchFamily="34" charset="0"/>
                        </a:rPr>
                        <a:t>(2)</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0" kern="1200" dirty="0" err="1">
                          <a:solidFill>
                            <a:schemeClr val="dk1"/>
                          </a:solidFill>
                          <a:effectLst/>
                          <a:latin typeface="+mn-lt"/>
                          <a:ea typeface="+mn-ea"/>
                          <a:cs typeface="+mn-cs"/>
                        </a:rPr>
                        <a:t>rather</a:t>
                      </a:r>
                      <a:r>
                        <a:rPr lang="de-DE" sz="1200" b="0" kern="1200" dirty="0">
                          <a:solidFill>
                            <a:schemeClr val="dk1"/>
                          </a:solidFill>
                          <a:effectLst/>
                          <a:latin typeface="+mn-lt"/>
                          <a:ea typeface="+mn-ea"/>
                          <a:cs typeface="+mn-cs"/>
                        </a:rPr>
                        <a:t> </a:t>
                      </a:r>
                      <a:r>
                        <a:rPr lang="de-DE" sz="1200" b="0" kern="1200" dirty="0" err="1">
                          <a:solidFill>
                            <a:schemeClr val="dk1"/>
                          </a:solidFill>
                          <a:effectLst/>
                          <a:latin typeface="+mn-lt"/>
                          <a:ea typeface="+mn-ea"/>
                          <a:cs typeface="+mn-cs"/>
                        </a:rPr>
                        <a:t>agree</a:t>
                      </a:r>
                      <a:r>
                        <a:rPr lang="de-DE" sz="1200" b="0" kern="1200" dirty="0">
                          <a:solidFill>
                            <a:schemeClr val="dk1"/>
                          </a:solidFill>
                          <a:effectLst/>
                          <a:latin typeface="+mn-lt"/>
                          <a:ea typeface="+mn-ea"/>
                          <a:cs typeface="+mn-cs"/>
                        </a:rPr>
                        <a:t> </a:t>
                      </a:r>
                    </a:p>
                    <a:p>
                      <a:pPr algn="ctr">
                        <a:lnSpc>
                          <a:spcPct val="115000"/>
                        </a:lnSpc>
                        <a:spcAft>
                          <a:spcPts val="0"/>
                        </a:spcAft>
                      </a:pPr>
                      <a:r>
                        <a:rPr lang="de-DE" sz="1200" b="0" dirty="0">
                          <a:effectLst/>
                          <a:latin typeface="+mj-lt"/>
                        </a:rPr>
                        <a:t>(3)</a:t>
                      </a:r>
                      <a:endParaRPr lang="de-DE" sz="1200" b="0" dirty="0">
                        <a:effectLst/>
                        <a:latin typeface="+mj-lt"/>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0" kern="1200" dirty="0" err="1">
                          <a:solidFill>
                            <a:schemeClr val="dk1"/>
                          </a:solidFill>
                          <a:effectLst/>
                          <a:latin typeface="+mn-lt"/>
                          <a:ea typeface="+mn-ea"/>
                          <a:cs typeface="+mn-cs"/>
                        </a:rPr>
                        <a:t>fully</a:t>
                      </a:r>
                      <a:r>
                        <a:rPr lang="de-DE" sz="1200" b="0" kern="1200" dirty="0">
                          <a:solidFill>
                            <a:schemeClr val="dk1"/>
                          </a:solidFill>
                          <a:effectLst/>
                          <a:latin typeface="+mn-lt"/>
                          <a:ea typeface="+mn-ea"/>
                          <a:cs typeface="+mn-cs"/>
                        </a:rPr>
                        <a:t> </a:t>
                      </a:r>
                      <a:r>
                        <a:rPr lang="de-DE" sz="1200" b="0" kern="1200" dirty="0" err="1">
                          <a:solidFill>
                            <a:schemeClr val="dk1"/>
                          </a:solidFill>
                          <a:effectLst/>
                          <a:latin typeface="+mn-lt"/>
                          <a:ea typeface="+mn-ea"/>
                          <a:cs typeface="+mn-cs"/>
                        </a:rPr>
                        <a:t>agree</a:t>
                      </a:r>
                      <a:endParaRPr lang="de-DE" sz="1200" b="0" kern="1200" dirty="0">
                        <a:solidFill>
                          <a:schemeClr val="dk1"/>
                        </a:solidFill>
                        <a:effectLst/>
                        <a:latin typeface="+mn-lt"/>
                        <a:ea typeface="+mn-ea"/>
                        <a:cs typeface="+mn-cs"/>
                      </a:endParaRPr>
                    </a:p>
                    <a:p>
                      <a:pPr algn="ctr">
                        <a:lnSpc>
                          <a:spcPct val="115000"/>
                        </a:lnSpc>
                        <a:spcAft>
                          <a:spcPts val="0"/>
                        </a:spcAft>
                      </a:pPr>
                      <a:r>
                        <a:rPr lang="de-DE" sz="1200" b="0" dirty="0">
                          <a:effectLst/>
                          <a:latin typeface="+mj-lt"/>
                          <a:ea typeface="Calibri" panose="020F0502020204030204" pitchFamily="34" charset="0"/>
                        </a:rPr>
                        <a:t>(4)</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0" kern="1200" dirty="0" err="1">
                          <a:solidFill>
                            <a:schemeClr val="dk1"/>
                          </a:solidFill>
                          <a:effectLst/>
                          <a:latin typeface="+mn-lt"/>
                          <a:ea typeface="+mn-ea"/>
                          <a:cs typeface="+mn-cs"/>
                        </a:rPr>
                        <a:t>no</a:t>
                      </a:r>
                      <a:r>
                        <a:rPr lang="de-DE" sz="1200" b="0" kern="1200" dirty="0">
                          <a:solidFill>
                            <a:schemeClr val="dk1"/>
                          </a:solidFill>
                          <a:effectLst/>
                          <a:latin typeface="+mn-lt"/>
                          <a:ea typeface="+mn-ea"/>
                          <a:cs typeface="+mn-cs"/>
                        </a:rPr>
                        <a:t> </a:t>
                      </a:r>
                      <a:r>
                        <a:rPr lang="de-DE" sz="1200" b="0" kern="1200" dirty="0" err="1">
                          <a:solidFill>
                            <a:schemeClr val="dk1"/>
                          </a:solidFill>
                          <a:effectLst/>
                          <a:latin typeface="+mn-lt"/>
                          <a:ea typeface="+mn-ea"/>
                          <a:cs typeface="+mn-cs"/>
                        </a:rPr>
                        <a:t>specification</a:t>
                      </a:r>
                      <a:endParaRPr lang="de-DE" sz="1200" b="0" kern="1200" dirty="0">
                        <a:solidFill>
                          <a:schemeClr val="dk1"/>
                        </a:solidFill>
                        <a:effectLst/>
                        <a:latin typeface="+mn-lt"/>
                        <a:ea typeface="Calibri" panose="020F0502020204030204" pitchFamily="34" charset="0"/>
                        <a:cs typeface="+mn-cs"/>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1" kern="1200" dirty="0" err="1">
                          <a:solidFill>
                            <a:schemeClr val="dk1"/>
                          </a:solidFill>
                          <a:effectLst/>
                          <a:latin typeface="+mn-lt"/>
                          <a:ea typeface="Calibri" panose="020F0502020204030204" pitchFamily="34" charset="0"/>
                          <a:cs typeface="+mn-cs"/>
                        </a:rPr>
                        <a:t>Number</a:t>
                      </a:r>
                      <a:r>
                        <a:rPr lang="de-DE" sz="1200" b="1" kern="1200" dirty="0">
                          <a:solidFill>
                            <a:schemeClr val="dk1"/>
                          </a:solidFill>
                          <a:effectLst/>
                          <a:latin typeface="+mn-lt"/>
                          <a:ea typeface="Calibri" panose="020F0502020204030204" pitchFamily="34" charset="0"/>
                          <a:cs typeface="+mn-cs"/>
                        </a:rPr>
                        <a:t> of </a:t>
                      </a:r>
                      <a:r>
                        <a:rPr lang="de-DE" sz="1200" b="1" kern="1200" dirty="0" err="1">
                          <a:solidFill>
                            <a:schemeClr val="dk1"/>
                          </a:solidFill>
                          <a:effectLst/>
                          <a:latin typeface="+mn-lt"/>
                          <a:ea typeface="Calibri" panose="020F0502020204030204" pitchFamily="34" charset="0"/>
                          <a:cs typeface="+mn-cs"/>
                        </a:rPr>
                        <a:t>participants</a:t>
                      </a:r>
                      <a:r>
                        <a:rPr lang="de-DE" sz="1200" b="1" dirty="0">
                          <a:effectLst/>
                          <a:latin typeface="+mj-lt"/>
                          <a:ea typeface="Calibri" panose="020F0502020204030204" pitchFamily="34" charset="0"/>
                        </a:rPr>
                        <a:t>(N)</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1" kern="1200" dirty="0">
                          <a:solidFill>
                            <a:schemeClr val="dk1"/>
                          </a:solidFill>
                          <a:effectLst/>
                          <a:latin typeface="+mn-lt"/>
                          <a:ea typeface="Calibri" panose="020F0502020204030204" pitchFamily="34" charset="0"/>
                          <a:cs typeface="+mn-cs"/>
                        </a:rPr>
                        <a:t>Average </a:t>
                      </a:r>
                      <a:r>
                        <a:rPr lang="de-DE" sz="1200" b="1" kern="1200" dirty="0" err="1">
                          <a:solidFill>
                            <a:schemeClr val="dk1"/>
                          </a:solidFill>
                          <a:effectLst/>
                          <a:latin typeface="+mn-lt"/>
                          <a:ea typeface="Calibri" panose="020F0502020204030204" pitchFamily="34" charset="0"/>
                          <a:cs typeface="+mn-cs"/>
                        </a:rPr>
                        <a:t>value</a:t>
                      </a:r>
                      <a:endParaRPr lang="de-DE" sz="1200" b="1" kern="1200" dirty="0">
                        <a:solidFill>
                          <a:schemeClr val="dk1"/>
                        </a:solidFill>
                        <a:effectLst/>
                        <a:latin typeface="+mn-lt"/>
                        <a:ea typeface="Calibri" panose="020F0502020204030204" pitchFamily="34" charset="0"/>
                        <a:cs typeface="+mn-cs"/>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302425"/>
                  </a:ext>
                </a:extLst>
              </a:tr>
              <a:tr h="1038475">
                <a:tc>
                  <a:txBody>
                    <a:bodyPr/>
                    <a:lstStyle/>
                    <a:p>
                      <a:pPr>
                        <a:lnSpc>
                          <a:spcPct val="115000"/>
                        </a:lnSpc>
                        <a:spcAft>
                          <a:spcPts val="0"/>
                        </a:spcAft>
                      </a:pPr>
                      <a:r>
                        <a:rPr lang="en-US" sz="1100" dirty="0">
                          <a:effectLst/>
                          <a:latin typeface="Calibri" panose="020F0502020204030204" pitchFamily="34" charset="0"/>
                          <a:ea typeface="Calibri" panose="020F0502020204030204" pitchFamily="34" charset="0"/>
                        </a:rPr>
                        <a:t>As a driver's license holder, you can use the app to book cars from a provider that are freely available in the region on a minute-by-minute basis. After your trip, you simply park the car somewhere in the public space of your region.</a:t>
                      </a:r>
                      <a:endParaRPr lang="de-DE" sz="1100"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a:effectLst/>
                        </a:rPr>
                        <a:t>○</a:t>
                      </a:r>
                      <a:endParaRPr lang="de-DE" sz="1100">
                        <a:effectLst/>
                        <a:latin typeface="Calibri" panose="020F0502020204030204" pitchFamily="34" charset="0"/>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200" kern="1200" dirty="0">
                          <a:solidFill>
                            <a:schemeClr val="dk1"/>
                          </a:solidFill>
                          <a:effectLst/>
                          <a:latin typeface="+mn-lt"/>
                          <a:ea typeface="+mn-ea"/>
                          <a:cs typeface="+mn-cs"/>
                        </a:rPr>
                        <a:t>179</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algn="ctr" defTabSz="457200" rtl="0" eaLnBrk="1" fontAlgn="t" latinLnBrk="0" hangingPunct="1">
                        <a:lnSpc>
                          <a:spcPct val="115000"/>
                        </a:lnSpc>
                        <a:spcAft>
                          <a:spcPts val="0"/>
                        </a:spcAft>
                      </a:pPr>
                      <a:r>
                        <a:rPr lang="de-DE" sz="1200" b="1" kern="1200" dirty="0">
                          <a:solidFill>
                            <a:schemeClr val="dk1"/>
                          </a:solidFill>
                          <a:effectLst/>
                          <a:latin typeface="+mn-lt"/>
                          <a:ea typeface="+mn-ea"/>
                          <a:cs typeface="+mn-cs"/>
                        </a:rPr>
                        <a:t>2,24</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54691074"/>
                  </a:ext>
                </a:extLst>
              </a:tr>
              <a:tr h="788810">
                <a:tc>
                  <a:txBody>
                    <a:bodyPr/>
                    <a:lstStyle/>
                    <a:p>
                      <a:pPr>
                        <a:lnSpc>
                          <a:spcPct val="115000"/>
                        </a:lnSpc>
                        <a:spcAft>
                          <a:spcPts val="0"/>
                        </a:spcAft>
                      </a:pPr>
                      <a:endParaRPr lang="de-DE" sz="1100" dirty="0">
                        <a:effectLst/>
                        <a:latin typeface="Calibri" panose="020F0502020204030204" pitchFamily="34" charset="0"/>
                        <a:ea typeface="Calibri" panose="020F0502020204030204" pitchFamily="34" charset="0"/>
                      </a:endParaRPr>
                    </a:p>
                    <a:p>
                      <a:pPr>
                        <a:lnSpc>
                          <a:spcPct val="115000"/>
                        </a:lnSpc>
                        <a:spcAft>
                          <a:spcPts val="0"/>
                        </a:spcAft>
                      </a:pPr>
                      <a:r>
                        <a:rPr lang="en-US" sz="1100" dirty="0">
                          <a:effectLst/>
                          <a:latin typeface="Calibri" panose="020F0502020204030204" pitchFamily="34" charset="0"/>
                          <a:ea typeface="Calibri" panose="020F0502020204030204" pitchFamily="34" charset="0"/>
                        </a:rPr>
                        <a:t>Using the carpooling app, you can book a car with a driver at short notice to take you and other passengers to your destination.</a:t>
                      </a:r>
                    </a:p>
                    <a:p>
                      <a:pPr>
                        <a:lnSpc>
                          <a:spcPct val="115000"/>
                        </a:lnSpc>
                        <a:spcAft>
                          <a:spcPts val="0"/>
                        </a:spcAft>
                      </a:pPr>
                      <a:endParaRPr lang="de-DE" sz="1100"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de-DE" sz="1200" kern="1200" dirty="0">
                          <a:solidFill>
                            <a:schemeClr val="dk1"/>
                          </a:solidFill>
                          <a:effectLst/>
                          <a:latin typeface="+mn-lt"/>
                          <a:ea typeface="+mn-ea"/>
                          <a:cs typeface="+mn-cs"/>
                        </a:rPr>
                        <a:t>179</a:t>
                      </a: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de-DE" sz="1200" b="1" kern="1200" dirty="0">
                          <a:solidFill>
                            <a:schemeClr val="tx1"/>
                          </a:solidFill>
                          <a:effectLst/>
                          <a:latin typeface="+mn-lt"/>
                          <a:ea typeface="+mn-ea"/>
                          <a:cs typeface="+mn-cs"/>
                        </a:rPr>
                        <a:t>1,96</a:t>
                      </a: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93836330"/>
                  </a:ext>
                </a:extLst>
              </a:tr>
              <a:tr h="788810">
                <a:tc>
                  <a:txBody>
                    <a:bodyPr/>
                    <a:lstStyle/>
                    <a:p>
                      <a:pPr>
                        <a:lnSpc>
                          <a:spcPct val="115000"/>
                        </a:lnSpc>
                        <a:spcAft>
                          <a:spcPts val="0"/>
                        </a:spcAft>
                      </a:pPr>
                      <a:r>
                        <a:rPr lang="en-US" sz="1100" dirty="0">
                          <a:effectLst/>
                          <a:latin typeface="Calibri" panose="020F0502020204030204" pitchFamily="34" charset="0"/>
                          <a:ea typeface="Calibri" panose="020F0502020204030204" pitchFamily="34" charset="0"/>
                        </a:rPr>
                        <a:t>You can use the app to book a self-driving car at short notice that will take you to your destination fully automatically. A driver's license is not necessary.</a:t>
                      </a:r>
                    </a:p>
                    <a:p>
                      <a:pPr>
                        <a:lnSpc>
                          <a:spcPct val="115000"/>
                        </a:lnSpc>
                        <a:spcAft>
                          <a:spcPts val="0"/>
                        </a:spcAft>
                      </a:pPr>
                      <a:endParaRPr lang="de-DE" sz="1100"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a:effectLst/>
                        </a:rPr>
                        <a:t>○</a:t>
                      </a:r>
                      <a:endParaRPr lang="de-DE" sz="1100">
                        <a:effectLst/>
                        <a:latin typeface="Calibri" panose="020F0502020204030204" pitchFamily="34" charset="0"/>
                        <a:ea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kern="1200" dirty="0">
                          <a:solidFill>
                            <a:schemeClr val="dk1"/>
                          </a:solidFill>
                          <a:effectLst/>
                          <a:latin typeface="+mn-lt"/>
                          <a:ea typeface="+mn-ea"/>
                          <a:cs typeface="+mn-cs"/>
                        </a:rPr>
                        <a:t>179</a:t>
                      </a: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1" kern="1200" dirty="0">
                          <a:solidFill>
                            <a:schemeClr val="dk1"/>
                          </a:solidFill>
                          <a:effectLst/>
                          <a:latin typeface="+mn-lt"/>
                          <a:ea typeface="+mn-ea"/>
                          <a:cs typeface="+mn-cs"/>
                        </a:rPr>
                        <a:t>2,20</a:t>
                      </a: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7002879"/>
                  </a:ext>
                </a:extLst>
              </a:tr>
            </a:tbl>
          </a:graphicData>
        </a:graphic>
      </p:graphicFrame>
      <p:sp>
        <p:nvSpPr>
          <p:cNvPr id="3" name="Rechteck 2">
            <a:extLst>
              <a:ext uri="{FF2B5EF4-FFF2-40B4-BE49-F238E27FC236}">
                <a16:creationId xmlns:a16="http://schemas.microsoft.com/office/drawing/2014/main" id="{AC7886C3-59AB-4F76-8FF0-F4FA6580D783}"/>
              </a:ext>
            </a:extLst>
          </p:cNvPr>
          <p:cNvSpPr/>
          <p:nvPr/>
        </p:nvSpPr>
        <p:spPr>
          <a:xfrm>
            <a:off x="3744224" y="2841859"/>
            <a:ext cx="5707781" cy="1027497"/>
          </a:xfrm>
          <a:prstGeom prst="rect">
            <a:avLst/>
          </a:prstGeom>
          <a:solidFill>
            <a:srgbClr val="C6D300"/>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4000" dirty="0"/>
              <a:t>Car-Sharing</a:t>
            </a:r>
          </a:p>
        </p:txBody>
      </p:sp>
      <p:sp>
        <p:nvSpPr>
          <p:cNvPr id="12" name="Rechteck 11">
            <a:extLst>
              <a:ext uri="{FF2B5EF4-FFF2-40B4-BE49-F238E27FC236}">
                <a16:creationId xmlns:a16="http://schemas.microsoft.com/office/drawing/2014/main" id="{F38BFEE0-EFFE-4E5F-A109-8A3A66FAF8AA}"/>
              </a:ext>
            </a:extLst>
          </p:cNvPr>
          <p:cNvSpPr/>
          <p:nvPr/>
        </p:nvSpPr>
        <p:spPr>
          <a:xfrm>
            <a:off x="3744225" y="3890763"/>
            <a:ext cx="5707781" cy="921870"/>
          </a:xfrm>
          <a:prstGeom prst="rect">
            <a:avLst/>
          </a:prstGeom>
          <a:solidFill>
            <a:srgbClr val="C6D300"/>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3600" dirty="0"/>
              <a:t>Ride-Sharing / Ride-Pooling</a:t>
            </a:r>
          </a:p>
        </p:txBody>
      </p:sp>
      <p:sp>
        <p:nvSpPr>
          <p:cNvPr id="13" name="Rechteck 12">
            <a:extLst>
              <a:ext uri="{FF2B5EF4-FFF2-40B4-BE49-F238E27FC236}">
                <a16:creationId xmlns:a16="http://schemas.microsoft.com/office/drawing/2014/main" id="{64A747F5-D2F3-4914-9C05-64DD227AC964}"/>
              </a:ext>
            </a:extLst>
          </p:cNvPr>
          <p:cNvSpPr/>
          <p:nvPr/>
        </p:nvSpPr>
        <p:spPr>
          <a:xfrm>
            <a:off x="3744226" y="4812634"/>
            <a:ext cx="5707781" cy="981040"/>
          </a:xfrm>
          <a:prstGeom prst="rect">
            <a:avLst/>
          </a:prstGeom>
          <a:solidFill>
            <a:srgbClr val="C6D300"/>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4000" dirty="0" err="1"/>
              <a:t>Autonomous</a:t>
            </a:r>
            <a:r>
              <a:rPr lang="de-DE" sz="4000" dirty="0"/>
              <a:t> </a:t>
            </a:r>
            <a:r>
              <a:rPr lang="de-DE" sz="4000" dirty="0" err="1"/>
              <a:t>driving</a:t>
            </a:r>
            <a:endParaRPr lang="de-DE" sz="4000" dirty="0"/>
          </a:p>
        </p:txBody>
      </p:sp>
    </p:spTree>
    <p:custDataLst>
      <p:tags r:id="rId1"/>
    </p:custDataLst>
    <p:extLst>
      <p:ext uri="{BB962C8B-B14F-4D97-AF65-F5344CB8AC3E}">
        <p14:creationId xmlns:p14="http://schemas.microsoft.com/office/powerpoint/2010/main" val="85781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FDB280E3-2FEC-4FCB-B2D7-EEA87FEBC971}"/>
              </a:ext>
            </a:extLst>
          </p:cNvPr>
          <p:cNvSpPr>
            <a:spLocks noGrp="1"/>
          </p:cNvSpPr>
          <p:nvPr>
            <p:ph type="ctrTitle"/>
          </p:nvPr>
        </p:nvSpPr>
        <p:spPr/>
        <p:txBody>
          <a:bodyPr/>
          <a:lstStyle>
            <a:lvl1pPr>
              <a:defRPr/>
            </a:lvl1pPr>
          </a:lstStyle>
          <a:p>
            <a:r>
              <a:rPr lang="de-DE" dirty="0"/>
              <a:t>AI Workshop "Mobility "</a:t>
            </a:r>
          </a:p>
        </p:txBody>
      </p:sp>
      <p:sp>
        <p:nvSpPr>
          <p:cNvPr id="15" name="Untertitel 2">
            <a:extLst>
              <a:ext uri="{FF2B5EF4-FFF2-40B4-BE49-F238E27FC236}">
                <a16:creationId xmlns:a16="http://schemas.microsoft.com/office/drawing/2014/main" id="{6EE4F6C7-DB61-4368-8BFE-BDBDA22F4AB2}"/>
              </a:ext>
            </a:extLst>
          </p:cNvPr>
          <p:cNvSpPr>
            <a:spLocks noGrp="1"/>
          </p:cNvSpPr>
          <p:nvPr>
            <p:ph type="subTitle" idx="1"/>
          </p:nvPr>
        </p:nvSpPr>
        <p:spPr>
          <a:xfrm>
            <a:off x="609600" y="3923370"/>
            <a:ext cx="10668000" cy="1752600"/>
          </a:xfrm>
        </p:spPr>
        <p:txBody>
          <a:bodyPr/>
          <a:lstStyle>
            <a:lvl1pPr marL="0" indent="0" algn="l">
              <a:buNone/>
              <a:defRPr sz="2400">
                <a:solidFill>
                  <a:srgbClr val="7F807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Could AI-based technologies be a solution to the region's problems?</a:t>
            </a:r>
          </a:p>
          <a:p>
            <a:r>
              <a:rPr lang="en-US" dirty="0"/>
              <a:t>Develop your own ideas for the future in </a:t>
            </a:r>
            <a:r>
              <a:rPr lang="en-US" dirty="0" err="1"/>
              <a:t>Uelzen</a:t>
            </a:r>
            <a:r>
              <a:rPr lang="en-US" dirty="0"/>
              <a:t>!</a:t>
            </a:r>
            <a:endParaRPr lang="de-DE" dirty="0"/>
          </a:p>
        </p:txBody>
      </p:sp>
      <p:sp>
        <p:nvSpPr>
          <p:cNvPr id="8194" name="Datumsplatzhalter 3">
            <a:extLst>
              <a:ext uri="{FF2B5EF4-FFF2-40B4-BE49-F238E27FC236}">
                <a16:creationId xmlns:a16="http://schemas.microsoft.com/office/drawing/2014/main" id="{D1797924-A676-4C19-9247-793F656114DF}"/>
              </a:ext>
            </a:extLst>
          </p:cNvPr>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2000"/>
              <a:buBlip>
                <a:blip r:embed="rId3"/>
              </a:buBlip>
              <a:defRPr sz="24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1pPr>
            <a:lvl2pPr marL="742950" indent="-285750">
              <a:spcBef>
                <a:spcPct val="20000"/>
              </a:spcBef>
              <a:buSzPct val="100000"/>
              <a:buBlip>
                <a:blip r:embed="rId3"/>
              </a:buBlip>
              <a:defRPr sz="22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2pPr>
            <a:lvl3pPr marL="1143000" indent="-228600">
              <a:spcBef>
                <a:spcPct val="20000"/>
              </a:spcBef>
              <a:buClr>
                <a:srgbClr val="7F807F"/>
              </a:buClr>
              <a:buSzPct val="100000"/>
              <a:buBlip>
                <a:blip r:embed="rId3"/>
              </a:buBlip>
              <a:defRPr sz="20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3pPr>
            <a:lvl4pPr marL="1600200" indent="-228600">
              <a:spcBef>
                <a:spcPct val="20000"/>
              </a:spcBef>
              <a:buClr>
                <a:srgbClr val="7F807F"/>
              </a:buClr>
              <a:buSzPct val="100000"/>
              <a:buBlip>
                <a:blip r:embed="rId3"/>
              </a:buBlip>
              <a:defRPr>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4pPr>
            <a:lvl5pPr marL="2057400" indent="-228600">
              <a:spcBef>
                <a:spcPct val="20000"/>
              </a:spcBef>
              <a:buClr>
                <a:srgbClr val="7F807F"/>
              </a:buClr>
              <a:buSzPct val="100000"/>
              <a:buBlip>
                <a:blip r:embed="rId3"/>
              </a:buBlip>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5pPr>
            <a:lvl6pPr marL="2514600" indent="-228600" defTabSz="457200" eaLnBrk="0" fontAlgn="base" hangingPunct="0">
              <a:spcBef>
                <a:spcPct val="20000"/>
              </a:spcBef>
              <a:spcAft>
                <a:spcPct val="0"/>
              </a:spcAft>
              <a:buClr>
                <a:srgbClr val="7F807F"/>
              </a:buClr>
              <a:buSzPct val="100000"/>
              <a:buBlip>
                <a:blip r:embed="rId3"/>
              </a:buBlip>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6pPr>
            <a:lvl7pPr marL="2971800" indent="-228600" defTabSz="457200" eaLnBrk="0" fontAlgn="base" hangingPunct="0">
              <a:spcBef>
                <a:spcPct val="20000"/>
              </a:spcBef>
              <a:spcAft>
                <a:spcPct val="0"/>
              </a:spcAft>
              <a:buClr>
                <a:srgbClr val="7F807F"/>
              </a:buClr>
              <a:buSzPct val="100000"/>
              <a:buBlip>
                <a:blip r:embed="rId3"/>
              </a:buBlip>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7pPr>
            <a:lvl8pPr marL="3429000" indent="-228600" defTabSz="457200" eaLnBrk="0" fontAlgn="base" hangingPunct="0">
              <a:spcBef>
                <a:spcPct val="20000"/>
              </a:spcBef>
              <a:spcAft>
                <a:spcPct val="0"/>
              </a:spcAft>
              <a:buClr>
                <a:srgbClr val="7F807F"/>
              </a:buClr>
              <a:buSzPct val="100000"/>
              <a:buBlip>
                <a:blip r:embed="rId3"/>
              </a:buBlip>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8pPr>
            <a:lvl9pPr marL="3886200" indent="-228600" defTabSz="457200" eaLnBrk="0" fontAlgn="base" hangingPunct="0">
              <a:spcBef>
                <a:spcPct val="20000"/>
              </a:spcBef>
              <a:spcAft>
                <a:spcPct val="0"/>
              </a:spcAft>
              <a:buClr>
                <a:srgbClr val="7F807F"/>
              </a:buClr>
              <a:buSzPct val="100000"/>
              <a:buBlip>
                <a:blip r:embed="rId3"/>
              </a:buBlip>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9pPr>
          </a:lstStyle>
          <a:p>
            <a:pPr>
              <a:spcBef>
                <a:spcPct val="0"/>
              </a:spcBef>
              <a:buSzTx/>
              <a:buFontTx/>
              <a:buNone/>
            </a:pPr>
            <a:fld id="{1A9C032E-E4FD-4D55-B402-19A68BCB6D07}" type="datetime1">
              <a:rPr lang="de-DE" altLang="de-DE" sz="900">
                <a:solidFill>
                  <a:srgbClr val="5A5A59"/>
                </a:solidFill>
              </a:rPr>
              <a:pPr>
                <a:spcBef>
                  <a:spcPct val="0"/>
                </a:spcBef>
                <a:buSzTx/>
                <a:buFontTx/>
                <a:buNone/>
              </a:pPr>
              <a:t>08.02.2021</a:t>
            </a:fld>
            <a:r>
              <a:rPr lang="de-DE" altLang="de-DE" sz="900">
                <a:solidFill>
                  <a:srgbClr val="5A5A59"/>
                </a:solidFill>
              </a:rPr>
              <a:t> | </a:t>
            </a:r>
            <a:fld id="{0B6F439D-A0EA-4BA1-BBA7-1F7EC9036D0D}" type="slidenum">
              <a:rPr lang="de-DE" altLang="de-DE" sz="900">
                <a:solidFill>
                  <a:srgbClr val="5A5A59"/>
                </a:solidFill>
              </a:rPr>
              <a:pPr>
                <a:spcBef>
                  <a:spcPct val="0"/>
                </a:spcBef>
                <a:buSzTx/>
                <a:buFontTx/>
                <a:buNone/>
              </a:pPr>
              <a:t>16</a:t>
            </a:fld>
            <a:endParaRPr lang="de-DE" altLang="de-DE" sz="900">
              <a:solidFill>
                <a:srgbClr val="5A5A59"/>
              </a:solidFill>
            </a:endParaRPr>
          </a:p>
        </p:txBody>
      </p:sp>
      <p:pic>
        <p:nvPicPr>
          <p:cNvPr id="6" name="Picture 2">
            <a:extLst>
              <a:ext uri="{FF2B5EF4-FFF2-40B4-BE49-F238E27FC236}">
                <a16:creationId xmlns:a16="http://schemas.microsoft.com/office/drawing/2014/main" id="{381D90CD-3DB7-4EAA-8A65-185E05E80F5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WatercolorSponge/>
                    </a14:imgEffect>
                  </a14:imgLayer>
                </a14:imgProps>
              </a:ext>
            </a:extLst>
          </a:blip>
          <a:stretch>
            <a:fillRect/>
          </a:stretch>
        </p:blipFill>
        <p:spPr bwMode="auto">
          <a:xfrm>
            <a:off x="6108128" y="276246"/>
            <a:ext cx="5474273" cy="32503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ECFB1E-5BD6-44EA-AC12-3A0C70538834}"/>
              </a:ext>
            </a:extLst>
          </p:cNvPr>
          <p:cNvSpPr>
            <a:spLocks noGrp="1"/>
          </p:cNvSpPr>
          <p:nvPr>
            <p:ph type="title"/>
          </p:nvPr>
        </p:nvSpPr>
        <p:spPr/>
        <p:txBody>
          <a:bodyPr/>
          <a:lstStyle/>
          <a:p>
            <a:r>
              <a:rPr lang="en-US" dirty="0"/>
              <a:t>Develop your own app idea with</a:t>
            </a:r>
          </a:p>
        </p:txBody>
      </p:sp>
      <p:sp>
        <p:nvSpPr>
          <p:cNvPr id="4" name="Datumsplatzhalter 3">
            <a:extLst>
              <a:ext uri="{FF2B5EF4-FFF2-40B4-BE49-F238E27FC236}">
                <a16:creationId xmlns:a16="http://schemas.microsoft.com/office/drawing/2014/main" id="{C3280512-7444-45C6-A2C8-41A5B6225F9A}"/>
              </a:ext>
            </a:extLst>
          </p:cNvPr>
          <p:cNvSpPr>
            <a:spLocks noGrp="1"/>
          </p:cNvSpPr>
          <p:nvPr>
            <p:ph type="dt" sz="half" idx="10"/>
          </p:nvPr>
        </p:nvSpPr>
        <p:spPr/>
        <p:txBody>
          <a:bodyPr/>
          <a:lstStyle/>
          <a:p>
            <a:pPr>
              <a:defRPr/>
            </a:pPr>
            <a:fld id="{CA071D8E-5A75-4908-B7DC-DA5C1F9F48F9}" type="datetime1">
              <a:rPr lang="de-DE" altLang="de-DE" smtClean="0"/>
              <a:pPr>
                <a:defRPr/>
              </a:pPr>
              <a:t>08.02.2021</a:t>
            </a:fld>
            <a:r>
              <a:rPr lang="de-DE" altLang="de-DE"/>
              <a:t> | </a:t>
            </a:r>
            <a:fld id="{F5546E80-7A85-4441-AD65-2AAB5A024E4B}" type="slidenum">
              <a:rPr lang="de-DE" altLang="de-DE" smtClean="0"/>
              <a:pPr>
                <a:defRPr/>
              </a:pPr>
              <a:t>17</a:t>
            </a:fld>
            <a:endParaRPr lang="de-DE" altLang="de-DE"/>
          </a:p>
        </p:txBody>
      </p:sp>
      <p:pic>
        <p:nvPicPr>
          <p:cNvPr id="1026" name="Picture 2" descr="Marvel for iOS">
            <a:extLst>
              <a:ext uri="{FF2B5EF4-FFF2-40B4-BE49-F238E27FC236}">
                <a16:creationId xmlns:a16="http://schemas.microsoft.com/office/drawing/2014/main" id="{7C13D23B-5538-4ACE-9264-4E3B2378F5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9725" y="1937695"/>
            <a:ext cx="5229967" cy="36028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rvel | iOS Icon Gallery">
            <a:extLst>
              <a:ext uri="{FF2B5EF4-FFF2-40B4-BE49-F238E27FC236}">
                <a16:creationId xmlns:a16="http://schemas.microsoft.com/office/drawing/2014/main" id="{81D465BA-0D4D-452D-9571-909FE48EBEC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14034" y="-613371"/>
            <a:ext cx="2919018" cy="2919018"/>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47555759-2D4F-4FC6-821B-EF6DBA1D09BE}"/>
              </a:ext>
            </a:extLst>
          </p:cNvPr>
          <p:cNvSpPr txBox="1"/>
          <p:nvPr/>
        </p:nvSpPr>
        <p:spPr>
          <a:xfrm>
            <a:off x="609600" y="1518856"/>
            <a:ext cx="5643418" cy="258532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App for developing your own "click prototypes“</a:t>
            </a:r>
          </a:p>
          <a:p>
            <a:endParaRPr lang="en-GB"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Implement your </a:t>
            </a:r>
            <a:r>
              <a:rPr lang="en-US" b="1" dirty="0">
                <a:latin typeface="Calibri Light" panose="020F0302020204030204" pitchFamily="34" charset="0"/>
                <a:cs typeface="Calibri Light" panose="020F0302020204030204" pitchFamily="34" charset="0"/>
              </a:rPr>
              <a:t>own ideas for an AI-based application </a:t>
            </a:r>
            <a:r>
              <a:rPr lang="en-US" dirty="0">
                <a:latin typeface="Calibri Light" panose="020F0302020204030204" pitchFamily="34" charset="0"/>
                <a:cs typeface="Calibri Light" panose="020F0302020204030204" pitchFamily="34" charset="0"/>
              </a:rPr>
              <a:t>according to your wishes and ideas</a:t>
            </a:r>
          </a:p>
          <a:p>
            <a:endParaRPr lang="en-GB"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Use existing templates, pictures from the internet or sketch your ideas on a sheet of paper and take a picture of them</a:t>
            </a:r>
          </a:p>
          <a:p>
            <a:endParaRPr lang="de-DE" dirty="0">
              <a:latin typeface="Calibri Light" panose="020F0302020204030204" pitchFamily="34" charset="0"/>
              <a:cs typeface="Calibri Light" panose="020F0302020204030204" pitchFamily="34" charset="0"/>
            </a:endParaRPr>
          </a:p>
        </p:txBody>
      </p:sp>
      <p:pic>
        <p:nvPicPr>
          <p:cNvPr id="7" name="Grafik 6">
            <a:extLst>
              <a:ext uri="{FF2B5EF4-FFF2-40B4-BE49-F238E27FC236}">
                <a16:creationId xmlns:a16="http://schemas.microsoft.com/office/drawing/2014/main" id="{65F1797F-6296-4B79-8745-BDA48E79CC91}"/>
              </a:ext>
            </a:extLst>
          </p:cNvPr>
          <p:cNvPicPr>
            <a:picLocks noChangeAspect="1"/>
          </p:cNvPicPr>
          <p:nvPr/>
        </p:nvPicPr>
        <p:blipFill>
          <a:blip r:embed="rId6"/>
          <a:stretch>
            <a:fillRect/>
          </a:stretch>
        </p:blipFill>
        <p:spPr>
          <a:xfrm>
            <a:off x="1625600" y="4176801"/>
            <a:ext cx="3208293" cy="1838611"/>
          </a:xfrm>
          <a:prstGeom prst="rect">
            <a:avLst/>
          </a:prstGeom>
          <a:ln>
            <a:solidFill>
              <a:schemeClr val="accent1"/>
            </a:solidFill>
          </a:ln>
        </p:spPr>
      </p:pic>
    </p:spTree>
    <p:custDataLst>
      <p:tags r:id="rId1"/>
    </p:custDataLst>
    <p:extLst>
      <p:ext uri="{BB962C8B-B14F-4D97-AF65-F5344CB8AC3E}">
        <p14:creationId xmlns:p14="http://schemas.microsoft.com/office/powerpoint/2010/main" val="4229332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235EB6-6576-4916-BA17-97BCD98C58A3}"/>
              </a:ext>
            </a:extLst>
          </p:cNvPr>
          <p:cNvSpPr>
            <a:spLocks noGrp="1"/>
          </p:cNvSpPr>
          <p:nvPr>
            <p:ph type="title"/>
          </p:nvPr>
        </p:nvSpPr>
        <p:spPr>
          <a:xfrm>
            <a:off x="838200" y="365125"/>
            <a:ext cx="11102340" cy="1325563"/>
          </a:xfrm>
        </p:spPr>
        <p:txBody>
          <a:bodyPr>
            <a:normAutofit/>
          </a:bodyPr>
          <a:lstStyle/>
          <a:p>
            <a:r>
              <a:rPr lang="en-US" dirty="0"/>
              <a:t>Results of the workshop "Mobility" - BBS Ride-Pooling</a:t>
            </a:r>
            <a:endParaRPr lang="de-DE" sz="3600" dirty="0"/>
          </a:p>
        </p:txBody>
      </p:sp>
      <p:pic>
        <p:nvPicPr>
          <p:cNvPr id="4" name="Grafik 3">
            <a:extLst>
              <a:ext uri="{FF2B5EF4-FFF2-40B4-BE49-F238E27FC236}">
                <a16:creationId xmlns:a16="http://schemas.microsoft.com/office/drawing/2014/main" id="{3EFBC112-4010-49CC-9DEF-A6B961C47F20}"/>
              </a:ext>
            </a:extLst>
          </p:cNvPr>
          <p:cNvPicPr>
            <a:picLocks noChangeAspect="1"/>
          </p:cNvPicPr>
          <p:nvPr/>
        </p:nvPicPr>
        <p:blipFill>
          <a:blip r:embed="rId4"/>
          <a:stretch>
            <a:fillRect/>
          </a:stretch>
        </p:blipFill>
        <p:spPr>
          <a:xfrm>
            <a:off x="5973883" y="1629000"/>
            <a:ext cx="2700000" cy="3600000"/>
          </a:xfrm>
          <a:prstGeom prst="rect">
            <a:avLst/>
          </a:prstGeom>
        </p:spPr>
      </p:pic>
      <p:pic>
        <p:nvPicPr>
          <p:cNvPr id="6" name="Grafik 5">
            <a:extLst>
              <a:ext uri="{FF2B5EF4-FFF2-40B4-BE49-F238E27FC236}">
                <a16:creationId xmlns:a16="http://schemas.microsoft.com/office/drawing/2014/main" id="{76D54B35-3E61-4E5C-A376-48999E03685D}"/>
              </a:ext>
            </a:extLst>
          </p:cNvPr>
          <p:cNvPicPr>
            <a:picLocks noChangeAspect="1"/>
          </p:cNvPicPr>
          <p:nvPr/>
        </p:nvPicPr>
        <p:blipFill>
          <a:blip r:embed="rId5"/>
          <a:stretch>
            <a:fillRect/>
          </a:stretch>
        </p:blipFill>
        <p:spPr>
          <a:xfrm>
            <a:off x="249937" y="1629000"/>
            <a:ext cx="2700000" cy="3600000"/>
          </a:xfrm>
          <a:prstGeom prst="rect">
            <a:avLst/>
          </a:prstGeom>
        </p:spPr>
      </p:pic>
      <p:pic>
        <p:nvPicPr>
          <p:cNvPr id="9" name="Grafik 8">
            <a:extLst>
              <a:ext uri="{FF2B5EF4-FFF2-40B4-BE49-F238E27FC236}">
                <a16:creationId xmlns:a16="http://schemas.microsoft.com/office/drawing/2014/main" id="{31DD4E02-4236-45B5-8519-AB310422E2B4}"/>
              </a:ext>
            </a:extLst>
          </p:cNvPr>
          <p:cNvPicPr>
            <a:picLocks noChangeAspect="1"/>
          </p:cNvPicPr>
          <p:nvPr/>
        </p:nvPicPr>
        <p:blipFill>
          <a:blip r:embed="rId6"/>
          <a:stretch>
            <a:fillRect/>
          </a:stretch>
        </p:blipFill>
        <p:spPr>
          <a:xfrm>
            <a:off x="3111910" y="1629000"/>
            <a:ext cx="2700000" cy="3600000"/>
          </a:xfrm>
          <a:prstGeom prst="rect">
            <a:avLst/>
          </a:prstGeom>
        </p:spPr>
      </p:pic>
      <p:pic>
        <p:nvPicPr>
          <p:cNvPr id="11" name="Grafik 10">
            <a:extLst>
              <a:ext uri="{FF2B5EF4-FFF2-40B4-BE49-F238E27FC236}">
                <a16:creationId xmlns:a16="http://schemas.microsoft.com/office/drawing/2014/main" id="{4966D0E3-8657-4B0D-BC67-9A3BB0557DD4}"/>
              </a:ext>
            </a:extLst>
          </p:cNvPr>
          <p:cNvPicPr>
            <a:picLocks noChangeAspect="1"/>
          </p:cNvPicPr>
          <p:nvPr/>
        </p:nvPicPr>
        <p:blipFill>
          <a:blip r:embed="rId7"/>
          <a:stretch>
            <a:fillRect/>
          </a:stretch>
        </p:blipFill>
        <p:spPr>
          <a:xfrm>
            <a:off x="8835856" y="2263879"/>
            <a:ext cx="3211094" cy="2438978"/>
          </a:xfrm>
          <a:prstGeom prst="rect">
            <a:avLst/>
          </a:prstGeom>
        </p:spPr>
      </p:pic>
    </p:spTree>
    <p:custDataLst>
      <p:tags r:id="rId1"/>
    </p:custDataLst>
    <p:extLst>
      <p:ext uri="{BB962C8B-B14F-4D97-AF65-F5344CB8AC3E}">
        <p14:creationId xmlns:p14="http://schemas.microsoft.com/office/powerpoint/2010/main" val="274686859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235EB6-6576-4916-BA17-97BCD98C58A3}"/>
              </a:ext>
            </a:extLst>
          </p:cNvPr>
          <p:cNvSpPr>
            <a:spLocks noGrp="1"/>
          </p:cNvSpPr>
          <p:nvPr>
            <p:ph type="title"/>
          </p:nvPr>
        </p:nvSpPr>
        <p:spPr>
          <a:xfrm>
            <a:off x="838200" y="365125"/>
            <a:ext cx="11102340" cy="1325563"/>
          </a:xfrm>
        </p:spPr>
        <p:txBody>
          <a:bodyPr>
            <a:normAutofit/>
          </a:bodyPr>
          <a:lstStyle/>
          <a:p>
            <a:r>
              <a:rPr lang="en-US" dirty="0"/>
              <a:t>Results of the workshop "Mobility" - BBS Ride-Pooling</a:t>
            </a:r>
            <a:endParaRPr lang="de-DE" sz="3600" dirty="0"/>
          </a:p>
        </p:txBody>
      </p:sp>
      <p:pic>
        <p:nvPicPr>
          <p:cNvPr id="4" name="Grafik 3">
            <a:extLst>
              <a:ext uri="{FF2B5EF4-FFF2-40B4-BE49-F238E27FC236}">
                <a16:creationId xmlns:a16="http://schemas.microsoft.com/office/drawing/2014/main" id="{BB2DABCB-37F0-4B62-9202-6A8429E4F663}"/>
              </a:ext>
            </a:extLst>
          </p:cNvPr>
          <p:cNvPicPr>
            <a:picLocks noChangeAspect="1"/>
          </p:cNvPicPr>
          <p:nvPr/>
        </p:nvPicPr>
        <p:blipFill>
          <a:blip r:embed="rId4"/>
          <a:stretch>
            <a:fillRect/>
          </a:stretch>
        </p:blipFill>
        <p:spPr>
          <a:xfrm>
            <a:off x="283136" y="1629000"/>
            <a:ext cx="2700000" cy="3600000"/>
          </a:xfrm>
          <a:prstGeom prst="rect">
            <a:avLst/>
          </a:prstGeom>
        </p:spPr>
      </p:pic>
      <p:pic>
        <p:nvPicPr>
          <p:cNvPr id="6" name="Grafik 5">
            <a:extLst>
              <a:ext uri="{FF2B5EF4-FFF2-40B4-BE49-F238E27FC236}">
                <a16:creationId xmlns:a16="http://schemas.microsoft.com/office/drawing/2014/main" id="{4474FEFC-7E17-429D-93D5-859E81239D33}"/>
              </a:ext>
            </a:extLst>
          </p:cNvPr>
          <p:cNvPicPr>
            <a:picLocks noChangeAspect="1"/>
          </p:cNvPicPr>
          <p:nvPr/>
        </p:nvPicPr>
        <p:blipFill>
          <a:blip r:embed="rId5"/>
          <a:stretch>
            <a:fillRect/>
          </a:stretch>
        </p:blipFill>
        <p:spPr>
          <a:xfrm>
            <a:off x="3258379" y="1629000"/>
            <a:ext cx="2700000" cy="3600000"/>
          </a:xfrm>
          <a:prstGeom prst="rect">
            <a:avLst/>
          </a:prstGeom>
        </p:spPr>
      </p:pic>
      <p:pic>
        <p:nvPicPr>
          <p:cNvPr id="9" name="Grafik 8">
            <a:extLst>
              <a:ext uri="{FF2B5EF4-FFF2-40B4-BE49-F238E27FC236}">
                <a16:creationId xmlns:a16="http://schemas.microsoft.com/office/drawing/2014/main" id="{E4E90807-DD53-4C78-825F-0B1C9EA23559}"/>
              </a:ext>
            </a:extLst>
          </p:cNvPr>
          <p:cNvPicPr>
            <a:picLocks noChangeAspect="1"/>
          </p:cNvPicPr>
          <p:nvPr/>
        </p:nvPicPr>
        <p:blipFill>
          <a:blip r:embed="rId6"/>
          <a:stretch>
            <a:fillRect/>
          </a:stretch>
        </p:blipFill>
        <p:spPr>
          <a:xfrm>
            <a:off x="6233622" y="1629000"/>
            <a:ext cx="2700000" cy="3600000"/>
          </a:xfrm>
          <a:prstGeom prst="rect">
            <a:avLst/>
          </a:prstGeom>
        </p:spPr>
      </p:pic>
      <p:pic>
        <p:nvPicPr>
          <p:cNvPr id="15" name="Grafik 14">
            <a:extLst>
              <a:ext uri="{FF2B5EF4-FFF2-40B4-BE49-F238E27FC236}">
                <a16:creationId xmlns:a16="http://schemas.microsoft.com/office/drawing/2014/main" id="{A7448545-F8E7-47CB-9FB5-6CF7777BECE9}"/>
              </a:ext>
            </a:extLst>
          </p:cNvPr>
          <p:cNvPicPr>
            <a:picLocks noChangeAspect="1"/>
          </p:cNvPicPr>
          <p:nvPr/>
        </p:nvPicPr>
        <p:blipFill>
          <a:blip r:embed="rId7"/>
          <a:stretch>
            <a:fillRect/>
          </a:stretch>
        </p:blipFill>
        <p:spPr>
          <a:xfrm>
            <a:off x="9094503" y="1629000"/>
            <a:ext cx="2700000" cy="3600000"/>
          </a:xfrm>
          <a:prstGeom prst="rect">
            <a:avLst/>
          </a:prstGeom>
        </p:spPr>
      </p:pic>
    </p:spTree>
    <p:custDataLst>
      <p:tags r:id="rId1"/>
    </p:custDataLst>
    <p:extLst>
      <p:ext uri="{BB962C8B-B14F-4D97-AF65-F5344CB8AC3E}">
        <p14:creationId xmlns:p14="http://schemas.microsoft.com/office/powerpoint/2010/main" val="252213270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235EB6-6576-4916-BA17-97BCD98C58A3}"/>
              </a:ext>
            </a:extLst>
          </p:cNvPr>
          <p:cNvSpPr>
            <a:spLocks noGrp="1"/>
          </p:cNvSpPr>
          <p:nvPr>
            <p:ph type="title"/>
          </p:nvPr>
        </p:nvSpPr>
        <p:spPr>
          <a:xfrm>
            <a:off x="463296" y="365125"/>
            <a:ext cx="11102340" cy="1325563"/>
          </a:xfrm>
        </p:spPr>
        <p:txBody>
          <a:bodyPr>
            <a:normAutofit/>
          </a:bodyPr>
          <a:lstStyle/>
          <a:p>
            <a:r>
              <a:rPr lang="en-US" dirty="0"/>
              <a:t>Project: “Country with AI – Country with Future?" </a:t>
            </a:r>
            <a:endParaRPr lang="de-DE" sz="3600" dirty="0"/>
          </a:p>
        </p:txBody>
      </p:sp>
      <p:sp>
        <p:nvSpPr>
          <p:cNvPr id="3" name="Textplatzhalter 2">
            <a:extLst>
              <a:ext uri="{FF2B5EF4-FFF2-40B4-BE49-F238E27FC236}">
                <a16:creationId xmlns:a16="http://schemas.microsoft.com/office/drawing/2014/main" id="{E1448F80-BA31-4391-BCC3-802426F08812}"/>
              </a:ext>
            </a:extLst>
          </p:cNvPr>
          <p:cNvSpPr>
            <a:spLocks noGrp="1"/>
          </p:cNvSpPr>
          <p:nvPr>
            <p:ph type="body" sz="half" idx="1"/>
          </p:nvPr>
        </p:nvSpPr>
        <p:spPr>
          <a:xfrm>
            <a:off x="838199" y="1612699"/>
            <a:ext cx="9745301" cy="4351338"/>
          </a:xfrm>
        </p:spPr>
        <p:txBody>
          <a:bodyPr>
            <a:normAutofit/>
          </a:bodyPr>
          <a:lstStyle/>
          <a:p>
            <a:pPr marL="114300" indent="0">
              <a:buNone/>
            </a:pPr>
            <a:r>
              <a:rPr lang="de-DE" sz="2000" b="1" dirty="0"/>
              <a:t>Research </a:t>
            </a:r>
            <a:r>
              <a:rPr lang="de-DE" sz="2000" b="1" dirty="0" err="1"/>
              <a:t>Question</a:t>
            </a:r>
            <a:r>
              <a:rPr lang="de-DE" sz="2000" b="1" dirty="0"/>
              <a:t>:</a:t>
            </a:r>
            <a:endParaRPr lang="de-DE" sz="2000" dirty="0"/>
          </a:p>
          <a:p>
            <a:pPr marL="114300" indent="0">
              <a:buNone/>
            </a:pPr>
            <a:r>
              <a:rPr lang="de-DE" sz="2000" dirty="0"/>
              <a:t>Do </a:t>
            </a:r>
            <a:r>
              <a:rPr lang="de-DE" sz="2000" dirty="0" err="1"/>
              <a:t>artificial</a:t>
            </a:r>
            <a:r>
              <a:rPr lang="de-DE" sz="2000" dirty="0"/>
              <a:t> </a:t>
            </a:r>
            <a:r>
              <a:rPr lang="de-DE" sz="2000" dirty="0" err="1" smtClean="0"/>
              <a:t>intelligence</a:t>
            </a:r>
            <a:r>
              <a:rPr lang="de-DE" sz="2000" dirty="0" smtClean="0"/>
              <a:t> </a:t>
            </a:r>
            <a:r>
              <a:rPr lang="de-DE" sz="2000" dirty="0" err="1"/>
              <a:t>based</a:t>
            </a:r>
            <a:r>
              <a:rPr lang="de-DE" sz="2000" dirty="0"/>
              <a:t> </a:t>
            </a:r>
            <a:r>
              <a:rPr lang="de-DE" sz="2000" dirty="0" err="1"/>
              <a:t>technologies</a:t>
            </a:r>
            <a:r>
              <a:rPr lang="de-DE" sz="2000" dirty="0"/>
              <a:t> </a:t>
            </a:r>
            <a:r>
              <a:rPr lang="de-DE" sz="2000" dirty="0" err="1"/>
              <a:t>offer</a:t>
            </a:r>
            <a:r>
              <a:rPr lang="de-DE" sz="2000" dirty="0"/>
              <a:t> </a:t>
            </a:r>
            <a:r>
              <a:rPr lang="de-DE" sz="2000" dirty="0" err="1"/>
              <a:t>solutions</a:t>
            </a:r>
            <a:r>
              <a:rPr lang="de-DE" sz="2000" dirty="0"/>
              <a:t> </a:t>
            </a:r>
            <a:r>
              <a:rPr lang="de-DE" sz="2000" dirty="0" err="1"/>
              <a:t>for</a:t>
            </a:r>
            <a:r>
              <a:rPr lang="de-DE" sz="2000" dirty="0"/>
              <a:t> </a:t>
            </a:r>
            <a:r>
              <a:rPr lang="de-DE" sz="2000" dirty="0" err="1"/>
              <a:t>the</a:t>
            </a:r>
            <a:r>
              <a:rPr lang="de-DE" sz="2000" dirty="0"/>
              <a:t> </a:t>
            </a:r>
            <a:r>
              <a:rPr lang="de-DE" sz="2000" dirty="0" err="1"/>
              <a:t>deficits</a:t>
            </a:r>
            <a:r>
              <a:rPr lang="de-DE" sz="2000" dirty="0"/>
              <a:t> </a:t>
            </a:r>
            <a:r>
              <a:rPr lang="de-DE" sz="2000" dirty="0" err="1"/>
              <a:t>perceived</a:t>
            </a:r>
            <a:r>
              <a:rPr lang="de-DE" sz="2000" dirty="0"/>
              <a:t> </a:t>
            </a:r>
            <a:r>
              <a:rPr lang="de-DE" sz="2000" dirty="0" err="1"/>
              <a:t>by</a:t>
            </a:r>
            <a:r>
              <a:rPr lang="de-DE" sz="2000" dirty="0"/>
              <a:t> </a:t>
            </a:r>
            <a:r>
              <a:rPr lang="de-DE" sz="2000" dirty="0" err="1"/>
              <a:t>students</a:t>
            </a:r>
            <a:r>
              <a:rPr lang="de-DE" sz="2000" dirty="0"/>
              <a:t> in </a:t>
            </a:r>
            <a:r>
              <a:rPr lang="de-DE" sz="2000" dirty="0" err="1"/>
              <a:t>the</a:t>
            </a:r>
            <a:r>
              <a:rPr lang="de-DE" sz="2000" dirty="0"/>
              <a:t> </a:t>
            </a:r>
            <a:r>
              <a:rPr lang="de-DE" sz="2000" dirty="0" err="1"/>
              <a:t>region</a:t>
            </a:r>
            <a:r>
              <a:rPr lang="de-DE" sz="2000" dirty="0"/>
              <a:t> of Uelzen?</a:t>
            </a:r>
          </a:p>
          <a:p>
            <a:pPr marL="114300" indent="0">
              <a:buNone/>
            </a:pPr>
            <a:endParaRPr lang="de-DE" sz="1000" dirty="0"/>
          </a:p>
          <a:p>
            <a:pPr marL="114300" indent="0">
              <a:buNone/>
            </a:pPr>
            <a:r>
              <a:rPr lang="de-DE" sz="2000" b="1" dirty="0" err="1"/>
              <a:t>Procedure</a:t>
            </a:r>
            <a:r>
              <a:rPr lang="de-DE" sz="2000" b="1" dirty="0"/>
              <a:t>:</a:t>
            </a:r>
            <a:endParaRPr lang="de-DE" sz="2000" dirty="0"/>
          </a:p>
          <a:p>
            <a:pPr marL="457200">
              <a:buFont typeface="+mj-lt"/>
              <a:buAutoNum type="arabicPeriod"/>
            </a:pPr>
            <a:r>
              <a:rPr lang="en-US" sz="2000" dirty="0"/>
              <a:t>Survey of 193 students at </a:t>
            </a:r>
            <a:r>
              <a:rPr lang="en-US" sz="2000" dirty="0" smtClean="0"/>
              <a:t>BBS I </a:t>
            </a:r>
            <a:r>
              <a:rPr lang="en-US" sz="2000" dirty="0" err="1"/>
              <a:t>Uelzen</a:t>
            </a:r>
            <a:r>
              <a:rPr lang="en-US" sz="2000" dirty="0"/>
              <a:t> in January 2020 on perceived deficits in the region in various areas of life. </a:t>
            </a:r>
          </a:p>
          <a:p>
            <a:pPr marL="457200">
              <a:buFont typeface="+mj-lt"/>
              <a:buAutoNum type="arabicPeriod"/>
            </a:pPr>
            <a:r>
              <a:rPr lang="en-US" sz="2000" dirty="0"/>
              <a:t>Evaluation of the survey and selection of crucial topics</a:t>
            </a:r>
          </a:p>
          <a:p>
            <a:pPr marL="457200">
              <a:buFont typeface="+mj-lt"/>
              <a:buAutoNum type="arabicPeriod"/>
            </a:pPr>
            <a:r>
              <a:rPr lang="en-US" sz="2000" dirty="0"/>
              <a:t>Conducting two lessons with you</a:t>
            </a:r>
          </a:p>
          <a:p>
            <a:pPr marL="768350" lvl="1">
              <a:buFont typeface="+mj-lt"/>
              <a:buAutoNum type="arabicPeriod"/>
            </a:pPr>
            <a:r>
              <a:rPr lang="en-US" sz="1600" dirty="0"/>
              <a:t>Thematic introduction: AI + mobility, health, education &amp; work and entertainment offerings</a:t>
            </a:r>
          </a:p>
          <a:p>
            <a:pPr marL="768350" lvl="1">
              <a:buFont typeface="+mj-lt"/>
              <a:buAutoNum type="arabicPeriod"/>
            </a:pPr>
            <a:r>
              <a:rPr lang="en-US" sz="1600" dirty="0"/>
              <a:t>Workshop: creative, practical work on the subject area </a:t>
            </a:r>
          </a:p>
          <a:p>
            <a:pPr marL="457200">
              <a:buFont typeface="+mj-lt"/>
              <a:buAutoNum type="arabicPeriod"/>
            </a:pPr>
            <a:r>
              <a:rPr lang="en-US" sz="2000" dirty="0"/>
              <a:t>Evaluation of the workshop results and presentation</a:t>
            </a:r>
            <a:endParaRPr lang="de-DE" sz="2000" dirty="0"/>
          </a:p>
          <a:p>
            <a:pPr marL="114300" indent="0">
              <a:buNone/>
            </a:pPr>
            <a:endParaRPr lang="de-DE" sz="1800" dirty="0"/>
          </a:p>
          <a:p>
            <a:pPr marL="114300" indent="0">
              <a:buNone/>
            </a:pPr>
            <a:endParaRPr lang="de-DE" sz="1800" dirty="0"/>
          </a:p>
          <a:p>
            <a:pPr marL="114300" indent="0">
              <a:buNone/>
            </a:pPr>
            <a:endParaRPr lang="de-DE" sz="1800" dirty="0"/>
          </a:p>
          <a:p>
            <a:pPr marL="114300" indent="0">
              <a:buNone/>
            </a:pPr>
            <a:endParaRPr lang="de-DE" sz="1800" dirty="0"/>
          </a:p>
          <a:p>
            <a:pPr marL="114300" indent="0">
              <a:buNone/>
            </a:pPr>
            <a:endParaRPr lang="de-DE" sz="1800" dirty="0"/>
          </a:p>
          <a:p>
            <a:pPr marL="114300" indent="0">
              <a:buNone/>
            </a:pPr>
            <a:endParaRPr lang="de-DE" sz="1800" dirty="0"/>
          </a:p>
        </p:txBody>
      </p:sp>
      <p:pic>
        <p:nvPicPr>
          <p:cNvPr id="4" name="Grafik 3">
            <a:extLst>
              <a:ext uri="{FF2B5EF4-FFF2-40B4-BE49-F238E27FC236}">
                <a16:creationId xmlns:a16="http://schemas.microsoft.com/office/drawing/2014/main" id="{0CFC4625-F83C-40C1-B269-96ECDEB4E726}"/>
              </a:ext>
            </a:extLst>
          </p:cNvPr>
          <p:cNvPicPr>
            <a:picLocks noChangeAspect="1"/>
          </p:cNvPicPr>
          <p:nvPr/>
        </p:nvPicPr>
        <p:blipFill>
          <a:blip r:embed="rId4"/>
          <a:stretch>
            <a:fillRect/>
          </a:stretch>
        </p:blipFill>
        <p:spPr>
          <a:xfrm>
            <a:off x="10181512" y="93776"/>
            <a:ext cx="2010488" cy="800188"/>
          </a:xfrm>
          <a:prstGeom prst="rect">
            <a:avLst/>
          </a:prstGeom>
        </p:spPr>
      </p:pic>
    </p:spTree>
    <p:custDataLst>
      <p:tags r:id="rId1"/>
    </p:custDataLst>
    <p:extLst>
      <p:ext uri="{BB962C8B-B14F-4D97-AF65-F5344CB8AC3E}">
        <p14:creationId xmlns:p14="http://schemas.microsoft.com/office/powerpoint/2010/main" val="373148698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235EB6-6576-4916-BA17-97BCD98C58A3}"/>
              </a:ext>
            </a:extLst>
          </p:cNvPr>
          <p:cNvSpPr>
            <a:spLocks noGrp="1"/>
          </p:cNvSpPr>
          <p:nvPr>
            <p:ph type="title"/>
          </p:nvPr>
        </p:nvSpPr>
        <p:spPr>
          <a:xfrm>
            <a:off x="838200" y="365125"/>
            <a:ext cx="11102340" cy="1325563"/>
          </a:xfrm>
        </p:spPr>
        <p:txBody>
          <a:bodyPr>
            <a:normAutofit/>
          </a:bodyPr>
          <a:lstStyle/>
          <a:p>
            <a:r>
              <a:rPr lang="en-US" dirty="0"/>
              <a:t>Results of the workshop "Mobility" - BBS Ride-Pooling</a:t>
            </a:r>
            <a:r>
              <a:rPr lang="de-DE" dirty="0"/>
              <a:t/>
            </a:r>
            <a:br>
              <a:rPr lang="de-DE" dirty="0"/>
            </a:br>
            <a:r>
              <a:rPr lang="de-DE" dirty="0"/>
              <a:t>Motivation / </a:t>
            </a:r>
            <a:r>
              <a:rPr lang="de-DE" dirty="0" err="1"/>
              <a:t>reward</a:t>
            </a:r>
            <a:r>
              <a:rPr lang="de-DE" dirty="0"/>
              <a:t> </a:t>
            </a:r>
            <a:r>
              <a:rPr lang="de-DE" dirty="0" err="1"/>
              <a:t>system</a:t>
            </a:r>
            <a:endParaRPr lang="de-DE" sz="3600" dirty="0"/>
          </a:p>
        </p:txBody>
      </p:sp>
      <p:pic>
        <p:nvPicPr>
          <p:cNvPr id="4" name="Grafik 3">
            <a:extLst>
              <a:ext uri="{FF2B5EF4-FFF2-40B4-BE49-F238E27FC236}">
                <a16:creationId xmlns:a16="http://schemas.microsoft.com/office/drawing/2014/main" id="{B6DF38B0-0C5F-4E53-A0FA-EF8BBE83D931}"/>
              </a:ext>
            </a:extLst>
          </p:cNvPr>
          <p:cNvPicPr>
            <a:picLocks noChangeAspect="1"/>
          </p:cNvPicPr>
          <p:nvPr/>
        </p:nvPicPr>
        <p:blipFill>
          <a:blip r:embed="rId4"/>
          <a:stretch>
            <a:fillRect/>
          </a:stretch>
        </p:blipFill>
        <p:spPr>
          <a:xfrm>
            <a:off x="9227070" y="1800000"/>
            <a:ext cx="2700000" cy="3600000"/>
          </a:xfrm>
          <a:prstGeom prst="rect">
            <a:avLst/>
          </a:prstGeom>
        </p:spPr>
      </p:pic>
      <p:pic>
        <p:nvPicPr>
          <p:cNvPr id="6" name="Grafik 5">
            <a:extLst>
              <a:ext uri="{FF2B5EF4-FFF2-40B4-BE49-F238E27FC236}">
                <a16:creationId xmlns:a16="http://schemas.microsoft.com/office/drawing/2014/main" id="{BDF0675F-E073-47F3-86D8-9572A6BDA913}"/>
              </a:ext>
            </a:extLst>
          </p:cNvPr>
          <p:cNvPicPr>
            <a:picLocks noChangeAspect="1"/>
          </p:cNvPicPr>
          <p:nvPr/>
        </p:nvPicPr>
        <p:blipFill rotWithShape="1">
          <a:blip r:embed="rId5"/>
          <a:srcRect t="9761" b="1"/>
          <a:stretch/>
        </p:blipFill>
        <p:spPr>
          <a:xfrm>
            <a:off x="6038112" y="1795255"/>
            <a:ext cx="2992073" cy="3600000"/>
          </a:xfrm>
          <a:prstGeom prst="rect">
            <a:avLst/>
          </a:prstGeom>
        </p:spPr>
      </p:pic>
      <p:pic>
        <p:nvPicPr>
          <p:cNvPr id="17" name="Grafik 16">
            <a:extLst>
              <a:ext uri="{FF2B5EF4-FFF2-40B4-BE49-F238E27FC236}">
                <a16:creationId xmlns:a16="http://schemas.microsoft.com/office/drawing/2014/main" id="{94B3AEE5-6293-4D53-8C58-3968DA35264F}"/>
              </a:ext>
            </a:extLst>
          </p:cNvPr>
          <p:cNvPicPr>
            <a:picLocks noChangeAspect="1"/>
          </p:cNvPicPr>
          <p:nvPr/>
        </p:nvPicPr>
        <p:blipFill rotWithShape="1">
          <a:blip r:embed="rId6"/>
          <a:srcRect t="1212"/>
          <a:stretch/>
        </p:blipFill>
        <p:spPr>
          <a:xfrm>
            <a:off x="211213" y="1795255"/>
            <a:ext cx="2733129" cy="3600000"/>
          </a:xfrm>
          <a:prstGeom prst="rect">
            <a:avLst/>
          </a:prstGeom>
        </p:spPr>
      </p:pic>
      <p:pic>
        <p:nvPicPr>
          <p:cNvPr id="19" name="Grafik 18">
            <a:extLst>
              <a:ext uri="{FF2B5EF4-FFF2-40B4-BE49-F238E27FC236}">
                <a16:creationId xmlns:a16="http://schemas.microsoft.com/office/drawing/2014/main" id="{DBBCBFF9-8505-4F12-9514-D15019AA15AE}"/>
              </a:ext>
            </a:extLst>
          </p:cNvPr>
          <p:cNvPicPr>
            <a:picLocks noChangeAspect="1"/>
          </p:cNvPicPr>
          <p:nvPr/>
        </p:nvPicPr>
        <p:blipFill>
          <a:blip r:embed="rId7"/>
          <a:stretch>
            <a:fillRect/>
          </a:stretch>
        </p:blipFill>
        <p:spPr>
          <a:xfrm>
            <a:off x="3141227" y="1800000"/>
            <a:ext cx="2700000" cy="3600000"/>
          </a:xfrm>
          <a:prstGeom prst="rect">
            <a:avLst/>
          </a:prstGeom>
          <a:ln>
            <a:solidFill>
              <a:schemeClr val="tx1"/>
            </a:solidFill>
          </a:ln>
        </p:spPr>
      </p:pic>
    </p:spTree>
    <p:custDataLst>
      <p:tags r:id="rId1"/>
    </p:custDataLst>
    <p:extLst>
      <p:ext uri="{BB962C8B-B14F-4D97-AF65-F5344CB8AC3E}">
        <p14:creationId xmlns:p14="http://schemas.microsoft.com/office/powerpoint/2010/main" val="208024683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235EB6-6576-4916-BA17-97BCD98C58A3}"/>
              </a:ext>
            </a:extLst>
          </p:cNvPr>
          <p:cNvSpPr>
            <a:spLocks noGrp="1"/>
          </p:cNvSpPr>
          <p:nvPr>
            <p:ph type="title"/>
          </p:nvPr>
        </p:nvSpPr>
        <p:spPr>
          <a:xfrm>
            <a:off x="838200" y="365125"/>
            <a:ext cx="11102340" cy="1325563"/>
          </a:xfrm>
        </p:spPr>
        <p:txBody>
          <a:bodyPr>
            <a:normAutofit/>
          </a:bodyPr>
          <a:lstStyle/>
          <a:p>
            <a:r>
              <a:rPr lang="en-US" dirty="0"/>
              <a:t>Results of the workshop "Mobility"</a:t>
            </a:r>
            <a:r>
              <a:rPr lang="de-DE" dirty="0"/>
              <a:t>– </a:t>
            </a:r>
            <a:br>
              <a:rPr lang="de-DE" dirty="0"/>
            </a:br>
            <a:r>
              <a:rPr lang="de-DE" dirty="0" err="1"/>
              <a:t>Autonomous</a:t>
            </a:r>
            <a:r>
              <a:rPr lang="de-DE" dirty="0"/>
              <a:t> </a:t>
            </a:r>
            <a:r>
              <a:rPr lang="de-DE" dirty="0" err="1"/>
              <a:t>parking</a:t>
            </a:r>
            <a:r>
              <a:rPr lang="de-DE" dirty="0"/>
              <a:t> </a:t>
            </a:r>
            <a:r>
              <a:rPr lang="de-DE" dirty="0" err="1"/>
              <a:t>lot</a:t>
            </a:r>
            <a:r>
              <a:rPr lang="de-DE" dirty="0"/>
              <a:t> </a:t>
            </a:r>
            <a:r>
              <a:rPr lang="de-DE" dirty="0" err="1"/>
              <a:t>search</a:t>
            </a:r>
            <a:endParaRPr lang="de-DE" sz="3600" dirty="0"/>
          </a:p>
        </p:txBody>
      </p:sp>
      <p:pic>
        <p:nvPicPr>
          <p:cNvPr id="8" name="Grafik 7">
            <a:extLst>
              <a:ext uri="{FF2B5EF4-FFF2-40B4-BE49-F238E27FC236}">
                <a16:creationId xmlns:a16="http://schemas.microsoft.com/office/drawing/2014/main" id="{AAC8A131-AA96-4685-BCAC-77FE7D7AEF10}"/>
              </a:ext>
            </a:extLst>
          </p:cNvPr>
          <p:cNvPicPr>
            <a:picLocks noChangeAspect="1"/>
          </p:cNvPicPr>
          <p:nvPr/>
        </p:nvPicPr>
        <p:blipFill rotWithShape="1">
          <a:blip r:embed="rId4"/>
          <a:srcRect t="3232" b="3169"/>
          <a:stretch/>
        </p:blipFill>
        <p:spPr>
          <a:xfrm>
            <a:off x="333951" y="1976581"/>
            <a:ext cx="2884655" cy="3600000"/>
          </a:xfrm>
          <a:prstGeom prst="rect">
            <a:avLst/>
          </a:prstGeom>
        </p:spPr>
      </p:pic>
      <p:pic>
        <p:nvPicPr>
          <p:cNvPr id="11" name="Grafik 10">
            <a:extLst>
              <a:ext uri="{FF2B5EF4-FFF2-40B4-BE49-F238E27FC236}">
                <a16:creationId xmlns:a16="http://schemas.microsoft.com/office/drawing/2014/main" id="{4A9B3BED-DAD1-4A0D-83E0-6B08D13F672B}"/>
              </a:ext>
            </a:extLst>
          </p:cNvPr>
          <p:cNvPicPr>
            <a:picLocks noChangeAspect="1"/>
          </p:cNvPicPr>
          <p:nvPr/>
        </p:nvPicPr>
        <p:blipFill rotWithShape="1">
          <a:blip r:embed="rId5"/>
          <a:srcRect t="1505" r="2508"/>
          <a:stretch/>
        </p:blipFill>
        <p:spPr>
          <a:xfrm>
            <a:off x="3420388" y="1976581"/>
            <a:ext cx="2672526" cy="3600000"/>
          </a:xfrm>
          <a:prstGeom prst="rect">
            <a:avLst/>
          </a:prstGeom>
        </p:spPr>
      </p:pic>
      <p:pic>
        <p:nvPicPr>
          <p:cNvPr id="13" name="Grafik 12">
            <a:extLst>
              <a:ext uri="{FF2B5EF4-FFF2-40B4-BE49-F238E27FC236}">
                <a16:creationId xmlns:a16="http://schemas.microsoft.com/office/drawing/2014/main" id="{1C921882-5C1A-4FB3-AA7D-CD8956E0C452}"/>
              </a:ext>
            </a:extLst>
          </p:cNvPr>
          <p:cNvPicPr>
            <a:picLocks noChangeAspect="1"/>
          </p:cNvPicPr>
          <p:nvPr/>
        </p:nvPicPr>
        <p:blipFill>
          <a:blip r:embed="rId6"/>
          <a:stretch>
            <a:fillRect/>
          </a:stretch>
        </p:blipFill>
        <p:spPr>
          <a:xfrm>
            <a:off x="9196478" y="1976582"/>
            <a:ext cx="2700000" cy="3600000"/>
          </a:xfrm>
          <a:prstGeom prst="rect">
            <a:avLst/>
          </a:prstGeom>
        </p:spPr>
      </p:pic>
      <p:pic>
        <p:nvPicPr>
          <p:cNvPr id="16" name="Grafik 15">
            <a:extLst>
              <a:ext uri="{FF2B5EF4-FFF2-40B4-BE49-F238E27FC236}">
                <a16:creationId xmlns:a16="http://schemas.microsoft.com/office/drawing/2014/main" id="{76492486-7823-434A-95D9-2C0257154A60}"/>
              </a:ext>
            </a:extLst>
          </p:cNvPr>
          <p:cNvPicPr>
            <a:picLocks noChangeAspect="1"/>
          </p:cNvPicPr>
          <p:nvPr/>
        </p:nvPicPr>
        <p:blipFill>
          <a:blip r:embed="rId7"/>
          <a:stretch>
            <a:fillRect/>
          </a:stretch>
        </p:blipFill>
        <p:spPr>
          <a:xfrm>
            <a:off x="6294696" y="1978891"/>
            <a:ext cx="2700000" cy="3600000"/>
          </a:xfrm>
          <a:prstGeom prst="rect">
            <a:avLst/>
          </a:prstGeom>
        </p:spPr>
      </p:pic>
    </p:spTree>
    <p:custDataLst>
      <p:tags r:id="rId1"/>
    </p:custDataLst>
    <p:extLst>
      <p:ext uri="{BB962C8B-B14F-4D97-AF65-F5344CB8AC3E}">
        <p14:creationId xmlns:p14="http://schemas.microsoft.com/office/powerpoint/2010/main" val="42405718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65602-1912-403F-A57B-7E48D3FEBA10}"/>
              </a:ext>
            </a:extLst>
          </p:cNvPr>
          <p:cNvSpPr>
            <a:spLocks noGrp="1"/>
          </p:cNvSpPr>
          <p:nvPr>
            <p:ph type="ctrTitle"/>
          </p:nvPr>
        </p:nvSpPr>
        <p:spPr>
          <a:xfrm>
            <a:off x="504267" y="3178564"/>
            <a:ext cx="10668000" cy="731720"/>
          </a:xfrm>
        </p:spPr>
        <p:txBody>
          <a:bodyPr/>
          <a:lstStyle/>
          <a:p>
            <a:r>
              <a:rPr lang="en-US" b="1" dirty="0"/>
              <a:t>Work &amp; education in the region of </a:t>
            </a:r>
            <a:r>
              <a:rPr lang="en-US" b="1" dirty="0" err="1"/>
              <a:t>Uelzen</a:t>
            </a:r>
            <a:endParaRPr lang="de-DE" b="1" dirty="0"/>
          </a:p>
        </p:txBody>
      </p:sp>
      <p:sp>
        <p:nvSpPr>
          <p:cNvPr id="3" name="Untertitel 2">
            <a:extLst>
              <a:ext uri="{FF2B5EF4-FFF2-40B4-BE49-F238E27FC236}">
                <a16:creationId xmlns:a16="http://schemas.microsoft.com/office/drawing/2014/main" id="{9AC56393-A2E8-4429-8967-8011FD0D66B2}"/>
              </a:ext>
            </a:extLst>
          </p:cNvPr>
          <p:cNvSpPr>
            <a:spLocks noGrp="1"/>
          </p:cNvSpPr>
          <p:nvPr>
            <p:ph type="subTitle" idx="1"/>
          </p:nvPr>
        </p:nvSpPr>
        <p:spPr>
          <a:xfrm>
            <a:off x="609600" y="3923370"/>
            <a:ext cx="7407564" cy="1752600"/>
          </a:xfrm>
        </p:spPr>
        <p:txBody>
          <a:bodyPr/>
          <a:lstStyle/>
          <a:p>
            <a:r>
              <a:rPr lang="en-US" dirty="0"/>
              <a:t>How could learning look like in the future? </a:t>
            </a:r>
          </a:p>
          <a:p>
            <a:r>
              <a:rPr lang="en-US" dirty="0"/>
              <a:t>How will working life change? </a:t>
            </a:r>
          </a:p>
          <a:p>
            <a:r>
              <a:rPr lang="en-US" dirty="0"/>
              <a:t>What role do AI and digitalization play?</a:t>
            </a:r>
            <a:endParaRPr lang="de-DE" dirty="0"/>
          </a:p>
        </p:txBody>
      </p:sp>
      <p:sp>
        <p:nvSpPr>
          <p:cNvPr id="4" name="Datumsplatzhalter 3">
            <a:extLst>
              <a:ext uri="{FF2B5EF4-FFF2-40B4-BE49-F238E27FC236}">
                <a16:creationId xmlns:a16="http://schemas.microsoft.com/office/drawing/2014/main" id="{F35F0AA8-B8DB-4C81-913B-5346906182EA}"/>
              </a:ext>
            </a:extLst>
          </p:cNvPr>
          <p:cNvSpPr>
            <a:spLocks noGrp="1"/>
          </p:cNvSpPr>
          <p:nvPr>
            <p:ph type="dt" sz="half" idx="10"/>
          </p:nvPr>
        </p:nvSpPr>
        <p:spPr/>
        <p:txBody>
          <a:bodyPr/>
          <a:lstStyle/>
          <a:p>
            <a:pPr>
              <a:defRPr/>
            </a:pPr>
            <a:fld id="{7C7D637D-6AB4-4352-BF10-A194BFD43D6B}" type="datetime1">
              <a:rPr lang="de-DE" altLang="de-DE" smtClean="0"/>
              <a:pPr>
                <a:defRPr/>
              </a:pPr>
              <a:t>08.02.2021</a:t>
            </a:fld>
            <a:r>
              <a:rPr lang="de-DE" altLang="de-DE"/>
              <a:t> | </a:t>
            </a:r>
            <a:fld id="{ABA632EA-FEBC-4D34-8EF7-700C0AFA94CE}" type="slidenum">
              <a:rPr lang="de-DE" altLang="de-DE" smtClean="0"/>
              <a:pPr>
                <a:defRPr/>
              </a:pPr>
              <a:t>22</a:t>
            </a:fld>
            <a:endParaRPr lang="de-DE" altLang="de-DE"/>
          </a:p>
        </p:txBody>
      </p:sp>
      <p:pic>
        <p:nvPicPr>
          <p:cNvPr id="7" name="Grafik 6">
            <a:extLst>
              <a:ext uri="{FF2B5EF4-FFF2-40B4-BE49-F238E27FC236}">
                <a16:creationId xmlns:a16="http://schemas.microsoft.com/office/drawing/2014/main" id="{7FBA3EF7-3C7B-4315-84A2-E031DC145AF8}"/>
              </a:ext>
            </a:extLst>
          </p:cNvPr>
          <p:cNvPicPr>
            <a:picLocks noChangeAspect="1"/>
          </p:cNvPicPr>
          <p:nvPr/>
        </p:nvPicPr>
        <p:blipFill>
          <a:blip r:embed="rId4"/>
          <a:stretch>
            <a:fillRect/>
          </a:stretch>
        </p:blipFill>
        <p:spPr>
          <a:xfrm>
            <a:off x="504267" y="1027905"/>
            <a:ext cx="4403440" cy="1752599"/>
          </a:xfrm>
          <a:prstGeom prst="rect">
            <a:avLst/>
          </a:prstGeom>
        </p:spPr>
      </p:pic>
      <p:pic>
        <p:nvPicPr>
          <p:cNvPr id="9" name="Grafik 8">
            <a:extLst>
              <a:ext uri="{FF2B5EF4-FFF2-40B4-BE49-F238E27FC236}">
                <a16:creationId xmlns:a16="http://schemas.microsoft.com/office/drawing/2014/main" id="{55AA6D33-2978-4854-B79A-E15AF0F6D43A}"/>
              </a:ext>
            </a:extLst>
          </p:cNvPr>
          <p:cNvPicPr>
            <a:picLocks noChangeAspect="1"/>
          </p:cNvPicPr>
          <p:nvPr/>
        </p:nvPicPr>
        <p:blipFill>
          <a:blip r:embed="rId5"/>
          <a:stretch>
            <a:fillRect/>
          </a:stretch>
        </p:blipFill>
        <p:spPr>
          <a:xfrm>
            <a:off x="8085455" y="2415100"/>
            <a:ext cx="3602278" cy="3392395"/>
          </a:xfrm>
          <a:prstGeom prst="rect">
            <a:avLst/>
          </a:prstGeom>
          <a:noFill/>
        </p:spPr>
      </p:pic>
      <p:pic>
        <p:nvPicPr>
          <p:cNvPr id="5" name="Picture 2" descr="The Condition of Education">
            <a:extLst>
              <a:ext uri="{FF2B5EF4-FFF2-40B4-BE49-F238E27FC236}">
                <a16:creationId xmlns:a16="http://schemas.microsoft.com/office/drawing/2014/main" id="{72A4738C-F657-4B1D-BF89-7D8CEFE32DBE}"/>
              </a:ext>
            </a:extLst>
          </p:cNvPr>
          <p:cNvPicPr>
            <a:picLocks noChangeAspect="1" noChangeArrowheads="1"/>
          </p:cNvPicPr>
          <p:nvPr/>
        </p:nvPicPr>
        <p:blipFill>
          <a:blip r:embed="rId6">
            <a:duotone>
              <a:prstClr val="black"/>
              <a:srgbClr val="B9CE9D">
                <a:tint val="45000"/>
                <a:satMod val="400000"/>
              </a:srgbClr>
            </a:duotone>
            <a:extLst>
              <a:ext uri="{28A0092B-C50C-407E-A947-70E740481C1C}">
                <a14:useLocalDpi xmlns:a14="http://schemas.microsoft.com/office/drawing/2010/main" val="0"/>
              </a:ext>
            </a:extLst>
          </a:blip>
          <a:srcRect/>
          <a:stretch>
            <a:fillRect/>
          </a:stretch>
        </p:blipFill>
        <p:spPr bwMode="auto">
          <a:xfrm>
            <a:off x="8085455" y="298700"/>
            <a:ext cx="3603600" cy="2116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04089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ECFB1E-5BD6-44EA-AC12-3A0C70538834}"/>
              </a:ext>
            </a:extLst>
          </p:cNvPr>
          <p:cNvSpPr>
            <a:spLocks noGrp="1"/>
          </p:cNvSpPr>
          <p:nvPr>
            <p:ph type="title"/>
          </p:nvPr>
        </p:nvSpPr>
        <p:spPr/>
        <p:txBody>
          <a:bodyPr/>
          <a:lstStyle/>
          <a:p>
            <a:r>
              <a:rPr lang="en-US" dirty="0"/>
              <a:t>Results of the student </a:t>
            </a:r>
            <a:r>
              <a:rPr lang="en-US" dirty="0" smtClean="0"/>
              <a:t>survey, January 24, 2020</a:t>
            </a:r>
            <a:r>
              <a:rPr lang="de-DE" dirty="0"/>
              <a:t/>
            </a:r>
            <a:br>
              <a:rPr lang="de-DE" dirty="0"/>
            </a:br>
            <a:r>
              <a:rPr lang="en-US" dirty="0"/>
              <a:t>Conclusion for the area of work &amp; education offer</a:t>
            </a:r>
            <a:endParaRPr lang="de-DE" dirty="0"/>
          </a:p>
        </p:txBody>
      </p:sp>
      <p:sp>
        <p:nvSpPr>
          <p:cNvPr id="3" name="Inhaltsplatzhalter 2">
            <a:extLst>
              <a:ext uri="{FF2B5EF4-FFF2-40B4-BE49-F238E27FC236}">
                <a16:creationId xmlns:a16="http://schemas.microsoft.com/office/drawing/2014/main" id="{368A2649-2982-4F6B-ACAF-17EBE17B2297}"/>
              </a:ext>
            </a:extLst>
          </p:cNvPr>
          <p:cNvSpPr>
            <a:spLocks noGrp="1"/>
          </p:cNvSpPr>
          <p:nvPr>
            <p:ph idx="1"/>
          </p:nvPr>
        </p:nvSpPr>
        <p:spPr>
          <a:xfrm>
            <a:off x="609600" y="1600200"/>
            <a:ext cx="10972801" cy="4387850"/>
          </a:xfrm>
        </p:spPr>
        <p:txBody>
          <a:bodyPr/>
          <a:lstStyle/>
          <a:p>
            <a:pPr>
              <a:buFont typeface="Arial" panose="020B0604020202020204" pitchFamily="34" charset="0"/>
              <a:buChar char="•"/>
            </a:pPr>
            <a:endParaRPr lang="de-DE" sz="1000" dirty="0"/>
          </a:p>
          <a:p>
            <a:pPr>
              <a:buFont typeface="Arial" panose="020B0604020202020204" pitchFamily="34" charset="0"/>
              <a:buChar char="•"/>
            </a:pPr>
            <a:r>
              <a:rPr lang="en-US" dirty="0"/>
              <a:t>Dissatisfied with your school </a:t>
            </a:r>
            <a:r>
              <a:rPr lang="en-US" b="1" dirty="0"/>
              <a:t>preparation for a digital future </a:t>
            </a:r>
          </a:p>
          <a:p>
            <a:pPr>
              <a:buFont typeface="Arial" panose="020B0604020202020204" pitchFamily="34" charset="0"/>
              <a:buChar char="•"/>
            </a:pPr>
            <a:endParaRPr lang="de-DE" sz="1000" b="1" dirty="0"/>
          </a:p>
          <a:p>
            <a:pPr>
              <a:buFont typeface="Arial" panose="020B0604020202020204" pitchFamily="34" charset="0"/>
              <a:buChar char="•"/>
            </a:pPr>
            <a:r>
              <a:rPr lang="en-US" dirty="0"/>
              <a:t>Lack of opportunities to find suitable </a:t>
            </a:r>
            <a:r>
              <a:rPr lang="en-US" b="1" dirty="0"/>
              <a:t>apprenticeships and jobs </a:t>
            </a:r>
            <a:r>
              <a:rPr lang="en-US" dirty="0"/>
              <a:t>locally</a:t>
            </a:r>
            <a:r>
              <a:rPr lang="en-US" b="1" dirty="0"/>
              <a:t> </a:t>
            </a:r>
          </a:p>
          <a:p>
            <a:pPr>
              <a:buFont typeface="Arial" panose="020B0604020202020204" pitchFamily="34" charset="0"/>
              <a:buChar char="•"/>
            </a:pPr>
            <a:endParaRPr lang="de-DE" sz="1000" b="1" dirty="0"/>
          </a:p>
          <a:p>
            <a:pPr lvl="0">
              <a:spcBef>
                <a:spcPts val="480"/>
              </a:spcBef>
              <a:spcAft>
                <a:spcPts val="0"/>
              </a:spcAft>
              <a:buClr>
                <a:schemeClr val="dk1"/>
              </a:buClr>
              <a:buSzPts val="2208"/>
              <a:buFont typeface="Arial"/>
              <a:buChar char="•"/>
            </a:pPr>
            <a:r>
              <a:rPr lang="en-US" dirty="0"/>
              <a:t>Little willingness to </a:t>
            </a:r>
            <a:r>
              <a:rPr lang="en-US" b="1" dirty="0"/>
              <a:t>be observed at work </a:t>
            </a:r>
            <a:r>
              <a:rPr lang="en-US" dirty="0"/>
              <a:t>by AI so </a:t>
            </a:r>
            <a:r>
              <a:rPr lang="en-US" dirty="0" smtClean="0"/>
              <a:t>that it can </a:t>
            </a:r>
            <a:r>
              <a:rPr lang="en-US" dirty="0"/>
              <a:t>learn the work processes</a:t>
            </a:r>
          </a:p>
          <a:p>
            <a:pPr lvl="0">
              <a:spcBef>
                <a:spcPts val="480"/>
              </a:spcBef>
              <a:spcAft>
                <a:spcPts val="0"/>
              </a:spcAft>
              <a:buClr>
                <a:schemeClr val="dk1"/>
              </a:buClr>
              <a:buSzPts val="2208"/>
              <a:buFont typeface="Arial"/>
              <a:buChar char="•"/>
            </a:pPr>
            <a:endParaRPr lang="de-DE" sz="1000" dirty="0"/>
          </a:p>
          <a:p>
            <a:pPr lvl="0">
              <a:spcBef>
                <a:spcPts val="480"/>
              </a:spcBef>
              <a:spcAft>
                <a:spcPts val="0"/>
              </a:spcAft>
              <a:buClr>
                <a:schemeClr val="dk1"/>
              </a:buClr>
              <a:buSzPts val="2208"/>
              <a:buFont typeface="Arial"/>
              <a:buChar char="•"/>
            </a:pPr>
            <a:r>
              <a:rPr lang="en-US" b="1" dirty="0"/>
              <a:t>High level of data security awareness </a:t>
            </a:r>
            <a:r>
              <a:rPr lang="en-US" dirty="0"/>
              <a:t>regarding social networks: data is considered to be as sensitive as one's own genetic material</a:t>
            </a:r>
            <a:endParaRPr lang="de-DE" sz="1050" dirty="0"/>
          </a:p>
          <a:p>
            <a:pPr marL="368300" lvl="1" indent="0">
              <a:buNone/>
            </a:pPr>
            <a:endParaRPr lang="de-DE" dirty="0"/>
          </a:p>
          <a:p>
            <a:pPr lvl="1">
              <a:buFont typeface="Arial" panose="020B0604020202020204" pitchFamily="34" charset="0"/>
              <a:buChar char="•"/>
            </a:pPr>
            <a:endParaRPr lang="de-DE" dirty="0"/>
          </a:p>
        </p:txBody>
      </p:sp>
      <p:sp>
        <p:nvSpPr>
          <p:cNvPr id="4" name="Datumsplatzhalter 3">
            <a:extLst>
              <a:ext uri="{FF2B5EF4-FFF2-40B4-BE49-F238E27FC236}">
                <a16:creationId xmlns:a16="http://schemas.microsoft.com/office/drawing/2014/main" id="{C3280512-7444-45C6-A2C8-41A5B6225F9A}"/>
              </a:ext>
            </a:extLst>
          </p:cNvPr>
          <p:cNvSpPr>
            <a:spLocks noGrp="1"/>
          </p:cNvSpPr>
          <p:nvPr>
            <p:ph type="dt" sz="half" idx="10"/>
          </p:nvPr>
        </p:nvSpPr>
        <p:spPr/>
        <p:txBody>
          <a:bodyPr/>
          <a:lstStyle/>
          <a:p>
            <a:pPr>
              <a:defRPr/>
            </a:pPr>
            <a:fld id="{CA071D8E-5A75-4908-B7DC-DA5C1F9F48F9}" type="datetime1">
              <a:rPr lang="de-DE" altLang="de-DE" smtClean="0"/>
              <a:pPr>
                <a:defRPr/>
              </a:pPr>
              <a:t>08.02.2021</a:t>
            </a:fld>
            <a:r>
              <a:rPr lang="de-DE" altLang="de-DE"/>
              <a:t> | </a:t>
            </a:r>
            <a:fld id="{F5546E80-7A85-4441-AD65-2AAB5A024E4B}" type="slidenum">
              <a:rPr lang="de-DE" altLang="de-DE" smtClean="0"/>
              <a:pPr>
                <a:defRPr/>
              </a:pPr>
              <a:t>23</a:t>
            </a:fld>
            <a:endParaRPr lang="de-DE" altLang="de-DE"/>
          </a:p>
        </p:txBody>
      </p:sp>
    </p:spTree>
    <p:custDataLst>
      <p:tags r:id="rId1"/>
    </p:custDataLst>
    <p:extLst>
      <p:ext uri="{BB962C8B-B14F-4D97-AF65-F5344CB8AC3E}">
        <p14:creationId xmlns:p14="http://schemas.microsoft.com/office/powerpoint/2010/main" val="2281736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235EB6-6576-4916-BA17-97BCD98C58A3}"/>
              </a:ext>
            </a:extLst>
          </p:cNvPr>
          <p:cNvSpPr>
            <a:spLocks noGrp="1"/>
          </p:cNvSpPr>
          <p:nvPr>
            <p:ph type="title"/>
          </p:nvPr>
        </p:nvSpPr>
        <p:spPr>
          <a:xfrm>
            <a:off x="838200" y="365125"/>
            <a:ext cx="11102340" cy="1325563"/>
          </a:xfrm>
        </p:spPr>
        <p:txBody>
          <a:bodyPr>
            <a:normAutofit/>
          </a:bodyPr>
          <a:lstStyle/>
          <a:p>
            <a:r>
              <a:rPr lang="en-US" dirty="0"/>
              <a:t>Results of the workshop "Work and education" – </a:t>
            </a:r>
            <a:br>
              <a:rPr lang="en-US" dirty="0"/>
            </a:br>
            <a:r>
              <a:rPr lang="en-US" dirty="0"/>
              <a:t>Learning guide for electricians</a:t>
            </a:r>
            <a:endParaRPr lang="de-DE" sz="3600" dirty="0"/>
          </a:p>
        </p:txBody>
      </p:sp>
      <p:pic>
        <p:nvPicPr>
          <p:cNvPr id="4" name="Grafik 3">
            <a:extLst>
              <a:ext uri="{FF2B5EF4-FFF2-40B4-BE49-F238E27FC236}">
                <a16:creationId xmlns:a16="http://schemas.microsoft.com/office/drawing/2014/main" id="{5DB7ADD6-8903-44BB-B070-75DCFE08EB31}"/>
              </a:ext>
            </a:extLst>
          </p:cNvPr>
          <p:cNvPicPr>
            <a:picLocks noChangeAspect="1"/>
          </p:cNvPicPr>
          <p:nvPr/>
        </p:nvPicPr>
        <p:blipFill>
          <a:blip r:embed="rId4"/>
          <a:stretch>
            <a:fillRect/>
          </a:stretch>
        </p:blipFill>
        <p:spPr>
          <a:xfrm>
            <a:off x="6218283" y="1690688"/>
            <a:ext cx="5722257" cy="4261255"/>
          </a:xfrm>
          <a:prstGeom prst="rect">
            <a:avLst/>
          </a:prstGeom>
        </p:spPr>
      </p:pic>
      <p:pic>
        <p:nvPicPr>
          <p:cNvPr id="9" name="Grafik 8">
            <a:extLst>
              <a:ext uri="{FF2B5EF4-FFF2-40B4-BE49-F238E27FC236}">
                <a16:creationId xmlns:a16="http://schemas.microsoft.com/office/drawing/2014/main" id="{88F7C59F-42E2-4E27-8164-39960927DCCF}"/>
              </a:ext>
            </a:extLst>
          </p:cNvPr>
          <p:cNvPicPr>
            <a:picLocks noChangeAspect="1"/>
          </p:cNvPicPr>
          <p:nvPr/>
        </p:nvPicPr>
        <p:blipFill>
          <a:blip r:embed="rId5"/>
          <a:stretch>
            <a:fillRect/>
          </a:stretch>
        </p:blipFill>
        <p:spPr>
          <a:xfrm>
            <a:off x="369694" y="2021315"/>
            <a:ext cx="2700000" cy="3600000"/>
          </a:xfrm>
          <a:prstGeom prst="rect">
            <a:avLst/>
          </a:prstGeom>
        </p:spPr>
      </p:pic>
      <p:pic>
        <p:nvPicPr>
          <p:cNvPr id="11" name="Grafik 10">
            <a:extLst>
              <a:ext uri="{FF2B5EF4-FFF2-40B4-BE49-F238E27FC236}">
                <a16:creationId xmlns:a16="http://schemas.microsoft.com/office/drawing/2014/main" id="{BF5F1B62-9D16-40AF-8F74-B000EBC87500}"/>
              </a:ext>
            </a:extLst>
          </p:cNvPr>
          <p:cNvPicPr>
            <a:picLocks noChangeAspect="1"/>
          </p:cNvPicPr>
          <p:nvPr/>
        </p:nvPicPr>
        <p:blipFill>
          <a:blip r:embed="rId6"/>
          <a:stretch>
            <a:fillRect/>
          </a:stretch>
        </p:blipFill>
        <p:spPr>
          <a:xfrm>
            <a:off x="3273718" y="2021315"/>
            <a:ext cx="2700000" cy="3600000"/>
          </a:xfrm>
          <a:prstGeom prst="rect">
            <a:avLst/>
          </a:prstGeom>
        </p:spPr>
      </p:pic>
    </p:spTree>
    <p:custDataLst>
      <p:tags r:id="rId1"/>
    </p:custDataLst>
    <p:extLst>
      <p:ext uri="{BB962C8B-B14F-4D97-AF65-F5344CB8AC3E}">
        <p14:creationId xmlns:p14="http://schemas.microsoft.com/office/powerpoint/2010/main" val="34972959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235EB6-6576-4916-BA17-97BCD98C58A3}"/>
              </a:ext>
            </a:extLst>
          </p:cNvPr>
          <p:cNvSpPr>
            <a:spLocks noGrp="1"/>
          </p:cNvSpPr>
          <p:nvPr>
            <p:ph type="title"/>
          </p:nvPr>
        </p:nvSpPr>
        <p:spPr>
          <a:xfrm>
            <a:off x="838200" y="365125"/>
            <a:ext cx="11102340" cy="1325563"/>
          </a:xfrm>
        </p:spPr>
        <p:txBody>
          <a:bodyPr>
            <a:normAutofit/>
          </a:bodyPr>
          <a:lstStyle/>
          <a:p>
            <a:r>
              <a:rPr lang="en-US" dirty="0"/>
              <a:t>Results of the workshop "Work and education" – </a:t>
            </a:r>
            <a:br>
              <a:rPr lang="en-US" dirty="0"/>
            </a:br>
            <a:r>
              <a:rPr lang="en-US" dirty="0"/>
              <a:t>Paper prototype of </a:t>
            </a:r>
            <a:r>
              <a:rPr lang="en-US" dirty="0" smtClean="0"/>
              <a:t>a learning </a:t>
            </a:r>
            <a:r>
              <a:rPr lang="en-US" dirty="0"/>
              <a:t>assistant for </a:t>
            </a:r>
            <a:r>
              <a:rPr lang="en-US" dirty="0" smtClean="0"/>
              <a:t>electricians</a:t>
            </a:r>
            <a:endParaRPr lang="de-DE" sz="3600" dirty="0"/>
          </a:p>
        </p:txBody>
      </p:sp>
      <p:pic>
        <p:nvPicPr>
          <p:cNvPr id="3" name="Grafik 2">
            <a:extLst>
              <a:ext uri="{FF2B5EF4-FFF2-40B4-BE49-F238E27FC236}">
                <a16:creationId xmlns:a16="http://schemas.microsoft.com/office/drawing/2014/main" id="{B919F668-6754-4CAA-B2DE-83383AF6BC50}"/>
              </a:ext>
            </a:extLst>
          </p:cNvPr>
          <p:cNvPicPr>
            <a:picLocks noChangeAspect="1"/>
          </p:cNvPicPr>
          <p:nvPr/>
        </p:nvPicPr>
        <p:blipFill>
          <a:blip r:embed="rId4"/>
          <a:stretch>
            <a:fillRect/>
          </a:stretch>
        </p:blipFill>
        <p:spPr>
          <a:xfrm>
            <a:off x="518004" y="1928046"/>
            <a:ext cx="2539799" cy="3600000"/>
          </a:xfrm>
          <a:prstGeom prst="rect">
            <a:avLst/>
          </a:prstGeom>
        </p:spPr>
      </p:pic>
      <p:pic>
        <p:nvPicPr>
          <p:cNvPr id="5" name="Grafik 4">
            <a:extLst>
              <a:ext uri="{FF2B5EF4-FFF2-40B4-BE49-F238E27FC236}">
                <a16:creationId xmlns:a16="http://schemas.microsoft.com/office/drawing/2014/main" id="{68BB3FFA-EC4E-4990-98C0-B78170DE6E33}"/>
              </a:ext>
            </a:extLst>
          </p:cNvPr>
          <p:cNvPicPr>
            <a:picLocks noChangeAspect="1"/>
          </p:cNvPicPr>
          <p:nvPr/>
        </p:nvPicPr>
        <p:blipFill>
          <a:blip r:embed="rId5"/>
          <a:stretch>
            <a:fillRect/>
          </a:stretch>
        </p:blipFill>
        <p:spPr>
          <a:xfrm>
            <a:off x="6202333" y="1961547"/>
            <a:ext cx="2524925" cy="3600000"/>
          </a:xfrm>
          <a:prstGeom prst="rect">
            <a:avLst/>
          </a:prstGeom>
        </p:spPr>
      </p:pic>
      <p:pic>
        <p:nvPicPr>
          <p:cNvPr id="7" name="Grafik 6">
            <a:extLst>
              <a:ext uri="{FF2B5EF4-FFF2-40B4-BE49-F238E27FC236}">
                <a16:creationId xmlns:a16="http://schemas.microsoft.com/office/drawing/2014/main" id="{D22E44B6-8557-49B8-A4A6-44584E2CAE9F}"/>
              </a:ext>
            </a:extLst>
          </p:cNvPr>
          <p:cNvPicPr>
            <a:picLocks noChangeAspect="1"/>
          </p:cNvPicPr>
          <p:nvPr/>
        </p:nvPicPr>
        <p:blipFill>
          <a:blip r:embed="rId6"/>
          <a:stretch>
            <a:fillRect/>
          </a:stretch>
        </p:blipFill>
        <p:spPr>
          <a:xfrm>
            <a:off x="3331692" y="1955900"/>
            <a:ext cx="2540297" cy="3600000"/>
          </a:xfrm>
          <a:prstGeom prst="rect">
            <a:avLst/>
          </a:prstGeom>
        </p:spPr>
      </p:pic>
      <p:pic>
        <p:nvPicPr>
          <p:cNvPr id="8" name="Grafik 7">
            <a:extLst>
              <a:ext uri="{FF2B5EF4-FFF2-40B4-BE49-F238E27FC236}">
                <a16:creationId xmlns:a16="http://schemas.microsoft.com/office/drawing/2014/main" id="{85BEE9EF-D293-4BF8-9F86-1EA78BE01576}"/>
              </a:ext>
            </a:extLst>
          </p:cNvPr>
          <p:cNvPicPr>
            <a:picLocks noChangeAspect="1"/>
          </p:cNvPicPr>
          <p:nvPr/>
        </p:nvPicPr>
        <p:blipFill>
          <a:blip r:embed="rId7"/>
          <a:stretch>
            <a:fillRect/>
          </a:stretch>
        </p:blipFill>
        <p:spPr>
          <a:xfrm>
            <a:off x="9016519" y="1928046"/>
            <a:ext cx="2884352" cy="3600000"/>
          </a:xfrm>
          <a:prstGeom prst="rect">
            <a:avLst/>
          </a:prstGeom>
        </p:spPr>
      </p:pic>
    </p:spTree>
    <p:custDataLst>
      <p:tags r:id="rId1"/>
    </p:custDataLst>
    <p:extLst>
      <p:ext uri="{BB962C8B-B14F-4D97-AF65-F5344CB8AC3E}">
        <p14:creationId xmlns:p14="http://schemas.microsoft.com/office/powerpoint/2010/main" val="347339265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65602-1912-403F-A57B-7E48D3FEBA10}"/>
              </a:ext>
            </a:extLst>
          </p:cNvPr>
          <p:cNvSpPr>
            <a:spLocks noGrp="1"/>
          </p:cNvSpPr>
          <p:nvPr>
            <p:ph type="ctrTitle"/>
          </p:nvPr>
        </p:nvSpPr>
        <p:spPr/>
        <p:txBody>
          <a:bodyPr/>
          <a:lstStyle/>
          <a:p>
            <a:r>
              <a:rPr lang="de-DE" b="1" dirty="0" err="1"/>
              <a:t>Healthcare</a:t>
            </a:r>
            <a:r>
              <a:rPr lang="de-DE" b="1" dirty="0"/>
              <a:t> in Uelzen</a:t>
            </a:r>
          </a:p>
        </p:txBody>
      </p:sp>
      <p:sp>
        <p:nvSpPr>
          <p:cNvPr id="3" name="Untertitel 2">
            <a:extLst>
              <a:ext uri="{FF2B5EF4-FFF2-40B4-BE49-F238E27FC236}">
                <a16:creationId xmlns:a16="http://schemas.microsoft.com/office/drawing/2014/main" id="{9AC56393-A2E8-4429-8967-8011FD0D66B2}"/>
              </a:ext>
            </a:extLst>
          </p:cNvPr>
          <p:cNvSpPr>
            <a:spLocks noGrp="1"/>
          </p:cNvSpPr>
          <p:nvPr>
            <p:ph type="subTitle" idx="1"/>
          </p:nvPr>
        </p:nvSpPr>
        <p:spPr>
          <a:xfrm>
            <a:off x="609600" y="3923370"/>
            <a:ext cx="7407564" cy="1752600"/>
          </a:xfrm>
        </p:spPr>
        <p:txBody>
          <a:bodyPr/>
          <a:lstStyle/>
          <a:p>
            <a:r>
              <a:rPr lang="en-US" dirty="0"/>
              <a:t>How do you perceive local </a:t>
            </a:r>
            <a:r>
              <a:rPr lang="en-US" dirty="0" smtClean="0"/>
              <a:t>healthcare</a:t>
            </a:r>
            <a:r>
              <a:rPr lang="en-US" dirty="0"/>
              <a:t>?</a:t>
            </a:r>
          </a:p>
          <a:p>
            <a:r>
              <a:rPr lang="en-US" dirty="0"/>
              <a:t>What is the role of AI in healthcare?</a:t>
            </a:r>
          </a:p>
          <a:p>
            <a:r>
              <a:rPr lang="en-US" dirty="0"/>
              <a:t>What are key criteria for the acceptance of AI?</a:t>
            </a:r>
            <a:endParaRPr lang="de-DE" dirty="0"/>
          </a:p>
        </p:txBody>
      </p:sp>
      <p:sp>
        <p:nvSpPr>
          <p:cNvPr id="4" name="Datumsplatzhalter 3">
            <a:extLst>
              <a:ext uri="{FF2B5EF4-FFF2-40B4-BE49-F238E27FC236}">
                <a16:creationId xmlns:a16="http://schemas.microsoft.com/office/drawing/2014/main" id="{F35F0AA8-B8DB-4C81-913B-5346906182EA}"/>
              </a:ext>
            </a:extLst>
          </p:cNvPr>
          <p:cNvSpPr>
            <a:spLocks noGrp="1"/>
          </p:cNvSpPr>
          <p:nvPr>
            <p:ph type="dt" sz="half" idx="10"/>
          </p:nvPr>
        </p:nvSpPr>
        <p:spPr/>
        <p:txBody>
          <a:bodyPr/>
          <a:lstStyle/>
          <a:p>
            <a:pPr>
              <a:defRPr/>
            </a:pPr>
            <a:fld id="{7C7D637D-6AB4-4352-BF10-A194BFD43D6B}" type="datetime1">
              <a:rPr lang="de-DE" altLang="de-DE" smtClean="0"/>
              <a:pPr>
                <a:defRPr/>
              </a:pPr>
              <a:t>08.02.2021</a:t>
            </a:fld>
            <a:r>
              <a:rPr lang="de-DE" altLang="de-DE"/>
              <a:t> | </a:t>
            </a:r>
            <a:fld id="{ABA632EA-FEBC-4D34-8EF7-700C0AFA94CE}" type="slidenum">
              <a:rPr lang="de-DE" altLang="de-DE" smtClean="0"/>
              <a:pPr>
                <a:defRPr/>
              </a:pPr>
              <a:t>26</a:t>
            </a:fld>
            <a:endParaRPr lang="de-DE" altLang="de-DE"/>
          </a:p>
        </p:txBody>
      </p:sp>
      <p:pic>
        <p:nvPicPr>
          <p:cNvPr id="7" name="Grafik 6">
            <a:extLst>
              <a:ext uri="{FF2B5EF4-FFF2-40B4-BE49-F238E27FC236}">
                <a16:creationId xmlns:a16="http://schemas.microsoft.com/office/drawing/2014/main" id="{7FBA3EF7-3C7B-4315-84A2-E031DC145AF8}"/>
              </a:ext>
            </a:extLst>
          </p:cNvPr>
          <p:cNvPicPr>
            <a:picLocks noChangeAspect="1"/>
          </p:cNvPicPr>
          <p:nvPr/>
        </p:nvPicPr>
        <p:blipFill>
          <a:blip r:embed="rId4"/>
          <a:stretch>
            <a:fillRect/>
          </a:stretch>
        </p:blipFill>
        <p:spPr>
          <a:xfrm>
            <a:off x="504267" y="1027905"/>
            <a:ext cx="4403440" cy="1752599"/>
          </a:xfrm>
          <a:prstGeom prst="rect">
            <a:avLst/>
          </a:prstGeom>
        </p:spPr>
      </p:pic>
      <p:pic>
        <p:nvPicPr>
          <p:cNvPr id="9" name="Grafik 8">
            <a:extLst>
              <a:ext uri="{FF2B5EF4-FFF2-40B4-BE49-F238E27FC236}">
                <a16:creationId xmlns:a16="http://schemas.microsoft.com/office/drawing/2014/main" id="{55AA6D33-2978-4854-B79A-E15AF0F6D43A}"/>
              </a:ext>
            </a:extLst>
          </p:cNvPr>
          <p:cNvPicPr>
            <a:picLocks noChangeAspect="1"/>
          </p:cNvPicPr>
          <p:nvPr/>
        </p:nvPicPr>
        <p:blipFill>
          <a:blip r:embed="rId5"/>
          <a:stretch>
            <a:fillRect/>
          </a:stretch>
        </p:blipFill>
        <p:spPr>
          <a:xfrm>
            <a:off x="8085455" y="2415100"/>
            <a:ext cx="3602278" cy="3392395"/>
          </a:xfrm>
          <a:prstGeom prst="rect">
            <a:avLst/>
          </a:prstGeom>
          <a:noFill/>
        </p:spPr>
      </p:pic>
      <p:pic>
        <p:nvPicPr>
          <p:cNvPr id="1026" name="Picture 2" descr="How Much Does Canada Spend on Health Care?">
            <a:extLst>
              <a:ext uri="{FF2B5EF4-FFF2-40B4-BE49-F238E27FC236}">
                <a16:creationId xmlns:a16="http://schemas.microsoft.com/office/drawing/2014/main" id="{1DDEE61D-B876-4405-9921-DC439A549878}"/>
              </a:ext>
            </a:extLst>
          </p:cNvPr>
          <p:cNvPicPr>
            <a:picLocks noChangeAspect="1" noChangeArrowheads="1"/>
          </p:cNvPicPr>
          <p:nvPr/>
        </p:nvPicPr>
        <p:blipFill>
          <a:blip r:embed="rId6">
            <a:duotone>
              <a:prstClr val="black"/>
              <a:srgbClr val="C6D300">
                <a:tint val="45000"/>
                <a:satMod val="400000"/>
              </a:srgbClr>
            </a:duotone>
            <a:extLst>
              <a:ext uri="{28A0092B-C50C-407E-A947-70E740481C1C}">
                <a14:useLocalDpi xmlns:a14="http://schemas.microsoft.com/office/drawing/2010/main" val="0"/>
              </a:ext>
            </a:extLst>
          </a:blip>
          <a:srcRect/>
          <a:stretch>
            <a:fillRect/>
          </a:stretch>
        </p:blipFill>
        <p:spPr bwMode="auto">
          <a:xfrm>
            <a:off x="8084133" y="322965"/>
            <a:ext cx="3603600" cy="209867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27677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3E1B45-1CC0-4C82-81C5-EAA88666AB9C}"/>
              </a:ext>
            </a:extLst>
          </p:cNvPr>
          <p:cNvSpPr>
            <a:spLocks noGrp="1"/>
          </p:cNvSpPr>
          <p:nvPr>
            <p:ph type="title"/>
          </p:nvPr>
        </p:nvSpPr>
        <p:spPr/>
        <p:txBody>
          <a:bodyPr/>
          <a:lstStyle/>
          <a:p>
            <a:r>
              <a:rPr lang="en-US" dirty="0"/>
              <a:t>Results of the student </a:t>
            </a:r>
            <a:r>
              <a:rPr lang="en-US" dirty="0" smtClean="0"/>
              <a:t>survey, </a:t>
            </a:r>
            <a:r>
              <a:rPr lang="en-US" dirty="0"/>
              <a:t>January 24, 2020</a:t>
            </a:r>
            <a:r>
              <a:rPr lang="de-DE" dirty="0"/>
              <a:t/>
            </a:r>
            <a:br>
              <a:rPr lang="de-DE" dirty="0"/>
            </a:br>
            <a:r>
              <a:rPr lang="en-US" dirty="0"/>
              <a:t>Evaluation of digital measurement and warning systems</a:t>
            </a:r>
            <a:endParaRPr lang="de-DE" dirty="0"/>
          </a:p>
        </p:txBody>
      </p:sp>
      <p:sp>
        <p:nvSpPr>
          <p:cNvPr id="4" name="Datumsplatzhalter 3">
            <a:extLst>
              <a:ext uri="{FF2B5EF4-FFF2-40B4-BE49-F238E27FC236}">
                <a16:creationId xmlns:a16="http://schemas.microsoft.com/office/drawing/2014/main" id="{781DFA6D-AF5F-4C88-A00A-DD29FFA6B2E6}"/>
              </a:ext>
            </a:extLst>
          </p:cNvPr>
          <p:cNvSpPr>
            <a:spLocks noGrp="1"/>
          </p:cNvSpPr>
          <p:nvPr>
            <p:ph type="dt" sz="half" idx="10"/>
          </p:nvPr>
        </p:nvSpPr>
        <p:spPr/>
        <p:txBody>
          <a:bodyPr/>
          <a:lstStyle/>
          <a:p>
            <a:pPr>
              <a:defRPr/>
            </a:pPr>
            <a:fld id="{CA071D8E-5A75-4908-B7DC-DA5C1F9F48F9}" type="datetime1">
              <a:rPr lang="de-DE" altLang="de-DE" smtClean="0"/>
              <a:pPr>
                <a:defRPr/>
              </a:pPr>
              <a:t>08.02.2021</a:t>
            </a:fld>
            <a:r>
              <a:rPr lang="de-DE" altLang="de-DE"/>
              <a:t> | </a:t>
            </a:r>
            <a:fld id="{F5546E80-7A85-4441-AD65-2AAB5A024E4B}" type="slidenum">
              <a:rPr lang="de-DE" altLang="de-DE" smtClean="0"/>
              <a:pPr>
                <a:defRPr/>
              </a:pPr>
              <a:t>27</a:t>
            </a:fld>
            <a:endParaRPr lang="de-DE" altLang="de-DE"/>
          </a:p>
        </p:txBody>
      </p:sp>
      <p:graphicFrame>
        <p:nvGraphicFramePr>
          <p:cNvPr id="6" name="Tabelle 5">
            <a:extLst>
              <a:ext uri="{FF2B5EF4-FFF2-40B4-BE49-F238E27FC236}">
                <a16:creationId xmlns:a16="http://schemas.microsoft.com/office/drawing/2014/main" id="{37B1F38B-5507-486C-98D4-B3214B98EE71}"/>
              </a:ext>
            </a:extLst>
          </p:cNvPr>
          <p:cNvGraphicFramePr>
            <a:graphicFrameLocks noGrp="1"/>
          </p:cNvGraphicFramePr>
          <p:nvPr>
            <p:extLst>
              <p:ext uri="{D42A27DB-BD31-4B8C-83A1-F6EECF244321}">
                <p14:modId xmlns:p14="http://schemas.microsoft.com/office/powerpoint/2010/main" val="955883198"/>
              </p:ext>
            </p:extLst>
          </p:nvPr>
        </p:nvGraphicFramePr>
        <p:xfrm>
          <a:off x="609600" y="2049602"/>
          <a:ext cx="10680834" cy="3364992"/>
        </p:xfrm>
        <a:graphic>
          <a:graphicData uri="http://schemas.openxmlformats.org/drawingml/2006/table">
            <a:tbl>
              <a:tblPr bandRow="1">
                <a:tableStyleId>{5C22544A-7EE6-4342-B048-85BDC9FD1C3A}</a:tableStyleId>
              </a:tblPr>
              <a:tblGrid>
                <a:gridCol w="3148152">
                  <a:extLst>
                    <a:ext uri="{9D8B030D-6E8A-4147-A177-3AD203B41FA5}">
                      <a16:colId xmlns:a16="http://schemas.microsoft.com/office/drawing/2014/main" val="811456328"/>
                    </a:ext>
                  </a:extLst>
                </a:gridCol>
                <a:gridCol w="1159568">
                  <a:extLst>
                    <a:ext uri="{9D8B030D-6E8A-4147-A177-3AD203B41FA5}">
                      <a16:colId xmlns:a16="http://schemas.microsoft.com/office/drawing/2014/main" val="1708031053"/>
                    </a:ext>
                  </a:extLst>
                </a:gridCol>
                <a:gridCol w="1136072">
                  <a:extLst>
                    <a:ext uri="{9D8B030D-6E8A-4147-A177-3AD203B41FA5}">
                      <a16:colId xmlns:a16="http://schemas.microsoft.com/office/drawing/2014/main" val="1595577731"/>
                    </a:ext>
                  </a:extLst>
                </a:gridCol>
                <a:gridCol w="1173018">
                  <a:extLst>
                    <a:ext uri="{9D8B030D-6E8A-4147-A177-3AD203B41FA5}">
                      <a16:colId xmlns:a16="http://schemas.microsoft.com/office/drawing/2014/main" val="1773084621"/>
                    </a:ext>
                  </a:extLst>
                </a:gridCol>
                <a:gridCol w="1136073">
                  <a:extLst>
                    <a:ext uri="{9D8B030D-6E8A-4147-A177-3AD203B41FA5}">
                      <a16:colId xmlns:a16="http://schemas.microsoft.com/office/drawing/2014/main" val="1983600930"/>
                    </a:ext>
                  </a:extLst>
                </a:gridCol>
                <a:gridCol w="1105306">
                  <a:extLst>
                    <a:ext uri="{9D8B030D-6E8A-4147-A177-3AD203B41FA5}">
                      <a16:colId xmlns:a16="http://schemas.microsoft.com/office/drawing/2014/main" val="388956839"/>
                    </a:ext>
                  </a:extLst>
                </a:gridCol>
                <a:gridCol w="994872">
                  <a:extLst>
                    <a:ext uri="{9D8B030D-6E8A-4147-A177-3AD203B41FA5}">
                      <a16:colId xmlns:a16="http://schemas.microsoft.com/office/drawing/2014/main" val="3732800774"/>
                    </a:ext>
                  </a:extLst>
                </a:gridCol>
                <a:gridCol w="827773">
                  <a:extLst>
                    <a:ext uri="{9D8B030D-6E8A-4147-A177-3AD203B41FA5}">
                      <a16:colId xmlns:a16="http://schemas.microsoft.com/office/drawing/2014/main" val="283219903"/>
                    </a:ext>
                  </a:extLst>
                </a:gridCol>
              </a:tblGrid>
              <a:tr h="626812">
                <a:tc>
                  <a:txBody>
                    <a:bodyPr/>
                    <a:lstStyle/>
                    <a:p>
                      <a:pPr>
                        <a:lnSpc>
                          <a:spcPct val="115000"/>
                        </a:lnSpc>
                        <a:spcAft>
                          <a:spcPts val="0"/>
                        </a:spcAft>
                      </a:pPr>
                      <a:r>
                        <a:rPr lang="en-US" sz="1200" b="1" dirty="0">
                          <a:effectLst/>
                          <a:latin typeface="+mj-lt"/>
                        </a:rPr>
                        <a:t>Suppose your (grand)parents are already frail due to their age and often can't find their way around. Would you recommend a medical device to them…</a:t>
                      </a:r>
                      <a:endParaRPr lang="de-DE" sz="1200" b="1"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0" kern="1200" dirty="0">
                          <a:solidFill>
                            <a:schemeClr val="dk1"/>
                          </a:solidFill>
                          <a:effectLst/>
                          <a:latin typeface="+mn-lt"/>
                          <a:ea typeface="+mn-ea"/>
                          <a:cs typeface="+mn-cs"/>
                        </a:rPr>
                        <a:t>do not agree </a:t>
                      </a:r>
                    </a:p>
                    <a:p>
                      <a:pPr algn="ctr">
                        <a:lnSpc>
                          <a:spcPct val="115000"/>
                        </a:lnSpc>
                        <a:spcAft>
                          <a:spcPts val="0"/>
                        </a:spcAft>
                      </a:pPr>
                      <a:r>
                        <a:rPr lang="de-DE" sz="1200" b="0" dirty="0">
                          <a:effectLst/>
                          <a:latin typeface="+mj-lt"/>
                          <a:ea typeface="Calibri" panose="020F0502020204030204" pitchFamily="34" charset="0"/>
                        </a:rPr>
                        <a:t>(1)</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0" dirty="0" err="1">
                          <a:effectLst/>
                          <a:latin typeface="+mj-lt"/>
                        </a:rPr>
                        <a:t>Rather</a:t>
                      </a:r>
                      <a:r>
                        <a:rPr lang="de-DE" sz="1200" b="0" dirty="0">
                          <a:effectLst/>
                          <a:latin typeface="+mj-lt"/>
                        </a:rPr>
                        <a:t> </a:t>
                      </a:r>
                      <a:r>
                        <a:rPr lang="de-DE" sz="1200" b="0" dirty="0" err="1">
                          <a:effectLst/>
                          <a:latin typeface="+mj-lt"/>
                        </a:rPr>
                        <a:t>disagree</a:t>
                      </a:r>
                      <a:endParaRPr lang="de-DE" sz="1200" b="0" dirty="0">
                        <a:effectLst/>
                        <a:latin typeface="+mj-lt"/>
                      </a:endParaRPr>
                    </a:p>
                    <a:p>
                      <a:pPr algn="ctr">
                        <a:lnSpc>
                          <a:spcPct val="115000"/>
                        </a:lnSpc>
                        <a:spcAft>
                          <a:spcPts val="0"/>
                        </a:spcAft>
                      </a:pPr>
                      <a:r>
                        <a:rPr lang="de-DE" sz="1200" b="0" dirty="0">
                          <a:effectLst/>
                          <a:latin typeface="+mj-lt"/>
                          <a:ea typeface="Calibri" panose="020F0502020204030204" pitchFamily="34" charset="0"/>
                        </a:rPr>
                        <a:t>(2)</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0" dirty="0" err="1">
                          <a:effectLst/>
                          <a:latin typeface="+mj-lt"/>
                        </a:rPr>
                        <a:t>Rather</a:t>
                      </a:r>
                      <a:r>
                        <a:rPr lang="de-DE" sz="1200" b="0" dirty="0">
                          <a:effectLst/>
                          <a:latin typeface="+mj-lt"/>
                        </a:rPr>
                        <a:t> </a:t>
                      </a:r>
                      <a:r>
                        <a:rPr lang="de-DE" sz="1200" b="0" dirty="0" err="1">
                          <a:effectLst/>
                          <a:latin typeface="+mj-lt"/>
                        </a:rPr>
                        <a:t>agree</a:t>
                      </a:r>
                      <a:endParaRPr lang="de-DE" sz="1200" b="0" dirty="0">
                        <a:effectLst/>
                        <a:latin typeface="+mj-lt"/>
                      </a:endParaRPr>
                    </a:p>
                    <a:p>
                      <a:pPr algn="ctr">
                        <a:lnSpc>
                          <a:spcPct val="115000"/>
                        </a:lnSpc>
                        <a:spcAft>
                          <a:spcPts val="0"/>
                        </a:spcAft>
                      </a:pPr>
                      <a:r>
                        <a:rPr lang="de-DE" sz="1200" b="0" dirty="0">
                          <a:effectLst/>
                          <a:latin typeface="+mj-lt"/>
                        </a:rPr>
                        <a:t>(3)</a:t>
                      </a:r>
                      <a:endParaRPr lang="de-DE" sz="1200" b="0" dirty="0">
                        <a:effectLst/>
                        <a:latin typeface="+mj-lt"/>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0" dirty="0" err="1">
                          <a:effectLst/>
                          <a:latin typeface="+mj-lt"/>
                        </a:rPr>
                        <a:t>Fully</a:t>
                      </a:r>
                      <a:r>
                        <a:rPr lang="de-DE" sz="1200" b="0" dirty="0">
                          <a:effectLst/>
                          <a:latin typeface="+mj-lt"/>
                        </a:rPr>
                        <a:t> </a:t>
                      </a:r>
                      <a:r>
                        <a:rPr lang="de-DE" sz="1200" b="0" dirty="0" err="1">
                          <a:effectLst/>
                          <a:latin typeface="+mj-lt"/>
                        </a:rPr>
                        <a:t>agree</a:t>
                      </a:r>
                      <a:endParaRPr lang="de-DE" sz="1200" b="0" dirty="0">
                        <a:effectLst/>
                        <a:latin typeface="+mj-lt"/>
                      </a:endParaRPr>
                    </a:p>
                    <a:p>
                      <a:pPr algn="ctr">
                        <a:lnSpc>
                          <a:spcPct val="115000"/>
                        </a:lnSpc>
                        <a:spcAft>
                          <a:spcPts val="0"/>
                        </a:spcAft>
                      </a:pPr>
                      <a:r>
                        <a:rPr lang="de-DE" sz="1200" b="0" dirty="0">
                          <a:effectLst/>
                          <a:latin typeface="+mj-lt"/>
                          <a:ea typeface="Calibri" panose="020F0502020204030204" pitchFamily="34" charset="0"/>
                        </a:rPr>
                        <a:t>(4)</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0" kern="1200" dirty="0" err="1">
                          <a:solidFill>
                            <a:schemeClr val="dk1"/>
                          </a:solidFill>
                          <a:effectLst/>
                          <a:latin typeface="+mn-lt"/>
                          <a:ea typeface="+mn-ea"/>
                          <a:cs typeface="+mn-cs"/>
                        </a:rPr>
                        <a:t>no</a:t>
                      </a:r>
                      <a:r>
                        <a:rPr lang="de-DE" sz="1200" b="0" kern="1200" dirty="0">
                          <a:solidFill>
                            <a:schemeClr val="dk1"/>
                          </a:solidFill>
                          <a:effectLst/>
                          <a:latin typeface="+mn-lt"/>
                          <a:ea typeface="+mn-ea"/>
                          <a:cs typeface="+mn-cs"/>
                        </a:rPr>
                        <a:t> </a:t>
                      </a:r>
                      <a:r>
                        <a:rPr lang="de-DE" sz="1200" b="0" kern="1200" dirty="0" err="1">
                          <a:solidFill>
                            <a:schemeClr val="dk1"/>
                          </a:solidFill>
                          <a:effectLst/>
                          <a:latin typeface="+mn-lt"/>
                          <a:ea typeface="+mn-ea"/>
                          <a:cs typeface="+mn-cs"/>
                        </a:rPr>
                        <a:t>specification</a:t>
                      </a:r>
                      <a:endParaRPr lang="de-DE" sz="1200" b="0" kern="1200" dirty="0">
                        <a:solidFill>
                          <a:schemeClr val="dk1"/>
                        </a:solidFill>
                        <a:effectLst/>
                        <a:latin typeface="+mn-lt"/>
                        <a:ea typeface="Calibri" panose="020F0502020204030204" pitchFamily="34" charset="0"/>
                        <a:cs typeface="+mn-cs"/>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1" kern="1200" dirty="0" err="1">
                          <a:solidFill>
                            <a:schemeClr val="dk1"/>
                          </a:solidFill>
                          <a:effectLst/>
                          <a:latin typeface="+mn-lt"/>
                          <a:ea typeface="Calibri" panose="020F0502020204030204" pitchFamily="34" charset="0"/>
                          <a:cs typeface="+mn-cs"/>
                        </a:rPr>
                        <a:t>Number</a:t>
                      </a:r>
                      <a:r>
                        <a:rPr lang="de-DE" sz="1200" b="1" kern="1200" dirty="0">
                          <a:solidFill>
                            <a:schemeClr val="dk1"/>
                          </a:solidFill>
                          <a:effectLst/>
                          <a:latin typeface="+mn-lt"/>
                          <a:ea typeface="Calibri" panose="020F0502020204030204" pitchFamily="34" charset="0"/>
                          <a:cs typeface="+mn-cs"/>
                        </a:rPr>
                        <a:t> of </a:t>
                      </a:r>
                      <a:r>
                        <a:rPr lang="de-DE" sz="1200" b="1" kern="1200" dirty="0" err="1">
                          <a:solidFill>
                            <a:schemeClr val="dk1"/>
                          </a:solidFill>
                          <a:effectLst/>
                          <a:latin typeface="+mn-lt"/>
                          <a:ea typeface="Calibri" panose="020F0502020204030204" pitchFamily="34" charset="0"/>
                          <a:cs typeface="+mn-cs"/>
                        </a:rPr>
                        <a:t>participants</a:t>
                      </a:r>
                      <a:r>
                        <a:rPr lang="de-DE" sz="1200" b="1" kern="1200" dirty="0">
                          <a:solidFill>
                            <a:schemeClr val="dk1"/>
                          </a:solidFill>
                          <a:effectLst/>
                          <a:latin typeface="+mn-lt"/>
                          <a:ea typeface="Calibri" panose="020F0502020204030204" pitchFamily="34" charset="0"/>
                          <a:cs typeface="+mn-cs"/>
                        </a:rPr>
                        <a:t> </a:t>
                      </a:r>
                      <a:r>
                        <a:rPr lang="de-DE" sz="1200" b="1" dirty="0">
                          <a:effectLst/>
                          <a:latin typeface="+mj-lt"/>
                          <a:ea typeface="Calibri" panose="020F0502020204030204" pitchFamily="34" charset="0"/>
                        </a:rPr>
                        <a:t>(N)</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1" kern="1200" dirty="0">
                          <a:solidFill>
                            <a:schemeClr val="dk1"/>
                          </a:solidFill>
                          <a:effectLst/>
                          <a:latin typeface="+mn-lt"/>
                          <a:ea typeface="Calibri" panose="020F0502020204030204" pitchFamily="34" charset="0"/>
                          <a:cs typeface="+mn-cs"/>
                        </a:rPr>
                        <a:t>Average </a:t>
                      </a:r>
                      <a:r>
                        <a:rPr lang="de-DE" sz="1200" b="1" kern="1200" dirty="0" err="1">
                          <a:solidFill>
                            <a:schemeClr val="dk1"/>
                          </a:solidFill>
                          <a:effectLst/>
                          <a:latin typeface="+mn-lt"/>
                          <a:ea typeface="Calibri" panose="020F0502020204030204" pitchFamily="34" charset="0"/>
                          <a:cs typeface="+mn-cs"/>
                        </a:rPr>
                        <a:t>value</a:t>
                      </a:r>
                      <a:endParaRPr lang="de-DE" sz="1200" b="1" dirty="0">
                        <a:effectLst/>
                        <a:latin typeface="+mj-lt"/>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302425"/>
                  </a:ext>
                </a:extLst>
              </a:tr>
              <a:tr h="181610">
                <a:tc>
                  <a:txBody>
                    <a:bodyPr/>
                    <a:lstStyle/>
                    <a:p>
                      <a:pPr marL="0" algn="l" defTabSz="457200" rtl="0" eaLnBrk="1" latinLnBrk="0" hangingPunct="1">
                        <a:lnSpc>
                          <a:spcPct val="115000"/>
                        </a:lnSpc>
                        <a:spcAft>
                          <a:spcPts val="0"/>
                        </a:spcAft>
                      </a:pPr>
                      <a:endParaRPr lang="de-DE" sz="1200" kern="1200" dirty="0">
                        <a:solidFill>
                          <a:schemeClr val="dk1"/>
                        </a:solidFill>
                        <a:effectLst/>
                        <a:latin typeface="Calibri" panose="020F0502020204030204" pitchFamily="34" charset="0"/>
                        <a:ea typeface="Calibri" panose="020F0502020204030204" pitchFamily="34" charset="0"/>
                        <a:cs typeface="+mn-cs"/>
                      </a:endParaRPr>
                    </a:p>
                    <a:p>
                      <a:pPr marL="0" algn="l" defTabSz="457200" rtl="0" eaLnBrk="1" latinLnBrk="0" hangingPunct="1">
                        <a:lnSpc>
                          <a:spcPct val="115000"/>
                        </a:lnSpc>
                        <a:spcAft>
                          <a:spcPts val="0"/>
                        </a:spcAft>
                      </a:pPr>
                      <a:r>
                        <a:rPr lang="en-US" sz="1200" kern="1200" dirty="0">
                          <a:solidFill>
                            <a:schemeClr val="dk1"/>
                          </a:solidFill>
                          <a:effectLst/>
                          <a:latin typeface="Calibri" panose="020F0502020204030204" pitchFamily="34" charset="0"/>
                          <a:ea typeface="Calibri" panose="020F0502020204030204" pitchFamily="34" charset="0"/>
                          <a:cs typeface="+mn-cs"/>
                        </a:rPr>
                        <a:t>which informs you or other close persons in case of a fall.</a:t>
                      </a:r>
                    </a:p>
                    <a:p>
                      <a:pPr marL="0" algn="l" defTabSz="457200" rtl="0" eaLnBrk="1" latinLnBrk="0" hangingPunct="1">
                        <a:lnSpc>
                          <a:spcPct val="115000"/>
                        </a:lnSpc>
                        <a:spcAft>
                          <a:spcPts val="0"/>
                        </a:spcAft>
                      </a:pPr>
                      <a:endParaRPr lang="de-DE" sz="1200" kern="1200" dirty="0">
                        <a:solidFill>
                          <a:schemeClr val="dk1"/>
                        </a:solidFill>
                        <a:effectLst/>
                        <a:latin typeface="Calibri" panose="020F0502020204030204" pitchFamily="34" charset="0"/>
                        <a:ea typeface="Calibri" panose="020F0502020204030204" pitchFamily="34" charset="0"/>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a:effectLst/>
                        </a:rPr>
                        <a:t>○</a:t>
                      </a:r>
                      <a:endParaRPr lang="de-DE" sz="1100">
                        <a:effectLst/>
                        <a:latin typeface="Calibri" panose="020F0502020204030204" pitchFamily="34" charset="0"/>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200" kern="1200" dirty="0">
                          <a:solidFill>
                            <a:schemeClr val="dk1"/>
                          </a:solidFill>
                          <a:effectLst/>
                          <a:latin typeface="+mn-lt"/>
                          <a:ea typeface="+mn-ea"/>
                          <a:cs typeface="+mn-cs"/>
                        </a:rPr>
                        <a:t>189</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algn="ctr" defTabSz="457200" rtl="0" eaLnBrk="1" fontAlgn="t" latinLnBrk="0" hangingPunct="1">
                        <a:lnSpc>
                          <a:spcPct val="115000"/>
                        </a:lnSpc>
                        <a:spcAft>
                          <a:spcPts val="0"/>
                        </a:spcAft>
                      </a:pPr>
                      <a:r>
                        <a:rPr lang="en-GB" sz="1200" b="1" kern="1200" dirty="0">
                          <a:solidFill>
                            <a:srgbClr val="92D050"/>
                          </a:solidFill>
                          <a:effectLst/>
                          <a:latin typeface="+mn-lt"/>
                          <a:ea typeface="+mn-ea"/>
                          <a:cs typeface="+mn-cs"/>
                        </a:rPr>
                        <a:t>3,34</a:t>
                      </a:r>
                      <a:endParaRPr lang="de-DE" sz="1200" b="1" kern="1200" dirty="0">
                        <a:solidFill>
                          <a:srgbClr val="92D050"/>
                        </a:solidFill>
                        <a:effectLst/>
                        <a:latin typeface="+mn-lt"/>
                        <a:ea typeface="+mn-ea"/>
                        <a:cs typeface="+mn-cs"/>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54691074"/>
                  </a:ext>
                </a:extLst>
              </a:tr>
              <a:tr h="171450">
                <a:tc>
                  <a:txBody>
                    <a:bodyPr/>
                    <a:lstStyle/>
                    <a:p>
                      <a:pPr marL="0" algn="l" defTabSz="457200" rtl="0" eaLnBrk="1" latinLnBrk="0" hangingPunct="1">
                        <a:lnSpc>
                          <a:spcPct val="115000"/>
                        </a:lnSpc>
                        <a:spcAft>
                          <a:spcPts val="0"/>
                        </a:spcAft>
                      </a:pPr>
                      <a:endParaRPr lang="en-US" sz="1200" kern="1200" dirty="0">
                        <a:solidFill>
                          <a:schemeClr val="dk1"/>
                        </a:solidFill>
                        <a:effectLst/>
                        <a:latin typeface="Calibri" panose="020F0502020204030204" pitchFamily="34" charset="0"/>
                        <a:ea typeface="Calibri" panose="020F0502020204030204" pitchFamily="34" charset="0"/>
                        <a:cs typeface="+mn-cs"/>
                      </a:endParaRPr>
                    </a:p>
                    <a:p>
                      <a:pPr marL="0" algn="l" defTabSz="457200" rtl="0" eaLnBrk="1" latinLnBrk="0" hangingPunct="1">
                        <a:lnSpc>
                          <a:spcPct val="115000"/>
                        </a:lnSpc>
                        <a:spcAft>
                          <a:spcPts val="0"/>
                        </a:spcAft>
                      </a:pPr>
                      <a:r>
                        <a:rPr lang="en-US" sz="1200" kern="1200" dirty="0">
                          <a:solidFill>
                            <a:schemeClr val="dk1"/>
                          </a:solidFill>
                          <a:effectLst/>
                          <a:latin typeface="Calibri" panose="020F0502020204030204" pitchFamily="34" charset="0"/>
                          <a:ea typeface="Calibri" panose="020F0502020204030204" pitchFamily="34" charset="0"/>
                          <a:cs typeface="+mn-cs"/>
                        </a:rPr>
                        <a:t>which permanently monitors its location and shares it with related persons.</a:t>
                      </a:r>
                    </a:p>
                    <a:p>
                      <a:pPr marL="0" algn="l" defTabSz="457200" rtl="0" eaLnBrk="1" latinLnBrk="0" hangingPunct="1">
                        <a:lnSpc>
                          <a:spcPct val="115000"/>
                        </a:lnSpc>
                        <a:spcAft>
                          <a:spcPts val="0"/>
                        </a:spcAft>
                      </a:pPr>
                      <a:endParaRPr lang="de-DE" sz="1200" kern="1200" dirty="0">
                        <a:solidFill>
                          <a:schemeClr val="dk1"/>
                        </a:solidFill>
                        <a:effectLst/>
                        <a:latin typeface="Calibri" panose="020F0502020204030204" pitchFamily="34" charset="0"/>
                        <a:ea typeface="Calibri" panose="020F0502020204030204" pitchFamily="34" charset="0"/>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de-DE" sz="1200" kern="1200" dirty="0">
                          <a:solidFill>
                            <a:schemeClr val="dk1"/>
                          </a:solidFill>
                          <a:effectLst/>
                          <a:latin typeface="+mn-lt"/>
                          <a:ea typeface="+mn-ea"/>
                          <a:cs typeface="+mn-cs"/>
                        </a:rPr>
                        <a:t>183</a:t>
                      </a: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de-DE" sz="1200" b="1" kern="1200" dirty="0">
                          <a:solidFill>
                            <a:schemeClr val="tx1"/>
                          </a:solidFill>
                          <a:effectLst/>
                          <a:latin typeface="+mn-lt"/>
                          <a:ea typeface="+mn-ea"/>
                          <a:cs typeface="+mn-cs"/>
                        </a:rPr>
                        <a:t>2,32</a:t>
                      </a: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93836330"/>
                  </a:ext>
                </a:extLst>
              </a:tr>
              <a:tr h="0">
                <a:tc>
                  <a:txBody>
                    <a:bodyPr/>
                    <a:lstStyle/>
                    <a:p>
                      <a:pPr marL="0" algn="l" defTabSz="457200" rtl="0" eaLnBrk="1" latinLnBrk="0" hangingPunct="1">
                        <a:lnSpc>
                          <a:spcPct val="115000"/>
                        </a:lnSpc>
                        <a:spcAft>
                          <a:spcPts val="0"/>
                        </a:spcAft>
                      </a:pPr>
                      <a:endParaRPr lang="de-DE" sz="1200" kern="1200" dirty="0">
                        <a:solidFill>
                          <a:schemeClr val="dk1"/>
                        </a:solidFill>
                        <a:effectLst/>
                        <a:latin typeface="Calibri" panose="020F0502020204030204" pitchFamily="34" charset="0"/>
                        <a:ea typeface="Calibri" panose="020F0502020204030204" pitchFamily="34" charset="0"/>
                        <a:cs typeface="+mn-cs"/>
                      </a:endParaRPr>
                    </a:p>
                    <a:p>
                      <a:pPr marL="0" algn="l" defTabSz="457200" rtl="0" eaLnBrk="1" latinLnBrk="0" hangingPunct="1">
                        <a:lnSpc>
                          <a:spcPct val="115000"/>
                        </a:lnSpc>
                        <a:spcAft>
                          <a:spcPts val="0"/>
                        </a:spcAft>
                      </a:pPr>
                      <a:r>
                        <a:rPr lang="en-US" sz="1200" kern="1200" dirty="0">
                          <a:solidFill>
                            <a:schemeClr val="dk1"/>
                          </a:solidFill>
                          <a:effectLst/>
                          <a:latin typeface="Calibri" panose="020F0502020204030204" pitchFamily="34" charset="0"/>
                          <a:ea typeface="Calibri" panose="020F0502020204030204" pitchFamily="34" charset="0"/>
                          <a:cs typeface="+mn-cs"/>
                        </a:rPr>
                        <a:t>which monitors their health status and shares it with their primary doctor.</a:t>
                      </a:r>
                    </a:p>
                    <a:p>
                      <a:pPr marL="0" algn="l" defTabSz="457200" rtl="0" eaLnBrk="1" latinLnBrk="0" hangingPunct="1">
                        <a:lnSpc>
                          <a:spcPct val="115000"/>
                        </a:lnSpc>
                        <a:spcAft>
                          <a:spcPts val="0"/>
                        </a:spcAft>
                      </a:pPr>
                      <a:endParaRPr lang="de-DE" sz="1200" kern="1200" dirty="0">
                        <a:solidFill>
                          <a:schemeClr val="dk1"/>
                        </a:solidFill>
                        <a:effectLst/>
                        <a:latin typeface="Calibri" panose="020F0502020204030204" pitchFamily="34" charset="0"/>
                        <a:ea typeface="Calibri" panose="020F0502020204030204" pitchFamily="34" charset="0"/>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kern="1200" dirty="0">
                          <a:solidFill>
                            <a:schemeClr val="dk1"/>
                          </a:solidFill>
                          <a:effectLst/>
                          <a:latin typeface="+mn-lt"/>
                          <a:ea typeface="+mn-ea"/>
                          <a:cs typeface="+mn-cs"/>
                        </a:rPr>
                        <a:t>184</a:t>
                      </a: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200" b="1" kern="1200" dirty="0">
                          <a:solidFill>
                            <a:srgbClr val="92D050"/>
                          </a:solidFill>
                          <a:effectLst/>
                          <a:latin typeface="+mn-lt"/>
                          <a:ea typeface="+mn-ea"/>
                          <a:cs typeface="+mn-cs"/>
                        </a:rPr>
                        <a:t>3,02</a:t>
                      </a:r>
                      <a:endParaRPr lang="de-DE" sz="1200" b="1" kern="1200" dirty="0">
                        <a:solidFill>
                          <a:srgbClr val="92D050"/>
                        </a:solidFill>
                        <a:effectLst/>
                        <a:latin typeface="+mn-lt"/>
                        <a:ea typeface="+mn-ea"/>
                        <a:cs typeface="+mn-cs"/>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7002879"/>
                  </a:ext>
                </a:extLst>
              </a:tr>
            </a:tbl>
          </a:graphicData>
        </a:graphic>
      </p:graphicFrame>
    </p:spTree>
    <p:custDataLst>
      <p:tags r:id="rId1"/>
    </p:custDataLst>
    <p:extLst>
      <p:ext uri="{BB962C8B-B14F-4D97-AF65-F5344CB8AC3E}">
        <p14:creationId xmlns:p14="http://schemas.microsoft.com/office/powerpoint/2010/main" val="3888777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235EB6-6576-4916-BA17-97BCD98C58A3}"/>
              </a:ext>
            </a:extLst>
          </p:cNvPr>
          <p:cNvSpPr>
            <a:spLocks noGrp="1"/>
          </p:cNvSpPr>
          <p:nvPr>
            <p:ph type="title"/>
          </p:nvPr>
        </p:nvSpPr>
        <p:spPr>
          <a:xfrm>
            <a:off x="838200" y="365125"/>
            <a:ext cx="11102340" cy="1325563"/>
          </a:xfrm>
        </p:spPr>
        <p:txBody>
          <a:bodyPr>
            <a:normAutofit/>
          </a:bodyPr>
          <a:lstStyle/>
          <a:p>
            <a:r>
              <a:rPr lang="en-US" dirty="0"/>
              <a:t>Results of the workshop “Health” - </a:t>
            </a:r>
            <a:r>
              <a:rPr lang="de-DE" dirty="0"/>
              <a:t/>
            </a:r>
            <a:br>
              <a:rPr lang="de-DE" dirty="0"/>
            </a:br>
            <a:r>
              <a:rPr lang="en-US" dirty="0"/>
              <a:t>App "</a:t>
            </a:r>
            <a:r>
              <a:rPr lang="en-US" dirty="0" err="1"/>
              <a:t>Bazillometer</a:t>
            </a:r>
            <a:r>
              <a:rPr lang="en-US" dirty="0"/>
              <a:t>" to protect patients at risk</a:t>
            </a:r>
            <a:endParaRPr lang="de-DE" sz="3600" dirty="0"/>
          </a:p>
        </p:txBody>
      </p:sp>
      <p:pic>
        <p:nvPicPr>
          <p:cNvPr id="10" name="Grafik 9">
            <a:extLst>
              <a:ext uri="{FF2B5EF4-FFF2-40B4-BE49-F238E27FC236}">
                <a16:creationId xmlns:a16="http://schemas.microsoft.com/office/drawing/2014/main" id="{43C133DE-11DC-4F82-84E6-D3D6B1E08363}"/>
              </a:ext>
            </a:extLst>
          </p:cNvPr>
          <p:cNvPicPr>
            <a:picLocks noChangeAspect="1"/>
          </p:cNvPicPr>
          <p:nvPr/>
        </p:nvPicPr>
        <p:blipFill rotWithShape="1">
          <a:blip r:embed="rId4"/>
          <a:srcRect l="19770" t="5959" r="19680" b="5270"/>
          <a:stretch/>
        </p:blipFill>
        <p:spPr>
          <a:xfrm>
            <a:off x="8502019" y="1963586"/>
            <a:ext cx="1841621" cy="3600000"/>
          </a:xfrm>
          <a:prstGeom prst="rect">
            <a:avLst/>
          </a:prstGeom>
        </p:spPr>
      </p:pic>
      <p:pic>
        <p:nvPicPr>
          <p:cNvPr id="13" name="Grafik 12">
            <a:extLst>
              <a:ext uri="{FF2B5EF4-FFF2-40B4-BE49-F238E27FC236}">
                <a16:creationId xmlns:a16="http://schemas.microsoft.com/office/drawing/2014/main" id="{4F46D3BD-8C33-4341-98C1-5DF8D7C26B73}"/>
              </a:ext>
            </a:extLst>
          </p:cNvPr>
          <p:cNvPicPr>
            <a:picLocks noChangeAspect="1"/>
          </p:cNvPicPr>
          <p:nvPr/>
        </p:nvPicPr>
        <p:blipFill rotWithShape="1">
          <a:blip r:embed="rId5"/>
          <a:srcRect l="19307" t="5646" r="19460" b="5841"/>
          <a:stretch/>
        </p:blipFill>
        <p:spPr>
          <a:xfrm>
            <a:off x="4803243" y="1963586"/>
            <a:ext cx="1867880" cy="3600000"/>
          </a:xfrm>
          <a:prstGeom prst="rect">
            <a:avLst/>
          </a:prstGeom>
        </p:spPr>
      </p:pic>
      <p:pic>
        <p:nvPicPr>
          <p:cNvPr id="14" name="Grafik 13">
            <a:extLst>
              <a:ext uri="{FF2B5EF4-FFF2-40B4-BE49-F238E27FC236}">
                <a16:creationId xmlns:a16="http://schemas.microsoft.com/office/drawing/2014/main" id="{DE95B19E-BB53-474E-8B01-69095E5359C0}"/>
              </a:ext>
            </a:extLst>
          </p:cNvPr>
          <p:cNvPicPr>
            <a:picLocks noChangeAspect="1"/>
          </p:cNvPicPr>
          <p:nvPr/>
        </p:nvPicPr>
        <p:blipFill rotWithShape="1">
          <a:blip r:embed="rId4"/>
          <a:srcRect l="19770" t="5959" r="19680" b="5270"/>
          <a:stretch/>
        </p:blipFill>
        <p:spPr>
          <a:xfrm>
            <a:off x="838200" y="2056845"/>
            <a:ext cx="1841621" cy="3600000"/>
          </a:xfrm>
          <a:prstGeom prst="rect">
            <a:avLst/>
          </a:prstGeom>
        </p:spPr>
      </p:pic>
      <p:pic>
        <p:nvPicPr>
          <p:cNvPr id="5" name="Grafik 4">
            <a:extLst>
              <a:ext uri="{FF2B5EF4-FFF2-40B4-BE49-F238E27FC236}">
                <a16:creationId xmlns:a16="http://schemas.microsoft.com/office/drawing/2014/main" id="{B4EFA565-8F90-43B2-AE1F-8F79EDE37EA1}"/>
              </a:ext>
            </a:extLst>
          </p:cNvPr>
          <p:cNvPicPr>
            <a:picLocks noChangeAspect="1"/>
          </p:cNvPicPr>
          <p:nvPr/>
        </p:nvPicPr>
        <p:blipFill rotWithShape="1">
          <a:blip r:embed="rId6"/>
          <a:srcRect l="13406" r="12370"/>
          <a:stretch/>
        </p:blipFill>
        <p:spPr>
          <a:xfrm>
            <a:off x="1080441" y="2568140"/>
            <a:ext cx="1330965" cy="2390892"/>
          </a:xfrm>
          <a:prstGeom prst="rect">
            <a:avLst/>
          </a:prstGeom>
        </p:spPr>
      </p:pic>
    </p:spTree>
    <p:custDataLst>
      <p:tags r:id="rId1"/>
    </p:custDataLst>
    <p:extLst>
      <p:ext uri="{BB962C8B-B14F-4D97-AF65-F5344CB8AC3E}">
        <p14:creationId xmlns:p14="http://schemas.microsoft.com/office/powerpoint/2010/main" val="164195974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235EB6-6576-4916-BA17-97BCD98C58A3}"/>
              </a:ext>
            </a:extLst>
          </p:cNvPr>
          <p:cNvSpPr>
            <a:spLocks noGrp="1"/>
          </p:cNvSpPr>
          <p:nvPr>
            <p:ph type="title"/>
          </p:nvPr>
        </p:nvSpPr>
        <p:spPr>
          <a:xfrm>
            <a:off x="838200" y="365125"/>
            <a:ext cx="11102340" cy="1325563"/>
          </a:xfrm>
        </p:spPr>
        <p:txBody>
          <a:bodyPr>
            <a:normAutofit/>
          </a:bodyPr>
          <a:lstStyle/>
          <a:p>
            <a:r>
              <a:rPr lang="en-US" dirty="0"/>
              <a:t>Results of the workshop "Health“ -</a:t>
            </a:r>
            <a:r>
              <a:rPr lang="de-DE" dirty="0"/>
              <a:t/>
            </a:r>
            <a:br>
              <a:rPr lang="de-DE" dirty="0"/>
            </a:br>
            <a:r>
              <a:rPr lang="en-US" dirty="0"/>
              <a:t>App "Dr. Med." for health monitoring</a:t>
            </a:r>
            <a:endParaRPr lang="de-DE" sz="3600" dirty="0"/>
          </a:p>
        </p:txBody>
      </p:sp>
      <p:pic>
        <p:nvPicPr>
          <p:cNvPr id="4" name="Grafik 3">
            <a:extLst>
              <a:ext uri="{FF2B5EF4-FFF2-40B4-BE49-F238E27FC236}">
                <a16:creationId xmlns:a16="http://schemas.microsoft.com/office/drawing/2014/main" id="{3F9196DD-8C2B-418C-80A6-5DCC4C7C5121}"/>
              </a:ext>
            </a:extLst>
          </p:cNvPr>
          <p:cNvPicPr>
            <a:picLocks noChangeAspect="1"/>
          </p:cNvPicPr>
          <p:nvPr/>
        </p:nvPicPr>
        <p:blipFill rotWithShape="1">
          <a:blip r:embed="rId4"/>
          <a:srcRect l="25141" t="14243" r="24399" b="16397"/>
          <a:stretch/>
        </p:blipFill>
        <p:spPr>
          <a:xfrm>
            <a:off x="3241962" y="1764145"/>
            <a:ext cx="1964272" cy="3600000"/>
          </a:xfrm>
          <a:prstGeom prst="rect">
            <a:avLst/>
          </a:prstGeom>
        </p:spPr>
      </p:pic>
      <p:pic>
        <p:nvPicPr>
          <p:cNvPr id="7" name="Grafik 6">
            <a:extLst>
              <a:ext uri="{FF2B5EF4-FFF2-40B4-BE49-F238E27FC236}">
                <a16:creationId xmlns:a16="http://schemas.microsoft.com/office/drawing/2014/main" id="{C39946BD-56BF-43AB-83BB-6BAB55438AB1}"/>
              </a:ext>
            </a:extLst>
          </p:cNvPr>
          <p:cNvPicPr>
            <a:picLocks noChangeAspect="1"/>
          </p:cNvPicPr>
          <p:nvPr/>
        </p:nvPicPr>
        <p:blipFill rotWithShape="1">
          <a:blip r:embed="rId5"/>
          <a:srcRect l="11407" t="7542" r="27313" b="9360"/>
          <a:stretch/>
        </p:blipFill>
        <p:spPr>
          <a:xfrm>
            <a:off x="952500" y="1764145"/>
            <a:ext cx="1991086" cy="3600000"/>
          </a:xfrm>
          <a:prstGeom prst="rect">
            <a:avLst/>
          </a:prstGeom>
        </p:spPr>
      </p:pic>
      <p:pic>
        <p:nvPicPr>
          <p:cNvPr id="9" name="Grafik 8">
            <a:extLst>
              <a:ext uri="{FF2B5EF4-FFF2-40B4-BE49-F238E27FC236}">
                <a16:creationId xmlns:a16="http://schemas.microsoft.com/office/drawing/2014/main" id="{DE83CB5F-8D07-425D-98EA-5A4311BC3914}"/>
              </a:ext>
            </a:extLst>
          </p:cNvPr>
          <p:cNvPicPr>
            <a:picLocks noChangeAspect="1"/>
          </p:cNvPicPr>
          <p:nvPr/>
        </p:nvPicPr>
        <p:blipFill rotWithShape="1">
          <a:blip r:embed="rId6"/>
          <a:srcRect l="32131" t="21145" r="29159" b="48725"/>
          <a:stretch/>
        </p:blipFill>
        <p:spPr>
          <a:xfrm>
            <a:off x="10438560" y="206644"/>
            <a:ext cx="1500825" cy="1557501"/>
          </a:xfrm>
          <a:prstGeom prst="rect">
            <a:avLst/>
          </a:prstGeom>
        </p:spPr>
      </p:pic>
      <p:pic>
        <p:nvPicPr>
          <p:cNvPr id="11" name="Grafik 10">
            <a:extLst>
              <a:ext uri="{FF2B5EF4-FFF2-40B4-BE49-F238E27FC236}">
                <a16:creationId xmlns:a16="http://schemas.microsoft.com/office/drawing/2014/main" id="{FF5331FB-F5C7-4730-ADDC-5CB4CC826053}"/>
              </a:ext>
            </a:extLst>
          </p:cNvPr>
          <p:cNvPicPr>
            <a:picLocks noChangeAspect="1"/>
          </p:cNvPicPr>
          <p:nvPr/>
        </p:nvPicPr>
        <p:blipFill>
          <a:blip r:embed="rId7"/>
          <a:stretch>
            <a:fillRect/>
          </a:stretch>
        </p:blipFill>
        <p:spPr>
          <a:xfrm>
            <a:off x="5283402" y="1690688"/>
            <a:ext cx="5155158" cy="3543272"/>
          </a:xfrm>
          <a:prstGeom prst="rect">
            <a:avLst/>
          </a:prstGeom>
        </p:spPr>
      </p:pic>
    </p:spTree>
    <p:custDataLst>
      <p:tags r:id="rId1"/>
    </p:custDataLst>
    <p:extLst>
      <p:ext uri="{BB962C8B-B14F-4D97-AF65-F5344CB8AC3E}">
        <p14:creationId xmlns:p14="http://schemas.microsoft.com/office/powerpoint/2010/main" val="231101168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235EB6-6576-4916-BA17-97BCD98C58A3}"/>
              </a:ext>
            </a:extLst>
          </p:cNvPr>
          <p:cNvSpPr>
            <a:spLocks noGrp="1"/>
          </p:cNvSpPr>
          <p:nvPr>
            <p:ph type="title"/>
          </p:nvPr>
        </p:nvSpPr>
        <p:spPr>
          <a:xfrm>
            <a:off x="838200" y="365125"/>
            <a:ext cx="11102340" cy="1325563"/>
          </a:xfrm>
        </p:spPr>
        <p:txBody>
          <a:bodyPr>
            <a:normAutofit/>
          </a:bodyPr>
          <a:lstStyle/>
          <a:p>
            <a:r>
              <a:rPr lang="de-DE" dirty="0"/>
              <a:t>Central Project Goals</a:t>
            </a:r>
            <a:endParaRPr lang="de-DE" sz="3600" dirty="0"/>
          </a:p>
        </p:txBody>
      </p:sp>
      <p:sp>
        <p:nvSpPr>
          <p:cNvPr id="3" name="Textplatzhalter 2">
            <a:extLst>
              <a:ext uri="{FF2B5EF4-FFF2-40B4-BE49-F238E27FC236}">
                <a16:creationId xmlns:a16="http://schemas.microsoft.com/office/drawing/2014/main" id="{E1448F80-BA31-4391-BCC3-802426F08812}"/>
              </a:ext>
            </a:extLst>
          </p:cNvPr>
          <p:cNvSpPr>
            <a:spLocks noGrp="1"/>
          </p:cNvSpPr>
          <p:nvPr>
            <p:ph type="body" sz="half" idx="1"/>
          </p:nvPr>
        </p:nvSpPr>
        <p:spPr>
          <a:xfrm>
            <a:off x="838199" y="1612699"/>
            <a:ext cx="9745301" cy="4351338"/>
          </a:xfrm>
        </p:spPr>
        <p:txBody>
          <a:bodyPr>
            <a:normAutofit/>
          </a:bodyPr>
          <a:lstStyle/>
          <a:p>
            <a:pPr marL="457200">
              <a:buFont typeface="Arial" panose="020B0604020202020204" pitchFamily="34" charset="0"/>
              <a:buChar char="•"/>
            </a:pPr>
            <a:r>
              <a:rPr lang="en-US" dirty="0"/>
              <a:t>Determination of push and pull factors by means of survey and identification of perceived deficits</a:t>
            </a:r>
          </a:p>
          <a:p>
            <a:pPr marL="457200">
              <a:buFont typeface="Arial" panose="020B0604020202020204" pitchFamily="34" charset="0"/>
              <a:buChar char="•"/>
            </a:pPr>
            <a:r>
              <a:rPr lang="en-US" dirty="0"/>
              <a:t>Providing basic AI knowledge and current developments in deficient areas of life</a:t>
            </a:r>
          </a:p>
          <a:p>
            <a:pPr marL="457200">
              <a:buFont typeface="Arial" panose="020B0604020202020204" pitchFamily="34" charset="0"/>
              <a:buChar char="•"/>
            </a:pPr>
            <a:r>
              <a:rPr lang="en-US" dirty="0"/>
              <a:t>Creative development of possible AI-based solutions</a:t>
            </a:r>
            <a:endParaRPr lang="de-DE" dirty="0"/>
          </a:p>
          <a:p>
            <a:pPr marL="114300" indent="0">
              <a:buNone/>
            </a:pPr>
            <a:endParaRPr lang="de-DE" sz="1800" dirty="0"/>
          </a:p>
          <a:p>
            <a:pPr marL="114300" indent="0">
              <a:buNone/>
            </a:pPr>
            <a:endParaRPr lang="de-DE" sz="1800" dirty="0"/>
          </a:p>
          <a:p>
            <a:pPr marL="114300" indent="0">
              <a:buNone/>
            </a:pPr>
            <a:endParaRPr lang="de-DE" sz="1800" dirty="0"/>
          </a:p>
          <a:p>
            <a:pPr marL="114300" indent="0">
              <a:buNone/>
            </a:pPr>
            <a:endParaRPr lang="de-DE" sz="1800" dirty="0"/>
          </a:p>
          <a:p>
            <a:pPr marL="114300" indent="0">
              <a:buNone/>
            </a:pPr>
            <a:endParaRPr lang="de-DE" sz="1800" dirty="0"/>
          </a:p>
          <a:p>
            <a:pPr marL="114300" indent="0">
              <a:buNone/>
            </a:pPr>
            <a:endParaRPr lang="de-DE" sz="1800" dirty="0"/>
          </a:p>
        </p:txBody>
      </p:sp>
      <p:pic>
        <p:nvPicPr>
          <p:cNvPr id="4" name="Grafik 3">
            <a:extLst>
              <a:ext uri="{FF2B5EF4-FFF2-40B4-BE49-F238E27FC236}">
                <a16:creationId xmlns:a16="http://schemas.microsoft.com/office/drawing/2014/main" id="{0CFC4625-F83C-40C1-B269-96ECDEB4E726}"/>
              </a:ext>
            </a:extLst>
          </p:cNvPr>
          <p:cNvPicPr>
            <a:picLocks noChangeAspect="1"/>
          </p:cNvPicPr>
          <p:nvPr/>
        </p:nvPicPr>
        <p:blipFill>
          <a:blip r:embed="rId4"/>
          <a:stretch>
            <a:fillRect/>
          </a:stretch>
        </p:blipFill>
        <p:spPr>
          <a:xfrm>
            <a:off x="8935998" y="429992"/>
            <a:ext cx="3004542" cy="1195828"/>
          </a:xfrm>
          <a:prstGeom prst="rect">
            <a:avLst/>
          </a:prstGeom>
        </p:spPr>
      </p:pic>
      <p:pic>
        <p:nvPicPr>
          <p:cNvPr id="1026" name="Picture 2" descr="\\MNSSERVER\CatGra$\Desktop\Sustainable Developement Goal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1846" y="3969159"/>
            <a:ext cx="8137678" cy="199487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4097367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65602-1912-403F-A57B-7E48D3FEBA10}"/>
              </a:ext>
            </a:extLst>
          </p:cNvPr>
          <p:cNvSpPr>
            <a:spLocks noGrp="1"/>
          </p:cNvSpPr>
          <p:nvPr>
            <p:ph type="ctrTitle"/>
          </p:nvPr>
        </p:nvSpPr>
        <p:spPr/>
        <p:txBody>
          <a:bodyPr/>
          <a:lstStyle/>
          <a:p>
            <a:r>
              <a:rPr lang="en-US" sz="3400" b="1" dirty="0"/>
              <a:t>Entertainment offer in the region of </a:t>
            </a:r>
            <a:r>
              <a:rPr lang="en-US" sz="3400" b="1" dirty="0" err="1"/>
              <a:t>Uelzen</a:t>
            </a:r>
            <a:endParaRPr lang="de-DE" sz="3400" b="1" dirty="0"/>
          </a:p>
        </p:txBody>
      </p:sp>
      <p:sp>
        <p:nvSpPr>
          <p:cNvPr id="3" name="Untertitel 2">
            <a:extLst>
              <a:ext uri="{FF2B5EF4-FFF2-40B4-BE49-F238E27FC236}">
                <a16:creationId xmlns:a16="http://schemas.microsoft.com/office/drawing/2014/main" id="{9AC56393-A2E8-4429-8967-8011FD0D66B2}"/>
              </a:ext>
            </a:extLst>
          </p:cNvPr>
          <p:cNvSpPr>
            <a:spLocks noGrp="1"/>
          </p:cNvSpPr>
          <p:nvPr>
            <p:ph type="subTitle" idx="1"/>
          </p:nvPr>
        </p:nvSpPr>
        <p:spPr>
          <a:xfrm>
            <a:off x="609600" y="3923370"/>
            <a:ext cx="7407564" cy="1752600"/>
          </a:xfrm>
        </p:spPr>
        <p:txBody>
          <a:bodyPr/>
          <a:lstStyle/>
          <a:p>
            <a:r>
              <a:rPr lang="en-US" dirty="0"/>
              <a:t>How satisfied are you with the entertainment opportunities?</a:t>
            </a:r>
          </a:p>
          <a:p>
            <a:r>
              <a:rPr lang="en-US" dirty="0"/>
              <a:t>Might virtual events be an alternative?</a:t>
            </a:r>
          </a:p>
          <a:p>
            <a:r>
              <a:rPr lang="en-US" dirty="0"/>
              <a:t>Are such formats sustainable?</a:t>
            </a:r>
          </a:p>
          <a:p>
            <a:r>
              <a:rPr lang="en-US" dirty="0"/>
              <a:t>What role does AI play in art?</a:t>
            </a:r>
            <a:endParaRPr lang="de-DE" dirty="0"/>
          </a:p>
        </p:txBody>
      </p:sp>
      <p:sp>
        <p:nvSpPr>
          <p:cNvPr id="4" name="Datumsplatzhalter 3">
            <a:extLst>
              <a:ext uri="{FF2B5EF4-FFF2-40B4-BE49-F238E27FC236}">
                <a16:creationId xmlns:a16="http://schemas.microsoft.com/office/drawing/2014/main" id="{F35F0AA8-B8DB-4C81-913B-5346906182EA}"/>
              </a:ext>
            </a:extLst>
          </p:cNvPr>
          <p:cNvSpPr>
            <a:spLocks noGrp="1"/>
          </p:cNvSpPr>
          <p:nvPr>
            <p:ph type="dt" sz="half" idx="10"/>
          </p:nvPr>
        </p:nvSpPr>
        <p:spPr/>
        <p:txBody>
          <a:bodyPr/>
          <a:lstStyle/>
          <a:p>
            <a:pPr>
              <a:defRPr/>
            </a:pPr>
            <a:fld id="{7C7D637D-6AB4-4352-BF10-A194BFD43D6B}" type="datetime1">
              <a:rPr lang="de-DE" altLang="de-DE" smtClean="0"/>
              <a:pPr>
                <a:defRPr/>
              </a:pPr>
              <a:t>08.02.2021</a:t>
            </a:fld>
            <a:r>
              <a:rPr lang="de-DE" altLang="de-DE"/>
              <a:t> | </a:t>
            </a:r>
            <a:fld id="{ABA632EA-FEBC-4D34-8EF7-700C0AFA94CE}" type="slidenum">
              <a:rPr lang="de-DE" altLang="de-DE" smtClean="0"/>
              <a:pPr>
                <a:defRPr/>
              </a:pPr>
              <a:t>30</a:t>
            </a:fld>
            <a:endParaRPr lang="de-DE" altLang="de-DE"/>
          </a:p>
        </p:txBody>
      </p:sp>
      <p:pic>
        <p:nvPicPr>
          <p:cNvPr id="7" name="Grafik 6">
            <a:extLst>
              <a:ext uri="{FF2B5EF4-FFF2-40B4-BE49-F238E27FC236}">
                <a16:creationId xmlns:a16="http://schemas.microsoft.com/office/drawing/2014/main" id="{7FBA3EF7-3C7B-4315-84A2-E031DC145AF8}"/>
              </a:ext>
            </a:extLst>
          </p:cNvPr>
          <p:cNvPicPr>
            <a:picLocks noChangeAspect="1"/>
          </p:cNvPicPr>
          <p:nvPr/>
        </p:nvPicPr>
        <p:blipFill>
          <a:blip r:embed="rId4"/>
          <a:stretch>
            <a:fillRect/>
          </a:stretch>
        </p:blipFill>
        <p:spPr>
          <a:xfrm>
            <a:off x="504267" y="1027905"/>
            <a:ext cx="4403440" cy="1752599"/>
          </a:xfrm>
          <a:prstGeom prst="rect">
            <a:avLst/>
          </a:prstGeom>
        </p:spPr>
      </p:pic>
      <p:pic>
        <p:nvPicPr>
          <p:cNvPr id="9" name="Grafik 8">
            <a:extLst>
              <a:ext uri="{FF2B5EF4-FFF2-40B4-BE49-F238E27FC236}">
                <a16:creationId xmlns:a16="http://schemas.microsoft.com/office/drawing/2014/main" id="{55AA6D33-2978-4854-B79A-E15AF0F6D43A}"/>
              </a:ext>
            </a:extLst>
          </p:cNvPr>
          <p:cNvPicPr>
            <a:picLocks noChangeAspect="1"/>
          </p:cNvPicPr>
          <p:nvPr/>
        </p:nvPicPr>
        <p:blipFill>
          <a:blip r:embed="rId5"/>
          <a:stretch>
            <a:fillRect/>
          </a:stretch>
        </p:blipFill>
        <p:spPr>
          <a:xfrm>
            <a:off x="8085455" y="2415100"/>
            <a:ext cx="3602278" cy="3392395"/>
          </a:xfrm>
          <a:prstGeom prst="rect">
            <a:avLst/>
          </a:prstGeom>
          <a:noFill/>
        </p:spPr>
      </p:pic>
      <p:pic>
        <p:nvPicPr>
          <p:cNvPr id="8" name="Grafik 7">
            <a:extLst>
              <a:ext uri="{FF2B5EF4-FFF2-40B4-BE49-F238E27FC236}">
                <a16:creationId xmlns:a16="http://schemas.microsoft.com/office/drawing/2014/main" id="{31EF8455-20F1-4E2C-8890-6CDD212925C9}"/>
              </a:ext>
            </a:extLst>
          </p:cNvPr>
          <p:cNvPicPr>
            <a:picLocks noChangeAspect="1"/>
          </p:cNvPicPr>
          <p:nvPr/>
        </p:nvPicPr>
        <p:blipFill rotWithShape="1">
          <a:blip r:embed="rId6">
            <a:duotone>
              <a:schemeClr val="accent6">
                <a:shade val="45000"/>
                <a:satMod val="135000"/>
              </a:schemeClr>
              <a:prstClr val="white"/>
            </a:duotone>
          </a:blip>
          <a:srcRect b="11051"/>
          <a:stretch/>
        </p:blipFill>
        <p:spPr>
          <a:xfrm>
            <a:off x="8085455" y="446828"/>
            <a:ext cx="3602278" cy="1968272"/>
          </a:xfrm>
          <a:prstGeom prst="rect">
            <a:avLst/>
          </a:prstGeom>
        </p:spPr>
      </p:pic>
    </p:spTree>
    <p:custDataLst>
      <p:tags r:id="rId1"/>
    </p:custDataLst>
    <p:extLst>
      <p:ext uri="{BB962C8B-B14F-4D97-AF65-F5344CB8AC3E}">
        <p14:creationId xmlns:p14="http://schemas.microsoft.com/office/powerpoint/2010/main" val="3090132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3E1B45-1CC0-4C82-81C5-EAA88666AB9C}"/>
              </a:ext>
            </a:extLst>
          </p:cNvPr>
          <p:cNvSpPr>
            <a:spLocks noGrp="1"/>
          </p:cNvSpPr>
          <p:nvPr>
            <p:ph type="title"/>
          </p:nvPr>
        </p:nvSpPr>
        <p:spPr/>
        <p:txBody>
          <a:bodyPr/>
          <a:lstStyle/>
          <a:p>
            <a:r>
              <a:rPr lang="de-DE" dirty="0" err="1"/>
              <a:t>Results</a:t>
            </a:r>
            <a:r>
              <a:rPr lang="de-DE" dirty="0"/>
              <a:t> </a:t>
            </a:r>
            <a:r>
              <a:rPr lang="de-DE" dirty="0" err="1"/>
              <a:t>of</a:t>
            </a:r>
            <a:r>
              <a:rPr lang="de-DE" dirty="0"/>
              <a:t> </a:t>
            </a:r>
            <a:r>
              <a:rPr lang="de-DE" dirty="0" err="1"/>
              <a:t>the</a:t>
            </a:r>
            <a:r>
              <a:rPr lang="de-DE" dirty="0"/>
              <a:t> </a:t>
            </a:r>
            <a:r>
              <a:rPr lang="de-DE" dirty="0" err="1"/>
              <a:t>student</a:t>
            </a:r>
            <a:r>
              <a:rPr lang="de-DE" dirty="0"/>
              <a:t> </a:t>
            </a:r>
            <a:r>
              <a:rPr lang="de-DE" dirty="0" err="1" smtClean="0"/>
              <a:t>survey</a:t>
            </a:r>
            <a:r>
              <a:rPr lang="de-DE" dirty="0" smtClean="0"/>
              <a:t>, </a:t>
            </a:r>
            <a:r>
              <a:rPr lang="de-DE" dirty="0" err="1" smtClean="0"/>
              <a:t>January</a:t>
            </a:r>
            <a:r>
              <a:rPr lang="de-DE" dirty="0" smtClean="0"/>
              <a:t> 24, 2020</a:t>
            </a:r>
            <a:r>
              <a:rPr lang="de-DE" dirty="0"/>
              <a:t/>
            </a:r>
            <a:br>
              <a:rPr lang="de-DE" dirty="0"/>
            </a:br>
            <a:r>
              <a:rPr lang="en-US" dirty="0"/>
              <a:t>Satisfaction with the entertainment offers</a:t>
            </a:r>
            <a:endParaRPr lang="de-DE" dirty="0"/>
          </a:p>
        </p:txBody>
      </p:sp>
      <p:sp>
        <p:nvSpPr>
          <p:cNvPr id="4" name="Datumsplatzhalter 3">
            <a:extLst>
              <a:ext uri="{FF2B5EF4-FFF2-40B4-BE49-F238E27FC236}">
                <a16:creationId xmlns:a16="http://schemas.microsoft.com/office/drawing/2014/main" id="{781DFA6D-AF5F-4C88-A00A-DD29FFA6B2E6}"/>
              </a:ext>
            </a:extLst>
          </p:cNvPr>
          <p:cNvSpPr>
            <a:spLocks noGrp="1"/>
          </p:cNvSpPr>
          <p:nvPr>
            <p:ph type="dt" sz="half" idx="10"/>
          </p:nvPr>
        </p:nvSpPr>
        <p:spPr/>
        <p:txBody>
          <a:bodyPr/>
          <a:lstStyle/>
          <a:p>
            <a:pPr>
              <a:defRPr/>
            </a:pPr>
            <a:fld id="{CA071D8E-5A75-4908-B7DC-DA5C1F9F48F9}" type="datetime1">
              <a:rPr lang="de-DE" altLang="de-DE" smtClean="0"/>
              <a:pPr>
                <a:defRPr/>
              </a:pPr>
              <a:t>08.02.2021</a:t>
            </a:fld>
            <a:r>
              <a:rPr lang="de-DE" altLang="de-DE"/>
              <a:t> | </a:t>
            </a:r>
            <a:fld id="{F5546E80-7A85-4441-AD65-2AAB5A024E4B}" type="slidenum">
              <a:rPr lang="de-DE" altLang="de-DE" smtClean="0"/>
              <a:pPr>
                <a:defRPr/>
              </a:pPr>
              <a:t>31</a:t>
            </a:fld>
            <a:endParaRPr lang="de-DE" altLang="de-DE"/>
          </a:p>
        </p:txBody>
      </p:sp>
      <p:graphicFrame>
        <p:nvGraphicFramePr>
          <p:cNvPr id="6" name="Tabelle 5">
            <a:extLst>
              <a:ext uri="{FF2B5EF4-FFF2-40B4-BE49-F238E27FC236}">
                <a16:creationId xmlns:a16="http://schemas.microsoft.com/office/drawing/2014/main" id="{37B1F38B-5507-486C-98D4-B3214B98EE71}"/>
              </a:ext>
            </a:extLst>
          </p:cNvPr>
          <p:cNvGraphicFramePr>
            <a:graphicFrameLocks noGrp="1"/>
          </p:cNvGraphicFramePr>
          <p:nvPr>
            <p:extLst>
              <p:ext uri="{D42A27DB-BD31-4B8C-83A1-F6EECF244321}">
                <p14:modId xmlns:p14="http://schemas.microsoft.com/office/powerpoint/2010/main" val="4230976149"/>
              </p:ext>
            </p:extLst>
          </p:nvPr>
        </p:nvGraphicFramePr>
        <p:xfrm>
          <a:off x="609600" y="1811177"/>
          <a:ext cx="10623082" cy="3693160"/>
        </p:xfrm>
        <a:graphic>
          <a:graphicData uri="http://schemas.openxmlformats.org/drawingml/2006/table">
            <a:tbl>
              <a:tblPr bandRow="1">
                <a:tableStyleId>{5C22544A-7EE6-4342-B048-85BDC9FD1C3A}</a:tableStyleId>
              </a:tblPr>
              <a:tblGrid>
                <a:gridCol w="3317507">
                  <a:extLst>
                    <a:ext uri="{9D8B030D-6E8A-4147-A177-3AD203B41FA5}">
                      <a16:colId xmlns:a16="http://schemas.microsoft.com/office/drawing/2014/main" val="811456328"/>
                    </a:ext>
                  </a:extLst>
                </a:gridCol>
                <a:gridCol w="990213">
                  <a:extLst>
                    <a:ext uri="{9D8B030D-6E8A-4147-A177-3AD203B41FA5}">
                      <a16:colId xmlns:a16="http://schemas.microsoft.com/office/drawing/2014/main" val="1708031053"/>
                    </a:ext>
                  </a:extLst>
                </a:gridCol>
                <a:gridCol w="1136072">
                  <a:extLst>
                    <a:ext uri="{9D8B030D-6E8A-4147-A177-3AD203B41FA5}">
                      <a16:colId xmlns:a16="http://schemas.microsoft.com/office/drawing/2014/main" val="1595577731"/>
                    </a:ext>
                  </a:extLst>
                </a:gridCol>
                <a:gridCol w="1173018">
                  <a:extLst>
                    <a:ext uri="{9D8B030D-6E8A-4147-A177-3AD203B41FA5}">
                      <a16:colId xmlns:a16="http://schemas.microsoft.com/office/drawing/2014/main" val="1773084621"/>
                    </a:ext>
                  </a:extLst>
                </a:gridCol>
                <a:gridCol w="1136073">
                  <a:extLst>
                    <a:ext uri="{9D8B030D-6E8A-4147-A177-3AD203B41FA5}">
                      <a16:colId xmlns:a16="http://schemas.microsoft.com/office/drawing/2014/main" val="1983600930"/>
                    </a:ext>
                  </a:extLst>
                </a:gridCol>
                <a:gridCol w="1105306">
                  <a:extLst>
                    <a:ext uri="{9D8B030D-6E8A-4147-A177-3AD203B41FA5}">
                      <a16:colId xmlns:a16="http://schemas.microsoft.com/office/drawing/2014/main" val="388956839"/>
                    </a:ext>
                  </a:extLst>
                </a:gridCol>
                <a:gridCol w="956371">
                  <a:extLst>
                    <a:ext uri="{9D8B030D-6E8A-4147-A177-3AD203B41FA5}">
                      <a16:colId xmlns:a16="http://schemas.microsoft.com/office/drawing/2014/main" val="3732800774"/>
                    </a:ext>
                  </a:extLst>
                </a:gridCol>
                <a:gridCol w="808522">
                  <a:extLst>
                    <a:ext uri="{9D8B030D-6E8A-4147-A177-3AD203B41FA5}">
                      <a16:colId xmlns:a16="http://schemas.microsoft.com/office/drawing/2014/main" val="283219903"/>
                    </a:ext>
                  </a:extLst>
                </a:gridCol>
              </a:tblGrid>
              <a:tr h="626812">
                <a:tc>
                  <a:txBody>
                    <a:bodyPr/>
                    <a:lstStyle/>
                    <a:p>
                      <a:pPr>
                        <a:lnSpc>
                          <a:spcPct val="115000"/>
                        </a:lnSpc>
                        <a:spcAft>
                          <a:spcPts val="0"/>
                        </a:spcAft>
                      </a:pPr>
                      <a:r>
                        <a:rPr lang="en-US" sz="1200" b="1" dirty="0">
                          <a:effectLst/>
                          <a:latin typeface="+mj-lt"/>
                        </a:rPr>
                        <a:t>I'm satisfied with the range of offerings within my immediate region in the field</a:t>
                      </a:r>
                      <a:r>
                        <a:rPr lang="en-US" sz="1200" b="1" baseline="0" dirty="0">
                          <a:effectLst/>
                          <a:latin typeface="+mj-lt"/>
                        </a:rPr>
                        <a:t> of</a:t>
                      </a:r>
                      <a:r>
                        <a:rPr lang="en-US" sz="1200" b="1" dirty="0">
                          <a:effectLst/>
                          <a:latin typeface="+mj-lt"/>
                        </a:rPr>
                        <a:t>...</a:t>
                      </a:r>
                      <a:endParaRPr lang="de-DE" sz="1200" b="1" dirty="0">
                        <a:effectLst/>
                        <a:latin typeface="+mj-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0" dirty="0">
                          <a:effectLst/>
                          <a:latin typeface="+mj-lt"/>
                        </a:rPr>
                        <a:t>Do</a:t>
                      </a:r>
                      <a:r>
                        <a:rPr lang="de-DE" sz="1200" b="0" baseline="0" dirty="0">
                          <a:effectLst/>
                          <a:latin typeface="+mj-lt"/>
                        </a:rPr>
                        <a:t> not </a:t>
                      </a:r>
                      <a:r>
                        <a:rPr lang="de-DE" sz="1200" b="0" baseline="0" dirty="0" err="1">
                          <a:effectLst/>
                          <a:latin typeface="+mj-lt"/>
                        </a:rPr>
                        <a:t>agree</a:t>
                      </a:r>
                      <a:r>
                        <a:rPr lang="de-DE" sz="1200" b="0" baseline="0" dirty="0">
                          <a:effectLst/>
                          <a:latin typeface="+mj-lt"/>
                        </a:rPr>
                        <a:t> </a:t>
                      </a:r>
                      <a:r>
                        <a:rPr lang="de-DE" sz="1200" b="0" dirty="0">
                          <a:effectLst/>
                          <a:latin typeface="+mj-lt"/>
                          <a:ea typeface="Calibri" panose="020F0502020204030204" pitchFamily="34" charset="0"/>
                        </a:rPr>
                        <a:t>(1)</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0" dirty="0" err="1">
                          <a:effectLst/>
                          <a:latin typeface="+mj-lt"/>
                        </a:rPr>
                        <a:t>Rather</a:t>
                      </a:r>
                      <a:r>
                        <a:rPr lang="de-DE" sz="1200" b="0" dirty="0">
                          <a:effectLst/>
                          <a:latin typeface="+mj-lt"/>
                        </a:rPr>
                        <a:t> </a:t>
                      </a:r>
                      <a:r>
                        <a:rPr lang="de-DE" sz="1200" b="0" dirty="0" err="1">
                          <a:effectLst/>
                          <a:latin typeface="+mj-lt"/>
                        </a:rPr>
                        <a:t>disagree</a:t>
                      </a:r>
                      <a:endParaRPr lang="de-DE" sz="1200" b="0" dirty="0">
                        <a:effectLst/>
                        <a:latin typeface="+mj-lt"/>
                      </a:endParaRPr>
                    </a:p>
                    <a:p>
                      <a:pPr algn="ctr">
                        <a:lnSpc>
                          <a:spcPct val="115000"/>
                        </a:lnSpc>
                        <a:spcAft>
                          <a:spcPts val="0"/>
                        </a:spcAft>
                      </a:pPr>
                      <a:r>
                        <a:rPr lang="de-DE" sz="1200" b="0" dirty="0">
                          <a:effectLst/>
                          <a:latin typeface="+mj-lt"/>
                          <a:ea typeface="Calibri" panose="020F0502020204030204" pitchFamily="34" charset="0"/>
                        </a:rPr>
                        <a:t>(2)</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0" dirty="0" err="1">
                          <a:effectLst/>
                          <a:latin typeface="+mj-lt"/>
                        </a:rPr>
                        <a:t>Rather</a:t>
                      </a:r>
                      <a:r>
                        <a:rPr lang="de-DE" sz="1200" b="0" dirty="0">
                          <a:effectLst/>
                          <a:latin typeface="+mj-lt"/>
                        </a:rPr>
                        <a:t> </a:t>
                      </a:r>
                      <a:r>
                        <a:rPr lang="de-DE" sz="1200" b="0" dirty="0" err="1">
                          <a:effectLst/>
                          <a:latin typeface="+mj-lt"/>
                        </a:rPr>
                        <a:t>agree</a:t>
                      </a:r>
                      <a:endParaRPr lang="de-DE" sz="1200" b="0" dirty="0">
                        <a:effectLst/>
                        <a:latin typeface="+mj-lt"/>
                      </a:endParaRPr>
                    </a:p>
                    <a:p>
                      <a:pPr algn="ctr">
                        <a:lnSpc>
                          <a:spcPct val="115000"/>
                        </a:lnSpc>
                        <a:spcAft>
                          <a:spcPts val="0"/>
                        </a:spcAft>
                      </a:pPr>
                      <a:r>
                        <a:rPr lang="de-DE" sz="1200" b="0" dirty="0">
                          <a:effectLst/>
                          <a:latin typeface="+mj-lt"/>
                        </a:rPr>
                        <a:t>(3)</a:t>
                      </a:r>
                      <a:endParaRPr lang="de-DE" sz="1200" b="0" dirty="0">
                        <a:effectLst/>
                        <a:latin typeface="+mj-lt"/>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0" dirty="0" err="1">
                          <a:effectLst/>
                          <a:latin typeface="+mj-lt"/>
                        </a:rPr>
                        <a:t>Fully</a:t>
                      </a:r>
                      <a:r>
                        <a:rPr lang="de-DE" sz="1200" b="0" dirty="0">
                          <a:effectLst/>
                          <a:latin typeface="+mj-lt"/>
                        </a:rPr>
                        <a:t> </a:t>
                      </a:r>
                      <a:r>
                        <a:rPr lang="de-DE" sz="1200" b="0" dirty="0" err="1">
                          <a:effectLst/>
                          <a:latin typeface="+mj-lt"/>
                        </a:rPr>
                        <a:t>agree</a:t>
                      </a:r>
                      <a:endParaRPr lang="de-DE" sz="1200" b="0" dirty="0">
                        <a:effectLst/>
                        <a:latin typeface="+mj-lt"/>
                      </a:endParaRPr>
                    </a:p>
                    <a:p>
                      <a:pPr algn="ctr">
                        <a:lnSpc>
                          <a:spcPct val="115000"/>
                        </a:lnSpc>
                        <a:spcAft>
                          <a:spcPts val="0"/>
                        </a:spcAft>
                      </a:pPr>
                      <a:r>
                        <a:rPr lang="de-DE" sz="1200" b="0" dirty="0">
                          <a:effectLst/>
                          <a:latin typeface="+mj-lt"/>
                          <a:ea typeface="Calibri" panose="020F0502020204030204" pitchFamily="34" charset="0"/>
                        </a:rPr>
                        <a:t>(4)</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0" kern="1200" dirty="0" err="1">
                          <a:solidFill>
                            <a:schemeClr val="dk1"/>
                          </a:solidFill>
                          <a:effectLst/>
                          <a:latin typeface="+mn-lt"/>
                          <a:ea typeface="+mn-ea"/>
                          <a:cs typeface="+mn-cs"/>
                        </a:rPr>
                        <a:t>no</a:t>
                      </a:r>
                      <a:r>
                        <a:rPr lang="de-DE" sz="1200" b="0" kern="1200" dirty="0">
                          <a:solidFill>
                            <a:schemeClr val="dk1"/>
                          </a:solidFill>
                          <a:effectLst/>
                          <a:latin typeface="+mn-lt"/>
                          <a:ea typeface="+mn-ea"/>
                          <a:cs typeface="+mn-cs"/>
                        </a:rPr>
                        <a:t> </a:t>
                      </a:r>
                      <a:r>
                        <a:rPr lang="de-DE" sz="1200" b="0" kern="1200" dirty="0" err="1">
                          <a:solidFill>
                            <a:schemeClr val="dk1"/>
                          </a:solidFill>
                          <a:effectLst/>
                          <a:latin typeface="+mn-lt"/>
                          <a:ea typeface="+mn-ea"/>
                          <a:cs typeface="+mn-cs"/>
                        </a:rPr>
                        <a:t>specification</a:t>
                      </a:r>
                      <a:endParaRPr lang="de-DE" sz="1200" b="0" kern="1200" dirty="0">
                        <a:solidFill>
                          <a:schemeClr val="dk1"/>
                        </a:solidFill>
                        <a:effectLst/>
                        <a:latin typeface="+mn-lt"/>
                        <a:ea typeface="Calibri" panose="020F0502020204030204" pitchFamily="34" charset="0"/>
                        <a:cs typeface="+mn-cs"/>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de-DE" sz="1200" b="1" kern="1200" dirty="0" err="1">
                          <a:solidFill>
                            <a:schemeClr val="dk1"/>
                          </a:solidFill>
                          <a:effectLst/>
                          <a:latin typeface="+mn-lt"/>
                          <a:ea typeface="Calibri" panose="020F0502020204030204" pitchFamily="34" charset="0"/>
                          <a:cs typeface="+mn-cs"/>
                        </a:rPr>
                        <a:t>Number</a:t>
                      </a:r>
                      <a:r>
                        <a:rPr lang="de-DE" sz="1200" b="1" kern="1200" dirty="0">
                          <a:solidFill>
                            <a:schemeClr val="dk1"/>
                          </a:solidFill>
                          <a:effectLst/>
                          <a:latin typeface="+mn-lt"/>
                          <a:ea typeface="Calibri" panose="020F0502020204030204" pitchFamily="34" charset="0"/>
                          <a:cs typeface="+mn-cs"/>
                        </a:rPr>
                        <a:t> of </a:t>
                      </a:r>
                      <a:r>
                        <a:rPr lang="de-DE" sz="1200" b="1" kern="1200" dirty="0" err="1">
                          <a:solidFill>
                            <a:schemeClr val="dk1"/>
                          </a:solidFill>
                          <a:effectLst/>
                          <a:latin typeface="+mn-lt"/>
                          <a:ea typeface="Calibri" panose="020F0502020204030204" pitchFamily="34" charset="0"/>
                          <a:cs typeface="+mn-cs"/>
                        </a:rPr>
                        <a:t>participants</a:t>
                      </a:r>
                      <a:r>
                        <a:rPr lang="de-DE" sz="1200" b="1" kern="1200" dirty="0">
                          <a:solidFill>
                            <a:schemeClr val="dk1"/>
                          </a:solidFill>
                          <a:effectLst/>
                          <a:latin typeface="+mn-lt"/>
                          <a:ea typeface="Calibri" panose="020F0502020204030204" pitchFamily="34" charset="0"/>
                          <a:cs typeface="+mn-cs"/>
                        </a:rPr>
                        <a:t> </a:t>
                      </a:r>
                      <a:r>
                        <a:rPr lang="de-DE" sz="1200" b="1" dirty="0">
                          <a:effectLst/>
                          <a:latin typeface="+mj-lt"/>
                          <a:ea typeface="Calibri" panose="020F0502020204030204" pitchFamily="34" charset="0"/>
                        </a:rPr>
                        <a:t>(N)</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b="1" dirty="0">
                          <a:effectLst/>
                          <a:latin typeface="+mj-lt"/>
                          <a:ea typeface="Calibri" panose="020F0502020204030204" pitchFamily="34" charset="0"/>
                        </a:rPr>
                        <a:t>Average </a:t>
                      </a:r>
                      <a:r>
                        <a:rPr lang="de-DE" sz="1200" b="1" dirty="0" err="1">
                          <a:effectLst/>
                          <a:latin typeface="+mj-lt"/>
                          <a:ea typeface="Calibri" panose="020F0502020204030204" pitchFamily="34" charset="0"/>
                        </a:rPr>
                        <a:t>value</a:t>
                      </a:r>
                      <a:endParaRPr lang="de-DE" sz="1200" b="1" dirty="0">
                        <a:effectLst/>
                        <a:latin typeface="+mj-lt"/>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302425"/>
                  </a:ext>
                </a:extLst>
              </a:tr>
              <a:tr h="181610">
                <a:tc>
                  <a:txBody>
                    <a:bodyPr/>
                    <a:lstStyle/>
                    <a:p>
                      <a:pPr>
                        <a:lnSpc>
                          <a:spcPct val="115000"/>
                        </a:lnSpc>
                        <a:spcAft>
                          <a:spcPts val="0"/>
                        </a:spcAft>
                      </a:pPr>
                      <a:r>
                        <a:rPr lang="en-US" sz="1100" dirty="0">
                          <a:effectLst/>
                          <a:latin typeface="Calibri" panose="020F0502020204030204" pitchFamily="34" charset="0"/>
                          <a:ea typeface="Calibri" panose="020F0502020204030204" pitchFamily="34" charset="0"/>
                        </a:rPr>
                        <a:t>Culture (e.g. museums, theaters, exhibitions).</a:t>
                      </a:r>
                    </a:p>
                    <a:p>
                      <a:pPr>
                        <a:lnSpc>
                          <a:spcPct val="115000"/>
                        </a:lnSpc>
                        <a:spcAft>
                          <a:spcPts val="0"/>
                        </a:spcAft>
                      </a:pPr>
                      <a:r>
                        <a:rPr lang="de-DE" sz="1100" dirty="0">
                          <a:effectLst/>
                          <a:latin typeface="Calibri" panose="020F0502020204030204" pitchFamily="34"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a:effectLst/>
                        </a:rPr>
                        <a:t>○</a:t>
                      </a:r>
                      <a:endParaRPr lang="de-DE" sz="1100">
                        <a:effectLst/>
                        <a:latin typeface="Calibri" panose="020F0502020204030204" pitchFamily="34" charset="0"/>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de-DE" sz="1200" kern="1200" dirty="0">
                          <a:solidFill>
                            <a:schemeClr val="dk1"/>
                          </a:solidFill>
                          <a:effectLst/>
                          <a:latin typeface="+mn-lt"/>
                          <a:ea typeface="+mn-ea"/>
                          <a:cs typeface="+mn-cs"/>
                        </a:rPr>
                        <a:t>150</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algn="ctr" defTabSz="457200" rtl="0" eaLnBrk="1" fontAlgn="t" latinLnBrk="0" hangingPunct="1">
                        <a:lnSpc>
                          <a:spcPct val="115000"/>
                        </a:lnSpc>
                        <a:spcAft>
                          <a:spcPts val="0"/>
                        </a:spcAft>
                      </a:pPr>
                      <a:r>
                        <a:rPr lang="de-DE" sz="1200" b="1" kern="1200" dirty="0">
                          <a:solidFill>
                            <a:schemeClr val="tx1"/>
                          </a:solidFill>
                          <a:effectLst/>
                          <a:latin typeface="+mn-lt"/>
                          <a:ea typeface="+mn-ea"/>
                          <a:cs typeface="+mn-cs"/>
                        </a:rPr>
                        <a:t>2,17</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54691074"/>
                  </a:ext>
                </a:extLst>
              </a:tr>
              <a:tr h="171450">
                <a:tc>
                  <a:txBody>
                    <a:bodyPr/>
                    <a:lstStyle/>
                    <a:p>
                      <a:pPr>
                        <a:lnSpc>
                          <a:spcPct val="115000"/>
                        </a:lnSpc>
                        <a:spcAft>
                          <a:spcPts val="0"/>
                        </a:spcAft>
                      </a:pPr>
                      <a:r>
                        <a:rPr lang="en-US" sz="1100" dirty="0">
                          <a:effectLst/>
                          <a:latin typeface="Calibri" panose="020F0502020204030204" pitchFamily="34" charset="0"/>
                          <a:ea typeface="Calibri" panose="020F0502020204030204" pitchFamily="34" charset="0"/>
                        </a:rPr>
                        <a:t>Music events (e.g. concerts, festivals).</a:t>
                      </a:r>
                    </a:p>
                    <a:p>
                      <a:pPr>
                        <a:lnSpc>
                          <a:spcPct val="115000"/>
                        </a:lnSpc>
                        <a:spcAft>
                          <a:spcPts val="0"/>
                        </a:spcAft>
                      </a:pPr>
                      <a:r>
                        <a:rPr lang="de-DE" sz="1100" dirty="0">
                          <a:effectLst/>
                          <a:latin typeface="Calibri" panose="020F0502020204030204" pitchFamily="34"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de-DE" sz="1200" kern="1200" dirty="0">
                          <a:solidFill>
                            <a:schemeClr val="dk1"/>
                          </a:solidFill>
                          <a:effectLst/>
                          <a:latin typeface="+mn-lt"/>
                          <a:ea typeface="+mn-ea"/>
                          <a:cs typeface="+mn-cs"/>
                        </a:rPr>
                        <a:t>170</a:t>
                      </a: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de-DE" sz="1200" b="1" kern="1200" dirty="0">
                          <a:solidFill>
                            <a:schemeClr val="tx1"/>
                          </a:solidFill>
                          <a:effectLst/>
                          <a:latin typeface="+mn-lt"/>
                          <a:ea typeface="+mn-ea"/>
                          <a:cs typeface="+mn-cs"/>
                        </a:rPr>
                        <a:t>2,23</a:t>
                      </a: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93836330"/>
                  </a:ext>
                </a:extLst>
              </a:tr>
              <a:tr h="363220">
                <a:tc>
                  <a:txBody>
                    <a:bodyPr/>
                    <a:lstStyle/>
                    <a:p>
                      <a:pPr>
                        <a:lnSpc>
                          <a:spcPct val="115000"/>
                        </a:lnSpc>
                        <a:spcAft>
                          <a:spcPts val="0"/>
                        </a:spcAft>
                      </a:pPr>
                      <a:r>
                        <a:rPr lang="en-US" sz="1100" dirty="0">
                          <a:effectLst/>
                          <a:latin typeface="Calibri" panose="020F0502020204030204" pitchFamily="34" charset="0"/>
                          <a:ea typeface="Calibri" panose="020F0502020204030204" pitchFamily="34" charset="0"/>
                        </a:rPr>
                        <a:t>Major sport events (e.g. German Soccer League).</a:t>
                      </a:r>
                      <a:endParaRPr lang="de-DE" sz="1100"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de-DE" sz="1200" kern="1200" dirty="0">
                          <a:solidFill>
                            <a:schemeClr val="dk1"/>
                          </a:solidFill>
                          <a:effectLst/>
                          <a:latin typeface="+mn-lt"/>
                          <a:ea typeface="+mn-ea"/>
                          <a:cs typeface="+mn-cs"/>
                        </a:rPr>
                        <a:t>156</a:t>
                      </a: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de-DE" sz="1200" b="1" kern="1200" dirty="0">
                          <a:solidFill>
                            <a:schemeClr val="tx1"/>
                          </a:solidFill>
                          <a:effectLst/>
                          <a:latin typeface="+mn-lt"/>
                          <a:ea typeface="+mn-ea"/>
                          <a:cs typeface="+mn-cs"/>
                        </a:rPr>
                        <a:t>2,25</a:t>
                      </a: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87002879"/>
                  </a:ext>
                </a:extLst>
              </a:tr>
              <a:tr h="171450">
                <a:tc>
                  <a:txBody>
                    <a:bodyPr/>
                    <a:lstStyle/>
                    <a:p>
                      <a:pPr>
                        <a:lnSpc>
                          <a:spcPct val="115000"/>
                        </a:lnSpc>
                        <a:spcAft>
                          <a:spcPts val="0"/>
                        </a:spcAft>
                      </a:pPr>
                      <a:r>
                        <a:rPr lang="en-US" sz="1100" dirty="0">
                          <a:effectLst/>
                          <a:latin typeface="Calibri" panose="020F0502020204030204" pitchFamily="34" charset="0"/>
                          <a:ea typeface="Calibri" panose="020F0502020204030204" pitchFamily="34" charset="0"/>
                        </a:rPr>
                        <a:t>Trade shows and conventions (e.g. gaming trade shows).</a:t>
                      </a:r>
                    </a:p>
                    <a:p>
                      <a:pPr>
                        <a:lnSpc>
                          <a:spcPct val="115000"/>
                        </a:lnSpc>
                        <a:spcAft>
                          <a:spcPts val="0"/>
                        </a:spcAft>
                      </a:pPr>
                      <a:r>
                        <a:rPr lang="de-DE" sz="1100" dirty="0">
                          <a:effectLst/>
                          <a:latin typeface="Calibri" panose="020F0502020204030204" pitchFamily="34"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de-DE" sz="1200" kern="1200" dirty="0">
                          <a:solidFill>
                            <a:schemeClr val="dk1"/>
                          </a:solidFill>
                          <a:effectLst/>
                          <a:latin typeface="+mn-lt"/>
                          <a:ea typeface="+mn-ea"/>
                          <a:cs typeface="+mn-cs"/>
                        </a:rPr>
                        <a:t>166</a:t>
                      </a: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en-GB" sz="1200" b="1" kern="1200" dirty="0">
                          <a:solidFill>
                            <a:srgbClr val="FF0000"/>
                          </a:solidFill>
                          <a:effectLst/>
                          <a:latin typeface="+mn-lt"/>
                          <a:ea typeface="+mn-ea"/>
                          <a:cs typeface="+mn-cs"/>
                        </a:rPr>
                        <a:t>1,49</a:t>
                      </a:r>
                      <a:endParaRPr lang="de-DE" sz="1200" b="1" kern="1200" dirty="0">
                        <a:solidFill>
                          <a:srgbClr val="FF0000"/>
                        </a:solidFill>
                        <a:effectLst/>
                        <a:latin typeface="+mn-lt"/>
                        <a:ea typeface="+mn-ea"/>
                        <a:cs typeface="+mn-cs"/>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41423761"/>
                  </a:ext>
                </a:extLst>
              </a:tr>
              <a:tr h="171450">
                <a:tc>
                  <a:txBody>
                    <a:bodyPr/>
                    <a:lstStyle/>
                    <a:p>
                      <a:pPr>
                        <a:lnSpc>
                          <a:spcPct val="115000"/>
                        </a:lnSpc>
                        <a:spcAft>
                          <a:spcPts val="0"/>
                        </a:spcAft>
                      </a:pPr>
                      <a:r>
                        <a:rPr lang="en-US" sz="1100" dirty="0">
                          <a:effectLst/>
                          <a:latin typeface="Calibri" panose="020F0502020204030204" pitchFamily="34" charset="0"/>
                          <a:ea typeface="Calibri" panose="020F0502020204030204" pitchFamily="34" charset="0"/>
                        </a:rPr>
                        <a:t>City events and folk festivals (street festivals).</a:t>
                      </a:r>
                    </a:p>
                    <a:p>
                      <a:pPr>
                        <a:lnSpc>
                          <a:spcPct val="115000"/>
                        </a:lnSpc>
                        <a:spcAft>
                          <a:spcPts val="0"/>
                        </a:spcAft>
                      </a:pPr>
                      <a:r>
                        <a:rPr lang="de-DE" sz="1100" dirty="0">
                          <a:effectLst/>
                          <a:latin typeface="Calibri" panose="020F0502020204030204" pitchFamily="34"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de-DE" sz="1200" kern="1200" dirty="0">
                          <a:solidFill>
                            <a:schemeClr val="dk1"/>
                          </a:solidFill>
                          <a:effectLst/>
                          <a:latin typeface="+mn-lt"/>
                          <a:ea typeface="+mn-ea"/>
                          <a:cs typeface="+mn-cs"/>
                        </a:rPr>
                        <a:t>169</a:t>
                      </a: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de-DE" sz="1200" b="1" kern="1200" dirty="0">
                          <a:solidFill>
                            <a:schemeClr val="tx1"/>
                          </a:solidFill>
                          <a:effectLst/>
                          <a:latin typeface="+mn-lt"/>
                          <a:ea typeface="+mn-ea"/>
                          <a:cs typeface="+mn-cs"/>
                        </a:rPr>
                        <a:t>2,62</a:t>
                      </a: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25711822"/>
                  </a:ext>
                </a:extLst>
              </a:tr>
              <a:tr h="171450">
                <a:tc>
                  <a:txBody>
                    <a:bodyPr/>
                    <a:lstStyle/>
                    <a:p>
                      <a:pPr>
                        <a:lnSpc>
                          <a:spcPct val="115000"/>
                        </a:lnSpc>
                        <a:spcAft>
                          <a:spcPts val="0"/>
                        </a:spcAft>
                      </a:pPr>
                      <a:r>
                        <a:rPr lang="en-US" sz="1100" dirty="0">
                          <a:effectLst/>
                          <a:latin typeface="Calibri" panose="020F0502020204030204" pitchFamily="34" charset="0"/>
                          <a:ea typeface="Calibri" panose="020F0502020204030204" pitchFamily="34" charset="0"/>
                        </a:rPr>
                        <a:t>Clubs and reunions (shared hobbies).</a:t>
                      </a:r>
                    </a:p>
                    <a:p>
                      <a:pPr>
                        <a:lnSpc>
                          <a:spcPct val="115000"/>
                        </a:lnSpc>
                        <a:spcAft>
                          <a:spcPts val="0"/>
                        </a:spcAft>
                      </a:pPr>
                      <a:r>
                        <a:rPr lang="de-DE" sz="1100" dirty="0">
                          <a:effectLst/>
                          <a:latin typeface="Calibri" panose="020F0502020204030204" pitchFamily="34"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de-DE" sz="1200" kern="1200" dirty="0">
                          <a:solidFill>
                            <a:schemeClr val="dk1"/>
                          </a:solidFill>
                          <a:effectLst/>
                          <a:latin typeface="+mn-lt"/>
                          <a:ea typeface="+mn-ea"/>
                          <a:cs typeface="+mn-cs"/>
                        </a:rPr>
                        <a:t>160</a:t>
                      </a: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de-DE" sz="1200" b="1" kern="1200" dirty="0">
                          <a:solidFill>
                            <a:schemeClr val="tx1"/>
                          </a:solidFill>
                          <a:effectLst/>
                          <a:latin typeface="+mn-lt"/>
                          <a:ea typeface="+mn-ea"/>
                          <a:cs typeface="+mn-cs"/>
                        </a:rPr>
                        <a:t>2,80</a:t>
                      </a: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04415471"/>
                  </a:ext>
                </a:extLst>
              </a:tr>
              <a:tr h="171450">
                <a:tc>
                  <a:txBody>
                    <a:bodyPr/>
                    <a:lstStyle/>
                    <a:p>
                      <a:pPr>
                        <a:lnSpc>
                          <a:spcPct val="115000"/>
                        </a:lnSpc>
                        <a:spcAft>
                          <a:spcPts val="0"/>
                        </a:spcAft>
                      </a:pPr>
                      <a:r>
                        <a:rPr lang="en-US" sz="1100" dirty="0">
                          <a:effectLst/>
                          <a:latin typeface="Calibri" panose="020F0502020204030204" pitchFamily="34" charset="0"/>
                          <a:ea typeface="Calibri" panose="020F0502020204030204" pitchFamily="34" charset="0"/>
                        </a:rPr>
                        <a:t>Participation in non-governmental organization or political activism (e.g. environmental protection). </a:t>
                      </a:r>
                    </a:p>
                    <a:p>
                      <a:pPr>
                        <a:lnSpc>
                          <a:spcPct val="115000"/>
                        </a:lnSpc>
                        <a:spcAft>
                          <a:spcPts val="0"/>
                        </a:spcAft>
                      </a:pPr>
                      <a:endParaRPr lang="de-DE" sz="1100"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100" dirty="0">
                          <a:effectLst/>
                        </a:rPr>
                        <a:t>○</a:t>
                      </a:r>
                      <a:endParaRPr lang="de-DE" sz="11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1200" kern="1200" dirty="0">
                          <a:solidFill>
                            <a:schemeClr val="dk1"/>
                          </a:solidFill>
                          <a:effectLst/>
                          <a:latin typeface="+mn-lt"/>
                          <a:ea typeface="+mn-ea"/>
                          <a:cs typeface="+mn-cs"/>
                        </a:rPr>
                        <a:t>138</a:t>
                      </a: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200" b="1" kern="1200" dirty="0">
                          <a:solidFill>
                            <a:schemeClr val="tx1"/>
                          </a:solidFill>
                          <a:effectLst/>
                          <a:latin typeface="+mn-lt"/>
                          <a:ea typeface="+mn-ea"/>
                          <a:cs typeface="+mn-cs"/>
                        </a:rPr>
                        <a:t>2,20</a:t>
                      </a:r>
                      <a:endParaRPr lang="de-DE" sz="1200" b="1" kern="1200" dirty="0">
                        <a:solidFill>
                          <a:schemeClr val="tx1"/>
                        </a:solidFill>
                        <a:effectLst/>
                        <a:latin typeface="+mn-lt"/>
                        <a:ea typeface="+mn-ea"/>
                        <a:cs typeface="+mn-cs"/>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3246720"/>
                  </a:ext>
                </a:extLst>
              </a:tr>
            </a:tbl>
          </a:graphicData>
        </a:graphic>
      </p:graphicFrame>
    </p:spTree>
    <p:custDataLst>
      <p:tags r:id="rId1"/>
    </p:custDataLst>
    <p:extLst>
      <p:ext uri="{BB962C8B-B14F-4D97-AF65-F5344CB8AC3E}">
        <p14:creationId xmlns:p14="http://schemas.microsoft.com/office/powerpoint/2010/main" val="2495839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235EB6-6576-4916-BA17-97BCD98C58A3}"/>
              </a:ext>
            </a:extLst>
          </p:cNvPr>
          <p:cNvSpPr>
            <a:spLocks noGrp="1"/>
          </p:cNvSpPr>
          <p:nvPr>
            <p:ph type="title"/>
          </p:nvPr>
        </p:nvSpPr>
        <p:spPr>
          <a:xfrm>
            <a:off x="838200" y="365125"/>
            <a:ext cx="11102340" cy="1325563"/>
          </a:xfrm>
        </p:spPr>
        <p:txBody>
          <a:bodyPr>
            <a:normAutofit/>
          </a:bodyPr>
          <a:lstStyle/>
          <a:p>
            <a:r>
              <a:rPr lang="de-DE" dirty="0"/>
              <a:t>#1 </a:t>
            </a:r>
            <a:r>
              <a:rPr lang="en-US" dirty="0"/>
              <a:t>Sample application idea: AI and entertainment</a:t>
            </a:r>
            <a:endParaRPr lang="de-DE" sz="3600" dirty="0"/>
          </a:p>
        </p:txBody>
      </p:sp>
      <p:sp>
        <p:nvSpPr>
          <p:cNvPr id="3" name="Textplatzhalter 2">
            <a:extLst>
              <a:ext uri="{FF2B5EF4-FFF2-40B4-BE49-F238E27FC236}">
                <a16:creationId xmlns:a16="http://schemas.microsoft.com/office/drawing/2014/main" id="{E1448F80-BA31-4391-BCC3-802426F08812}"/>
              </a:ext>
            </a:extLst>
          </p:cNvPr>
          <p:cNvSpPr>
            <a:spLocks noGrp="1"/>
          </p:cNvSpPr>
          <p:nvPr>
            <p:ph type="body" sz="half" idx="1"/>
          </p:nvPr>
        </p:nvSpPr>
        <p:spPr>
          <a:xfrm>
            <a:off x="838200" y="1524239"/>
            <a:ext cx="8906164" cy="4351338"/>
          </a:xfrm>
        </p:spPr>
        <p:txBody>
          <a:bodyPr>
            <a:normAutofit/>
          </a:bodyPr>
          <a:lstStyle/>
          <a:p>
            <a:pPr marL="114300" indent="0">
              <a:buNone/>
            </a:pPr>
            <a:r>
              <a:rPr lang="de-DE" b="1" dirty="0"/>
              <a:t>Virtual Arena Uelzen</a:t>
            </a:r>
          </a:p>
          <a:p>
            <a:pPr marL="114300" indent="0">
              <a:buNone/>
            </a:pPr>
            <a:endParaRPr lang="de-DE" sz="1000" b="1" dirty="0"/>
          </a:p>
          <a:p>
            <a:pPr marL="114300" indent="0">
              <a:buNone/>
            </a:pPr>
            <a:endParaRPr lang="de-DE" sz="1800" dirty="0"/>
          </a:p>
          <a:p>
            <a:pPr marL="114300" indent="0">
              <a:buNone/>
            </a:pPr>
            <a:endParaRPr lang="de-DE" sz="1800" dirty="0"/>
          </a:p>
          <a:p>
            <a:pPr marL="114300" indent="0">
              <a:buNone/>
            </a:pPr>
            <a:endParaRPr lang="de-DE" sz="1800" dirty="0"/>
          </a:p>
        </p:txBody>
      </p:sp>
      <p:pic>
        <p:nvPicPr>
          <p:cNvPr id="10" name="Grafik 9">
            <a:extLst>
              <a:ext uri="{FF2B5EF4-FFF2-40B4-BE49-F238E27FC236}">
                <a16:creationId xmlns:a16="http://schemas.microsoft.com/office/drawing/2014/main" id="{BFB29DD5-39AA-4E1C-A164-CFFE7CB9D222}"/>
              </a:ext>
            </a:extLst>
          </p:cNvPr>
          <p:cNvPicPr>
            <a:picLocks noChangeAspect="1"/>
          </p:cNvPicPr>
          <p:nvPr/>
        </p:nvPicPr>
        <p:blipFill>
          <a:blip r:embed="rId4"/>
          <a:stretch>
            <a:fillRect/>
          </a:stretch>
        </p:blipFill>
        <p:spPr>
          <a:xfrm>
            <a:off x="441218" y="2345716"/>
            <a:ext cx="5159211" cy="3224148"/>
          </a:xfrm>
          <a:prstGeom prst="rect">
            <a:avLst/>
          </a:prstGeom>
        </p:spPr>
      </p:pic>
      <p:pic>
        <p:nvPicPr>
          <p:cNvPr id="12" name="Grafik 11">
            <a:extLst>
              <a:ext uri="{FF2B5EF4-FFF2-40B4-BE49-F238E27FC236}">
                <a16:creationId xmlns:a16="http://schemas.microsoft.com/office/drawing/2014/main" id="{961C7FFB-684A-4EC5-A805-096EFB7C6C2E}"/>
              </a:ext>
            </a:extLst>
          </p:cNvPr>
          <p:cNvPicPr>
            <a:picLocks noChangeAspect="1"/>
          </p:cNvPicPr>
          <p:nvPr/>
        </p:nvPicPr>
        <p:blipFill>
          <a:blip r:embed="rId5"/>
          <a:stretch>
            <a:fillRect/>
          </a:stretch>
        </p:blipFill>
        <p:spPr>
          <a:xfrm>
            <a:off x="5997411" y="2345717"/>
            <a:ext cx="5726726" cy="3224147"/>
          </a:xfrm>
          <a:prstGeom prst="rect">
            <a:avLst/>
          </a:prstGeom>
        </p:spPr>
      </p:pic>
    </p:spTree>
    <p:custDataLst>
      <p:tags r:id="rId1"/>
    </p:custDataLst>
    <p:extLst>
      <p:ext uri="{BB962C8B-B14F-4D97-AF65-F5344CB8AC3E}">
        <p14:creationId xmlns:p14="http://schemas.microsoft.com/office/powerpoint/2010/main" val="160178711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235EB6-6576-4916-BA17-97BCD98C58A3}"/>
              </a:ext>
            </a:extLst>
          </p:cNvPr>
          <p:cNvSpPr>
            <a:spLocks noGrp="1"/>
          </p:cNvSpPr>
          <p:nvPr>
            <p:ph type="title"/>
          </p:nvPr>
        </p:nvSpPr>
        <p:spPr>
          <a:xfrm>
            <a:off x="838200" y="365125"/>
            <a:ext cx="11102340" cy="1325563"/>
          </a:xfrm>
        </p:spPr>
        <p:txBody>
          <a:bodyPr>
            <a:normAutofit/>
          </a:bodyPr>
          <a:lstStyle/>
          <a:p>
            <a:r>
              <a:rPr lang="de-DE" dirty="0"/>
              <a:t>#1 </a:t>
            </a:r>
            <a:r>
              <a:rPr lang="en-US" dirty="0"/>
              <a:t>Sample application idea: AI and entertainment</a:t>
            </a:r>
            <a:endParaRPr lang="de-DE" sz="3600" dirty="0"/>
          </a:p>
        </p:txBody>
      </p:sp>
      <p:sp>
        <p:nvSpPr>
          <p:cNvPr id="3" name="Textplatzhalter 2">
            <a:extLst>
              <a:ext uri="{FF2B5EF4-FFF2-40B4-BE49-F238E27FC236}">
                <a16:creationId xmlns:a16="http://schemas.microsoft.com/office/drawing/2014/main" id="{E1448F80-BA31-4391-BCC3-802426F08812}"/>
              </a:ext>
            </a:extLst>
          </p:cNvPr>
          <p:cNvSpPr>
            <a:spLocks noGrp="1"/>
          </p:cNvSpPr>
          <p:nvPr>
            <p:ph type="body" sz="half" idx="1"/>
          </p:nvPr>
        </p:nvSpPr>
        <p:spPr>
          <a:xfrm>
            <a:off x="838200" y="1524239"/>
            <a:ext cx="7762097" cy="4351338"/>
          </a:xfrm>
        </p:spPr>
        <p:txBody>
          <a:bodyPr>
            <a:normAutofit fontScale="92500" lnSpcReduction="10000"/>
          </a:bodyPr>
          <a:lstStyle/>
          <a:p>
            <a:pPr marL="114300" indent="0">
              <a:buNone/>
            </a:pPr>
            <a:r>
              <a:rPr lang="en-US" b="1" dirty="0"/>
              <a:t>Virtual Arena in the new BBS building - Event space in VR</a:t>
            </a:r>
          </a:p>
          <a:p>
            <a:pPr marL="114300" indent="0">
              <a:buNone/>
            </a:pPr>
            <a:endParaRPr lang="de-DE" sz="1000" b="1" dirty="0"/>
          </a:p>
          <a:p>
            <a:pPr marL="114300" indent="0">
              <a:buNone/>
            </a:pPr>
            <a:r>
              <a:rPr lang="en-US" sz="1800" b="1" dirty="0"/>
              <a:t>Place where events can be attended together in VR</a:t>
            </a:r>
          </a:p>
          <a:p>
            <a:pPr marL="114300" indent="0">
              <a:buNone/>
            </a:pPr>
            <a:r>
              <a:rPr lang="en-US" sz="1800" dirty="0"/>
              <a:t>"Virtual public viewing" of sporting events, concerts, trade fairs</a:t>
            </a:r>
            <a:r>
              <a:rPr lang="de-DE" sz="1800" dirty="0"/>
              <a:t>, ...</a:t>
            </a:r>
          </a:p>
          <a:p>
            <a:pPr marL="768350" lvl="1">
              <a:buFont typeface="Arial" panose="020B0604020202020204" pitchFamily="34" charset="0"/>
              <a:buChar char="•"/>
            </a:pPr>
            <a:r>
              <a:rPr lang="en-US" sz="1800" dirty="0"/>
              <a:t>Additional sensory impressions like vibration of the floor (4D cinema)</a:t>
            </a:r>
          </a:p>
          <a:p>
            <a:pPr marL="768350" lvl="1">
              <a:buFont typeface="Arial" panose="020B0604020202020204" pitchFamily="34" charset="0"/>
              <a:buChar char="•"/>
            </a:pPr>
            <a:r>
              <a:rPr lang="en-US" sz="1800" dirty="0"/>
              <a:t>Interaction with live audience via chat, "fan cam“ or holograms</a:t>
            </a:r>
          </a:p>
          <a:p>
            <a:pPr marL="768350" lvl="1">
              <a:buFont typeface="Arial" panose="020B0604020202020204" pitchFamily="34" charset="0"/>
              <a:buChar char="•"/>
            </a:pPr>
            <a:endParaRPr lang="de-DE" sz="1800" b="1" dirty="0"/>
          </a:p>
          <a:p>
            <a:pPr marL="114300" indent="0">
              <a:buNone/>
            </a:pPr>
            <a:r>
              <a:rPr lang="en-US" sz="1800" b="1" dirty="0"/>
              <a:t>What will make the arena better than the home screen experience?</a:t>
            </a:r>
            <a:endParaRPr lang="de-DE" sz="1800" dirty="0"/>
          </a:p>
          <a:p>
            <a:pPr marL="768350" lvl="1">
              <a:buFont typeface="Arial" panose="020B0604020202020204" pitchFamily="34" charset="0"/>
              <a:buChar char="•"/>
            </a:pPr>
            <a:r>
              <a:rPr lang="de-DE" sz="1800" dirty="0" err="1"/>
              <a:t>Stronger</a:t>
            </a:r>
            <a:r>
              <a:rPr lang="de-DE" sz="1800" dirty="0"/>
              <a:t> sense </a:t>
            </a:r>
            <a:r>
              <a:rPr lang="de-DE" sz="1800" dirty="0" err="1"/>
              <a:t>of</a:t>
            </a:r>
            <a:r>
              <a:rPr lang="de-DE" sz="1800" dirty="0"/>
              <a:t> </a:t>
            </a:r>
            <a:r>
              <a:rPr lang="de-DE" sz="1800" dirty="0" err="1"/>
              <a:t>community</a:t>
            </a:r>
            <a:r>
              <a:rPr lang="de-DE" sz="1800" dirty="0"/>
              <a:t>?</a:t>
            </a:r>
          </a:p>
          <a:p>
            <a:pPr marL="768350" lvl="1">
              <a:buFont typeface="Arial" panose="020B0604020202020204" pitchFamily="34" charset="0"/>
              <a:buChar char="•"/>
            </a:pPr>
            <a:r>
              <a:rPr lang="de-DE" sz="1800" dirty="0"/>
              <a:t>More </a:t>
            </a:r>
            <a:r>
              <a:rPr lang="de-DE" sz="1800" dirty="0" err="1"/>
              <a:t>realistic</a:t>
            </a:r>
            <a:r>
              <a:rPr lang="de-DE" sz="1800" dirty="0"/>
              <a:t> </a:t>
            </a:r>
            <a:r>
              <a:rPr lang="de-DE" sz="1800" dirty="0" err="1"/>
              <a:t>sensory</a:t>
            </a:r>
            <a:r>
              <a:rPr lang="de-DE" sz="1800" dirty="0"/>
              <a:t> </a:t>
            </a:r>
            <a:r>
              <a:rPr lang="de-DE" sz="1800" dirty="0" err="1"/>
              <a:t>impressions</a:t>
            </a:r>
            <a:r>
              <a:rPr lang="de-DE" sz="1800" dirty="0"/>
              <a:t>?</a:t>
            </a:r>
          </a:p>
          <a:p>
            <a:pPr marL="768350" lvl="1">
              <a:buFont typeface="Arial" panose="020B0604020202020204" pitchFamily="34" charset="0"/>
              <a:buChar char="•"/>
            </a:pPr>
            <a:r>
              <a:rPr lang="en-US" sz="1800" dirty="0"/>
              <a:t>Flexibility due to different perspectives?</a:t>
            </a:r>
          </a:p>
          <a:p>
            <a:pPr marL="482600" lvl="1" indent="0">
              <a:buNone/>
            </a:pPr>
            <a:endParaRPr lang="de-DE" sz="1800" b="1" dirty="0"/>
          </a:p>
          <a:p>
            <a:pPr marL="114300" indent="0">
              <a:buNone/>
            </a:pPr>
            <a:r>
              <a:rPr lang="en-US" sz="1800" b="1" dirty="0"/>
              <a:t>What could be the problems of such a VR arena? What are possible solutions?</a:t>
            </a:r>
          </a:p>
          <a:p>
            <a:pPr marL="768350" lvl="1">
              <a:buFont typeface="Arial" panose="020B0604020202020204" pitchFamily="34" charset="0"/>
              <a:buChar char="•"/>
            </a:pPr>
            <a:r>
              <a:rPr lang="en-US" sz="1800" dirty="0"/>
              <a:t>Lack of atmosphere of a live event</a:t>
            </a:r>
          </a:p>
          <a:p>
            <a:pPr marL="768350" lvl="1">
              <a:buFont typeface="Arial" panose="020B0604020202020204" pitchFamily="34" charset="0"/>
              <a:buChar char="•"/>
            </a:pPr>
            <a:r>
              <a:rPr lang="en-US" sz="1800" dirty="0"/>
              <a:t>Occupancy at peak times? (Voting system)</a:t>
            </a:r>
          </a:p>
          <a:p>
            <a:pPr marL="768350" lvl="1">
              <a:buFont typeface="Arial" panose="020B0604020202020204" pitchFamily="34" charset="0"/>
              <a:buChar char="•"/>
            </a:pPr>
            <a:endParaRPr lang="de-DE" sz="1800" dirty="0"/>
          </a:p>
          <a:p>
            <a:pPr marL="114300" indent="0">
              <a:buNone/>
            </a:pPr>
            <a:endParaRPr lang="de-DE" sz="1800" dirty="0"/>
          </a:p>
        </p:txBody>
      </p:sp>
      <p:pic>
        <p:nvPicPr>
          <p:cNvPr id="4" name="Grafik 3">
            <a:extLst>
              <a:ext uri="{FF2B5EF4-FFF2-40B4-BE49-F238E27FC236}">
                <a16:creationId xmlns:a16="http://schemas.microsoft.com/office/drawing/2014/main" id="{8E96C5FE-BEDB-47B0-A8FA-7BB54AF73916}"/>
              </a:ext>
            </a:extLst>
          </p:cNvPr>
          <p:cNvPicPr>
            <a:picLocks noChangeAspect="1"/>
          </p:cNvPicPr>
          <p:nvPr/>
        </p:nvPicPr>
        <p:blipFill>
          <a:blip r:embed="rId4"/>
          <a:stretch>
            <a:fillRect/>
          </a:stretch>
        </p:blipFill>
        <p:spPr>
          <a:xfrm>
            <a:off x="8675370" y="1577987"/>
            <a:ext cx="3340243" cy="2234622"/>
          </a:xfrm>
          <a:prstGeom prst="rect">
            <a:avLst/>
          </a:prstGeom>
        </p:spPr>
      </p:pic>
      <p:pic>
        <p:nvPicPr>
          <p:cNvPr id="6" name="Grafik 5">
            <a:extLst>
              <a:ext uri="{FF2B5EF4-FFF2-40B4-BE49-F238E27FC236}">
                <a16:creationId xmlns:a16="http://schemas.microsoft.com/office/drawing/2014/main" id="{B04FE9E6-CE17-4686-BDA1-5CBA990CFBE0}"/>
              </a:ext>
            </a:extLst>
          </p:cNvPr>
          <p:cNvPicPr>
            <a:picLocks noChangeAspect="1"/>
          </p:cNvPicPr>
          <p:nvPr/>
        </p:nvPicPr>
        <p:blipFill>
          <a:blip r:embed="rId5"/>
          <a:stretch>
            <a:fillRect/>
          </a:stretch>
        </p:blipFill>
        <p:spPr>
          <a:xfrm>
            <a:off x="8675370" y="3699908"/>
            <a:ext cx="3340243" cy="1892804"/>
          </a:xfrm>
          <a:prstGeom prst="rect">
            <a:avLst/>
          </a:prstGeom>
        </p:spPr>
      </p:pic>
    </p:spTree>
    <p:custDataLst>
      <p:tags r:id="rId1"/>
    </p:custDataLst>
    <p:extLst>
      <p:ext uri="{BB962C8B-B14F-4D97-AF65-F5344CB8AC3E}">
        <p14:creationId xmlns:p14="http://schemas.microsoft.com/office/powerpoint/2010/main" val="345216036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ntertitel 2">
            <a:extLst>
              <a:ext uri="{FF2B5EF4-FFF2-40B4-BE49-F238E27FC236}">
                <a16:creationId xmlns:a16="http://schemas.microsoft.com/office/drawing/2014/main" id="{6A6D85DE-DB83-48F3-8962-0E944D07551A}"/>
              </a:ext>
            </a:extLst>
          </p:cNvPr>
          <p:cNvSpPr>
            <a:spLocks noGrp="1"/>
          </p:cNvSpPr>
          <p:nvPr>
            <p:ph type="subTitle" idx="1"/>
          </p:nvPr>
        </p:nvSpPr>
        <p:spPr>
          <a:xfrm>
            <a:off x="609600" y="3923370"/>
            <a:ext cx="10161070" cy="1752600"/>
          </a:xfrm>
        </p:spPr>
        <p:txBody>
          <a:bodyPr/>
          <a:lstStyle>
            <a:lvl1pPr marL="0" indent="0" algn="l">
              <a:buNone/>
              <a:defRPr sz="2400">
                <a:solidFill>
                  <a:srgbClr val="7F807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If you have any further questions, please feel free to contact us via email:</a:t>
            </a:r>
          </a:p>
          <a:p>
            <a:r>
              <a:rPr lang="de-DE" dirty="0"/>
              <a:t>Matthias Ruhland: </a:t>
            </a:r>
            <a:r>
              <a:rPr lang="de-DE" dirty="0">
                <a:hlinkClick r:id="rId3"/>
              </a:rPr>
              <a:t>m.ruhland@izt.de</a:t>
            </a:r>
            <a:endParaRPr lang="de-DE" dirty="0"/>
          </a:p>
          <a:p>
            <a:r>
              <a:rPr lang="de-DE" dirty="0"/>
              <a:t>Michael Scharp: </a:t>
            </a:r>
            <a:r>
              <a:rPr lang="de-DE" dirty="0">
                <a:hlinkClick r:id="rId4"/>
              </a:rPr>
              <a:t>m.scharp@izt.de</a:t>
            </a:r>
            <a:endParaRPr lang="de-DE" dirty="0"/>
          </a:p>
          <a:p>
            <a:r>
              <a:rPr lang="de-DE" dirty="0" err="1"/>
              <a:t>Or</a:t>
            </a:r>
            <a:r>
              <a:rPr lang="de-DE" dirty="0"/>
              <a:t> </a:t>
            </a:r>
            <a:r>
              <a:rPr lang="de-DE" dirty="0" err="1"/>
              <a:t>visit</a:t>
            </a:r>
            <a:r>
              <a:rPr lang="de-DE" dirty="0"/>
              <a:t> </a:t>
            </a:r>
            <a:r>
              <a:rPr lang="de-DE" dirty="0" err="1"/>
              <a:t>us</a:t>
            </a:r>
            <a:r>
              <a:rPr lang="de-DE" dirty="0"/>
              <a:t> at: </a:t>
            </a:r>
            <a:r>
              <a:rPr lang="de-DE" dirty="0">
                <a:hlinkClick r:id="rId5"/>
              </a:rPr>
              <a:t>www.izt.de</a:t>
            </a:r>
            <a:endParaRPr lang="de-DE" dirty="0"/>
          </a:p>
        </p:txBody>
      </p:sp>
      <p:sp>
        <p:nvSpPr>
          <p:cNvPr id="15362" name="Datumsplatzhalter 3">
            <a:extLst>
              <a:ext uri="{FF2B5EF4-FFF2-40B4-BE49-F238E27FC236}">
                <a16:creationId xmlns:a16="http://schemas.microsoft.com/office/drawing/2014/main" id="{D0474A2A-526C-4CDC-B9BD-7EF435FE006F}"/>
              </a:ext>
            </a:extLst>
          </p:cNvPr>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2000"/>
              <a:buBlip>
                <a:blip r:embed="rId6"/>
              </a:buBlip>
              <a:defRPr sz="24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1pPr>
            <a:lvl2pPr marL="742950" indent="-285750">
              <a:spcBef>
                <a:spcPct val="20000"/>
              </a:spcBef>
              <a:buSzPct val="100000"/>
              <a:buBlip>
                <a:blip r:embed="rId6"/>
              </a:buBlip>
              <a:defRPr sz="22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2pPr>
            <a:lvl3pPr marL="1143000" indent="-228600">
              <a:spcBef>
                <a:spcPct val="20000"/>
              </a:spcBef>
              <a:buClr>
                <a:srgbClr val="7F807F"/>
              </a:buClr>
              <a:buSzPct val="100000"/>
              <a:buBlip>
                <a:blip r:embed="rId6"/>
              </a:buBlip>
              <a:defRPr sz="20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3pPr>
            <a:lvl4pPr marL="1600200" indent="-228600">
              <a:spcBef>
                <a:spcPct val="20000"/>
              </a:spcBef>
              <a:buClr>
                <a:srgbClr val="7F807F"/>
              </a:buClr>
              <a:buSzPct val="100000"/>
              <a:buBlip>
                <a:blip r:embed="rId6"/>
              </a:buBlip>
              <a:defRPr>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4pPr>
            <a:lvl5pPr marL="2057400" indent="-228600">
              <a:spcBef>
                <a:spcPct val="20000"/>
              </a:spcBef>
              <a:buClr>
                <a:srgbClr val="7F807F"/>
              </a:buClr>
              <a:buSzPct val="100000"/>
              <a:buBlip>
                <a:blip r:embed="rId6"/>
              </a:buBlip>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5pPr>
            <a:lvl6pPr marL="2514600" indent="-228600" defTabSz="457200" eaLnBrk="0" fontAlgn="base" hangingPunct="0">
              <a:spcBef>
                <a:spcPct val="20000"/>
              </a:spcBef>
              <a:spcAft>
                <a:spcPct val="0"/>
              </a:spcAft>
              <a:buClr>
                <a:srgbClr val="7F807F"/>
              </a:buClr>
              <a:buSzPct val="100000"/>
              <a:buBlip>
                <a:blip r:embed="rId6"/>
              </a:buBlip>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6pPr>
            <a:lvl7pPr marL="2971800" indent="-228600" defTabSz="457200" eaLnBrk="0" fontAlgn="base" hangingPunct="0">
              <a:spcBef>
                <a:spcPct val="20000"/>
              </a:spcBef>
              <a:spcAft>
                <a:spcPct val="0"/>
              </a:spcAft>
              <a:buClr>
                <a:srgbClr val="7F807F"/>
              </a:buClr>
              <a:buSzPct val="100000"/>
              <a:buBlip>
                <a:blip r:embed="rId6"/>
              </a:buBlip>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7pPr>
            <a:lvl8pPr marL="3429000" indent="-228600" defTabSz="457200" eaLnBrk="0" fontAlgn="base" hangingPunct="0">
              <a:spcBef>
                <a:spcPct val="20000"/>
              </a:spcBef>
              <a:spcAft>
                <a:spcPct val="0"/>
              </a:spcAft>
              <a:buClr>
                <a:srgbClr val="7F807F"/>
              </a:buClr>
              <a:buSzPct val="100000"/>
              <a:buBlip>
                <a:blip r:embed="rId6"/>
              </a:buBlip>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8pPr>
            <a:lvl9pPr marL="3886200" indent="-228600" defTabSz="457200" eaLnBrk="0" fontAlgn="base" hangingPunct="0">
              <a:spcBef>
                <a:spcPct val="20000"/>
              </a:spcBef>
              <a:spcAft>
                <a:spcPct val="0"/>
              </a:spcAft>
              <a:buClr>
                <a:srgbClr val="7F807F"/>
              </a:buClr>
              <a:buSzPct val="100000"/>
              <a:buBlip>
                <a:blip r:embed="rId6"/>
              </a:buBlip>
              <a:defRPr sz="1600">
                <a:solidFill>
                  <a:schemeClr val="tx1"/>
                </a:solidFill>
                <a:latin typeface="Calibri Light" panose="020F0302020204030204" pitchFamily="34" charset="0"/>
                <a:ea typeface="MS PGothic" panose="020B0600070205080204" pitchFamily="34" charset="-128"/>
                <a:cs typeface="Calibri Light" panose="020F0302020204030204" pitchFamily="34" charset="0"/>
              </a:defRPr>
            </a:lvl9pPr>
          </a:lstStyle>
          <a:p>
            <a:pPr>
              <a:spcBef>
                <a:spcPct val="0"/>
              </a:spcBef>
              <a:buSzTx/>
              <a:buFontTx/>
              <a:buNone/>
            </a:pPr>
            <a:fld id="{973B202D-B639-4455-8A94-ADCE7E1AD8CB}" type="datetime1">
              <a:rPr lang="de-DE" altLang="de-DE" sz="900">
                <a:solidFill>
                  <a:srgbClr val="5A5A59"/>
                </a:solidFill>
              </a:rPr>
              <a:pPr>
                <a:spcBef>
                  <a:spcPct val="0"/>
                </a:spcBef>
                <a:buSzTx/>
                <a:buFontTx/>
                <a:buNone/>
              </a:pPr>
              <a:t>08.02.2021</a:t>
            </a:fld>
            <a:r>
              <a:rPr lang="de-DE" altLang="de-DE" sz="900">
                <a:solidFill>
                  <a:srgbClr val="5A5A59"/>
                </a:solidFill>
              </a:rPr>
              <a:t> | </a:t>
            </a:r>
            <a:fld id="{E7161BCC-029A-44B8-884D-12C9B1F154D5}" type="slidenum">
              <a:rPr lang="de-DE" altLang="de-DE" sz="900">
                <a:solidFill>
                  <a:srgbClr val="5A5A59"/>
                </a:solidFill>
              </a:rPr>
              <a:pPr>
                <a:spcBef>
                  <a:spcPct val="0"/>
                </a:spcBef>
                <a:buSzTx/>
                <a:buFontTx/>
                <a:buNone/>
              </a:pPr>
              <a:t>34</a:t>
            </a:fld>
            <a:endParaRPr lang="de-DE" altLang="de-DE" sz="900">
              <a:solidFill>
                <a:srgbClr val="5A5A59"/>
              </a:solidFill>
            </a:endParaRPr>
          </a:p>
        </p:txBody>
      </p:sp>
      <p:sp>
        <p:nvSpPr>
          <p:cNvPr id="9" name="Titel 1">
            <a:extLst>
              <a:ext uri="{FF2B5EF4-FFF2-40B4-BE49-F238E27FC236}">
                <a16:creationId xmlns:a16="http://schemas.microsoft.com/office/drawing/2014/main" id="{17724259-4AE5-468E-ABE0-61318A12ED38}"/>
              </a:ext>
            </a:extLst>
          </p:cNvPr>
          <p:cNvSpPr txBox="1">
            <a:spLocks/>
          </p:cNvSpPr>
          <p:nvPr/>
        </p:nvSpPr>
        <p:spPr bwMode="auto">
          <a:xfrm>
            <a:off x="609600" y="3178564"/>
            <a:ext cx="10668000" cy="73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lvl1pPr algn="l" defTabSz="457200" rtl="0" eaLnBrk="0" fontAlgn="base" hangingPunct="0">
              <a:spcBef>
                <a:spcPct val="0"/>
              </a:spcBef>
              <a:spcAft>
                <a:spcPct val="0"/>
              </a:spcAft>
              <a:buSzPct val="92000"/>
              <a:defRPr sz="3600" kern="1200">
                <a:solidFill>
                  <a:schemeClr val="tx1"/>
                </a:solidFill>
                <a:latin typeface="Calibri Light"/>
                <a:ea typeface="MS PGothic" panose="020B0600070205080204" pitchFamily="34" charset="-128"/>
                <a:cs typeface="Calibri Light"/>
              </a:defRPr>
            </a:lvl1pPr>
            <a:lvl2pPr algn="l" defTabSz="457200" rtl="0" eaLnBrk="0" fontAlgn="base" hangingPunct="0">
              <a:spcBef>
                <a:spcPct val="0"/>
              </a:spcBef>
              <a:spcAft>
                <a:spcPct val="0"/>
              </a:spcAft>
              <a:buSzPct val="92000"/>
              <a:defRPr sz="3600">
                <a:solidFill>
                  <a:schemeClr val="tx1"/>
                </a:solidFill>
                <a:latin typeface="Calibri Light" charset="0"/>
                <a:ea typeface="MS PGothic" panose="020B0600070205080204" pitchFamily="34" charset="-128"/>
                <a:cs typeface="Calibri Light" panose="020F0302020204030204" pitchFamily="34" charset="0"/>
              </a:defRPr>
            </a:lvl2pPr>
            <a:lvl3pPr algn="l" defTabSz="457200" rtl="0" eaLnBrk="0" fontAlgn="base" hangingPunct="0">
              <a:spcBef>
                <a:spcPct val="0"/>
              </a:spcBef>
              <a:spcAft>
                <a:spcPct val="0"/>
              </a:spcAft>
              <a:buSzPct val="92000"/>
              <a:defRPr sz="3600">
                <a:solidFill>
                  <a:schemeClr val="tx1"/>
                </a:solidFill>
                <a:latin typeface="Calibri Light" charset="0"/>
                <a:ea typeface="MS PGothic" panose="020B0600070205080204" pitchFamily="34" charset="-128"/>
                <a:cs typeface="Calibri Light" panose="020F0302020204030204" pitchFamily="34" charset="0"/>
              </a:defRPr>
            </a:lvl3pPr>
            <a:lvl4pPr algn="l" defTabSz="457200" rtl="0" eaLnBrk="0" fontAlgn="base" hangingPunct="0">
              <a:spcBef>
                <a:spcPct val="0"/>
              </a:spcBef>
              <a:spcAft>
                <a:spcPct val="0"/>
              </a:spcAft>
              <a:buSzPct val="92000"/>
              <a:defRPr sz="3600">
                <a:solidFill>
                  <a:schemeClr val="tx1"/>
                </a:solidFill>
                <a:latin typeface="Calibri Light" charset="0"/>
                <a:ea typeface="MS PGothic" panose="020B0600070205080204" pitchFamily="34" charset="-128"/>
                <a:cs typeface="Calibri Light" panose="020F0302020204030204" pitchFamily="34" charset="0"/>
              </a:defRPr>
            </a:lvl4pPr>
            <a:lvl5pPr algn="l" defTabSz="457200" rtl="0" eaLnBrk="0" fontAlgn="base" hangingPunct="0">
              <a:spcBef>
                <a:spcPct val="0"/>
              </a:spcBef>
              <a:spcAft>
                <a:spcPct val="0"/>
              </a:spcAft>
              <a:buSzPct val="92000"/>
              <a:defRPr sz="3600">
                <a:solidFill>
                  <a:schemeClr val="tx1"/>
                </a:solidFill>
                <a:latin typeface="Calibri Light" charset="0"/>
                <a:ea typeface="MS PGothic" panose="020B0600070205080204" pitchFamily="34" charset="-128"/>
                <a:cs typeface="Calibri Light" panose="020F0302020204030204" pitchFamily="34" charset="0"/>
              </a:defRPr>
            </a:lvl5pPr>
            <a:lvl6pPr marL="457200" algn="l" defTabSz="457200" rtl="0" fontAlgn="base">
              <a:spcBef>
                <a:spcPct val="0"/>
              </a:spcBef>
              <a:spcAft>
                <a:spcPct val="0"/>
              </a:spcAft>
              <a:defRPr sz="3900">
                <a:solidFill>
                  <a:schemeClr val="tx1"/>
                </a:solidFill>
                <a:latin typeface="Proxima Nova" charset="0"/>
                <a:ea typeface="ＭＳ Ｐゴシック" charset="0"/>
                <a:cs typeface="ＭＳ Ｐゴシック" charset="0"/>
              </a:defRPr>
            </a:lvl6pPr>
            <a:lvl7pPr marL="914400" algn="l" defTabSz="457200" rtl="0" fontAlgn="base">
              <a:spcBef>
                <a:spcPct val="0"/>
              </a:spcBef>
              <a:spcAft>
                <a:spcPct val="0"/>
              </a:spcAft>
              <a:defRPr sz="3900">
                <a:solidFill>
                  <a:schemeClr val="tx1"/>
                </a:solidFill>
                <a:latin typeface="Proxima Nova" charset="0"/>
                <a:ea typeface="ＭＳ Ｐゴシック" charset="0"/>
                <a:cs typeface="ＭＳ Ｐゴシック" charset="0"/>
              </a:defRPr>
            </a:lvl7pPr>
            <a:lvl8pPr marL="1371600" algn="l" defTabSz="457200" rtl="0" fontAlgn="base">
              <a:spcBef>
                <a:spcPct val="0"/>
              </a:spcBef>
              <a:spcAft>
                <a:spcPct val="0"/>
              </a:spcAft>
              <a:defRPr sz="3900">
                <a:solidFill>
                  <a:schemeClr val="tx1"/>
                </a:solidFill>
                <a:latin typeface="Proxima Nova" charset="0"/>
                <a:ea typeface="ＭＳ Ｐゴシック" charset="0"/>
                <a:cs typeface="ＭＳ Ｐゴシック" charset="0"/>
              </a:defRPr>
            </a:lvl8pPr>
            <a:lvl9pPr marL="1828800" algn="l" defTabSz="457200" rtl="0" fontAlgn="base">
              <a:spcBef>
                <a:spcPct val="0"/>
              </a:spcBef>
              <a:spcAft>
                <a:spcPct val="0"/>
              </a:spcAft>
              <a:defRPr sz="3900">
                <a:solidFill>
                  <a:schemeClr val="tx1"/>
                </a:solidFill>
                <a:latin typeface="Proxima Nova" charset="0"/>
                <a:ea typeface="ＭＳ Ｐゴシック" charset="0"/>
                <a:cs typeface="ＭＳ Ｐゴシック" charset="0"/>
              </a:defRPr>
            </a:lvl9pPr>
          </a:lstStyle>
          <a:p>
            <a:r>
              <a:rPr lang="en-US" dirty="0"/>
              <a:t>Thank you very much for your attention!</a:t>
            </a:r>
            <a:endParaRPr lang="de-DE" dirty="0"/>
          </a:p>
        </p:txBody>
      </p:sp>
    </p:spTree>
    <p:custDataLst>
      <p:tags r:id="rId1"/>
    </p:custDataLst>
    <p:extLst>
      <p:ext uri="{BB962C8B-B14F-4D97-AF65-F5344CB8AC3E}">
        <p14:creationId xmlns:p14="http://schemas.microsoft.com/office/powerpoint/2010/main" val="2293512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235EB6-6576-4916-BA17-97BCD98C58A3}"/>
              </a:ext>
            </a:extLst>
          </p:cNvPr>
          <p:cNvSpPr>
            <a:spLocks noGrp="1"/>
          </p:cNvSpPr>
          <p:nvPr>
            <p:ph type="title"/>
          </p:nvPr>
        </p:nvSpPr>
        <p:spPr>
          <a:xfrm>
            <a:off x="674571" y="365125"/>
            <a:ext cx="11102340" cy="1325563"/>
          </a:xfrm>
        </p:spPr>
        <p:txBody>
          <a:bodyPr>
            <a:normAutofit/>
          </a:bodyPr>
          <a:lstStyle/>
          <a:p>
            <a:r>
              <a:rPr lang="en-US" dirty="0"/>
              <a:t>COVID-19: Necessary Adjustments of the Project</a:t>
            </a:r>
            <a:endParaRPr lang="de-DE" sz="3600" dirty="0"/>
          </a:p>
        </p:txBody>
      </p:sp>
      <p:sp>
        <p:nvSpPr>
          <p:cNvPr id="3" name="Textplatzhalter 2">
            <a:extLst>
              <a:ext uri="{FF2B5EF4-FFF2-40B4-BE49-F238E27FC236}">
                <a16:creationId xmlns:a16="http://schemas.microsoft.com/office/drawing/2014/main" id="{E1448F80-BA31-4391-BCC3-802426F08812}"/>
              </a:ext>
            </a:extLst>
          </p:cNvPr>
          <p:cNvSpPr>
            <a:spLocks noGrp="1"/>
          </p:cNvSpPr>
          <p:nvPr>
            <p:ph type="body" sz="half" idx="1"/>
          </p:nvPr>
        </p:nvSpPr>
        <p:spPr>
          <a:xfrm>
            <a:off x="838199" y="1612699"/>
            <a:ext cx="7280565" cy="4351338"/>
          </a:xfrm>
        </p:spPr>
        <p:txBody>
          <a:bodyPr>
            <a:normAutofit/>
          </a:bodyPr>
          <a:lstStyle/>
          <a:p>
            <a:pPr marL="457200">
              <a:buFont typeface="Arial" panose="020B0604020202020204" pitchFamily="34" charset="0"/>
              <a:buChar char="•"/>
            </a:pPr>
            <a:r>
              <a:rPr lang="en-US" dirty="0"/>
              <a:t>Pandemic based uncertainty prevented the "hands-on science" approach and thus using physical AI learning stations</a:t>
            </a:r>
          </a:p>
          <a:p>
            <a:pPr marL="457200">
              <a:buFont typeface="Arial" panose="020B0604020202020204" pitchFamily="34" charset="0"/>
              <a:buChar char="•"/>
            </a:pPr>
            <a:endParaRPr lang="de-DE" sz="900" dirty="0"/>
          </a:p>
          <a:p>
            <a:pPr marL="457200">
              <a:buFont typeface="Arial" panose="020B0604020202020204" pitchFamily="34" charset="0"/>
              <a:buChar char="•"/>
            </a:pPr>
            <a:r>
              <a:rPr lang="de-DE" dirty="0"/>
              <a:t>Switch </a:t>
            </a:r>
            <a:r>
              <a:rPr lang="de-DE" dirty="0" err="1"/>
              <a:t>to</a:t>
            </a:r>
            <a:r>
              <a:rPr lang="de-DE" dirty="0"/>
              <a:t> a virtual </a:t>
            </a:r>
            <a:r>
              <a:rPr lang="de-DE" dirty="0" err="1"/>
              <a:t>format</a:t>
            </a:r>
            <a:r>
              <a:rPr lang="de-DE" dirty="0"/>
              <a:t> via </a:t>
            </a:r>
            <a:r>
              <a:rPr lang="de-DE" dirty="0" err="1"/>
              <a:t>the</a:t>
            </a:r>
            <a:r>
              <a:rPr lang="de-DE" dirty="0"/>
              <a:t> Microsoft Teams </a:t>
            </a:r>
            <a:r>
              <a:rPr lang="de-DE" dirty="0" err="1"/>
              <a:t>platform</a:t>
            </a:r>
            <a:r>
              <a:rPr lang="de-DE" dirty="0"/>
              <a:t> at BBS I Uelzen (2 x 90 </a:t>
            </a:r>
            <a:r>
              <a:rPr lang="de-DE" dirty="0" err="1"/>
              <a:t>minutes</a:t>
            </a:r>
            <a:r>
              <a:rPr lang="de-DE" dirty="0"/>
              <a:t>)</a:t>
            </a:r>
          </a:p>
          <a:p>
            <a:pPr marL="114300" indent="0">
              <a:buNone/>
            </a:pPr>
            <a:endParaRPr lang="de-DE" sz="1000" dirty="0"/>
          </a:p>
          <a:p>
            <a:pPr marL="457200">
              <a:buFont typeface="Arial" panose="020B0604020202020204" pitchFamily="34" charset="0"/>
              <a:buChar char="•"/>
            </a:pPr>
            <a:r>
              <a:rPr lang="en-US" dirty="0"/>
              <a:t>Integration of interactive participation tool as well as entertaining AI applications to compensate for the omission of physical interaction</a:t>
            </a:r>
          </a:p>
          <a:p>
            <a:pPr marL="457200">
              <a:buFont typeface="Arial" panose="020B0604020202020204" pitchFamily="34" charset="0"/>
              <a:buChar char="•"/>
            </a:pPr>
            <a:endParaRPr lang="de-DE" sz="1000" dirty="0"/>
          </a:p>
          <a:p>
            <a:pPr marL="457200">
              <a:buFont typeface="Arial" panose="020B0604020202020204" pitchFamily="34" charset="0"/>
              <a:buChar char="•"/>
            </a:pPr>
            <a:r>
              <a:rPr lang="en-US" dirty="0"/>
              <a:t>Unchanged project goals</a:t>
            </a:r>
            <a:endParaRPr lang="de-DE" sz="1800" dirty="0"/>
          </a:p>
          <a:p>
            <a:pPr marL="114300" indent="0">
              <a:buNone/>
            </a:pPr>
            <a:endParaRPr lang="de-DE" sz="1800" dirty="0"/>
          </a:p>
          <a:p>
            <a:pPr marL="114300" indent="0">
              <a:buNone/>
            </a:pPr>
            <a:endParaRPr lang="de-DE" sz="1800" dirty="0"/>
          </a:p>
          <a:p>
            <a:pPr marL="114300" indent="0">
              <a:buNone/>
            </a:pPr>
            <a:endParaRPr lang="de-DE" sz="1800" dirty="0"/>
          </a:p>
          <a:p>
            <a:pPr marL="114300" indent="0">
              <a:buNone/>
            </a:pPr>
            <a:endParaRPr lang="de-DE" sz="1800" dirty="0"/>
          </a:p>
          <a:p>
            <a:pPr marL="114300" indent="0">
              <a:buNone/>
            </a:pPr>
            <a:endParaRPr lang="de-DE" sz="1800" dirty="0"/>
          </a:p>
        </p:txBody>
      </p:sp>
      <p:pic>
        <p:nvPicPr>
          <p:cNvPr id="4" name="Grafik 3">
            <a:extLst>
              <a:ext uri="{FF2B5EF4-FFF2-40B4-BE49-F238E27FC236}">
                <a16:creationId xmlns:a16="http://schemas.microsoft.com/office/drawing/2014/main" id="{0CFC4625-F83C-40C1-B269-96ECDEB4E726}"/>
              </a:ext>
            </a:extLst>
          </p:cNvPr>
          <p:cNvPicPr>
            <a:picLocks noChangeAspect="1"/>
          </p:cNvPicPr>
          <p:nvPr/>
        </p:nvPicPr>
        <p:blipFill>
          <a:blip r:embed="rId4"/>
          <a:stretch>
            <a:fillRect/>
          </a:stretch>
        </p:blipFill>
        <p:spPr>
          <a:xfrm>
            <a:off x="10061638" y="1"/>
            <a:ext cx="2130361" cy="847898"/>
          </a:xfrm>
          <a:prstGeom prst="rect">
            <a:avLst/>
          </a:prstGeom>
        </p:spPr>
      </p:pic>
      <p:pic>
        <p:nvPicPr>
          <p:cNvPr id="6" name="Grafik 5">
            <a:extLst>
              <a:ext uri="{FF2B5EF4-FFF2-40B4-BE49-F238E27FC236}">
                <a16:creationId xmlns:a16="http://schemas.microsoft.com/office/drawing/2014/main" id="{684A15B0-3904-4AEE-9DF7-74863F4A3DA8}"/>
              </a:ext>
            </a:extLst>
          </p:cNvPr>
          <p:cNvPicPr>
            <a:picLocks noChangeAspect="1"/>
          </p:cNvPicPr>
          <p:nvPr/>
        </p:nvPicPr>
        <p:blipFill>
          <a:blip r:embed="rId5"/>
          <a:stretch>
            <a:fillRect/>
          </a:stretch>
        </p:blipFill>
        <p:spPr>
          <a:xfrm>
            <a:off x="8336280" y="2405598"/>
            <a:ext cx="3687387" cy="2765540"/>
          </a:xfrm>
          <a:prstGeom prst="rect">
            <a:avLst/>
          </a:prstGeom>
        </p:spPr>
      </p:pic>
    </p:spTree>
    <p:custDataLst>
      <p:tags r:id="rId1"/>
    </p:custDataLst>
    <p:extLst>
      <p:ext uri="{BB962C8B-B14F-4D97-AF65-F5344CB8AC3E}">
        <p14:creationId xmlns:p14="http://schemas.microsoft.com/office/powerpoint/2010/main" val="379986151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235EB6-6576-4916-BA17-97BCD98C58A3}"/>
              </a:ext>
            </a:extLst>
          </p:cNvPr>
          <p:cNvSpPr>
            <a:spLocks noGrp="1"/>
          </p:cNvSpPr>
          <p:nvPr>
            <p:ph type="title"/>
          </p:nvPr>
        </p:nvSpPr>
        <p:spPr>
          <a:xfrm>
            <a:off x="838200" y="365125"/>
            <a:ext cx="11102340" cy="1325563"/>
          </a:xfrm>
        </p:spPr>
        <p:txBody>
          <a:bodyPr>
            <a:normAutofit/>
          </a:bodyPr>
          <a:lstStyle/>
          <a:p>
            <a:r>
              <a:rPr lang="de-DE" dirty="0"/>
              <a:t>Interactive Tool: </a:t>
            </a:r>
            <a:r>
              <a:rPr lang="de-DE" dirty="0" err="1"/>
              <a:t>SlideLizard</a:t>
            </a:r>
            <a:endParaRPr lang="de-DE" sz="3600" dirty="0"/>
          </a:p>
        </p:txBody>
      </p:sp>
      <p:sp>
        <p:nvSpPr>
          <p:cNvPr id="3" name="Textplatzhalter 2">
            <a:extLst>
              <a:ext uri="{FF2B5EF4-FFF2-40B4-BE49-F238E27FC236}">
                <a16:creationId xmlns:a16="http://schemas.microsoft.com/office/drawing/2014/main" id="{E1448F80-BA31-4391-BCC3-802426F08812}"/>
              </a:ext>
            </a:extLst>
          </p:cNvPr>
          <p:cNvSpPr>
            <a:spLocks noGrp="1"/>
          </p:cNvSpPr>
          <p:nvPr>
            <p:ph type="body" sz="half" idx="1"/>
          </p:nvPr>
        </p:nvSpPr>
        <p:spPr>
          <a:xfrm>
            <a:off x="838199" y="1612699"/>
            <a:ext cx="7280565" cy="4351338"/>
          </a:xfrm>
        </p:spPr>
        <p:txBody>
          <a:bodyPr>
            <a:normAutofit/>
          </a:bodyPr>
          <a:lstStyle/>
          <a:p>
            <a:pPr marL="457200">
              <a:buFont typeface="Arial" panose="020B0604020202020204" pitchFamily="34" charset="0"/>
              <a:buChar char="•"/>
            </a:pPr>
            <a:r>
              <a:rPr lang="en-US" dirty="0"/>
              <a:t>Participation opportunity for students during presentations via smartphones, tablets or computers</a:t>
            </a:r>
          </a:p>
          <a:p>
            <a:pPr marL="114300" indent="0">
              <a:buNone/>
            </a:pPr>
            <a:endParaRPr lang="de-DE" sz="1000" dirty="0"/>
          </a:p>
          <a:p>
            <a:pPr marL="768350" lvl="1">
              <a:buFont typeface="Arial" panose="020B0604020202020204" pitchFamily="34" charset="0"/>
              <a:buChar char="•"/>
            </a:pPr>
            <a:r>
              <a:rPr lang="en-US" dirty="0"/>
              <a:t>Participation through </a:t>
            </a:r>
            <a:r>
              <a:rPr lang="en-US" dirty="0" err="1"/>
              <a:t>votings</a:t>
            </a:r>
            <a:r>
              <a:rPr lang="en-US" dirty="0"/>
              <a:t> and quizzes</a:t>
            </a:r>
          </a:p>
          <a:p>
            <a:pPr marL="482600" lvl="1" indent="0">
              <a:buNone/>
            </a:pPr>
            <a:endParaRPr lang="de-DE" sz="1000" dirty="0"/>
          </a:p>
          <a:p>
            <a:pPr marL="768350" lvl="1">
              <a:buFont typeface="Arial" panose="020B0604020202020204" pitchFamily="34" charset="0"/>
              <a:buChar char="•"/>
            </a:pPr>
            <a:r>
              <a:rPr lang="en-US" dirty="0"/>
              <a:t>Asking questions during the presentation</a:t>
            </a:r>
          </a:p>
          <a:p>
            <a:pPr marL="482600" lvl="1" indent="0">
              <a:buNone/>
            </a:pPr>
            <a:endParaRPr lang="de-DE" sz="1000" dirty="0"/>
          </a:p>
          <a:p>
            <a:pPr marL="768350" lvl="1">
              <a:buFont typeface="Arial" panose="020B0604020202020204" pitchFamily="34" charset="0"/>
              <a:buChar char="•"/>
            </a:pPr>
            <a:r>
              <a:rPr lang="en-US" dirty="0"/>
              <a:t>Linking to articles, videos, and interactive applications</a:t>
            </a:r>
          </a:p>
          <a:p>
            <a:pPr marL="482600" lvl="1" indent="0">
              <a:buNone/>
            </a:pPr>
            <a:endParaRPr lang="de-DE" sz="1000" dirty="0"/>
          </a:p>
          <a:p>
            <a:pPr marL="768350" lvl="1">
              <a:buFont typeface="Arial" panose="020B0604020202020204" pitchFamily="34" charset="0"/>
              <a:buChar char="•"/>
            </a:pPr>
            <a:r>
              <a:rPr lang="de-DE" dirty="0" err="1"/>
              <a:t>Collecting</a:t>
            </a:r>
            <a:r>
              <a:rPr lang="de-DE" dirty="0"/>
              <a:t> </a:t>
            </a:r>
            <a:r>
              <a:rPr lang="de-DE" dirty="0" err="1"/>
              <a:t>anonymous</a:t>
            </a:r>
            <a:r>
              <a:rPr lang="de-DE" dirty="0"/>
              <a:t> </a:t>
            </a:r>
            <a:r>
              <a:rPr lang="de-DE" dirty="0" err="1"/>
              <a:t>feedback</a:t>
            </a:r>
            <a:endParaRPr lang="de-DE" dirty="0"/>
          </a:p>
          <a:p>
            <a:pPr marL="457200">
              <a:buFont typeface="Arial" panose="020B0604020202020204" pitchFamily="34" charset="0"/>
              <a:buChar char="•"/>
            </a:pPr>
            <a:endParaRPr lang="de-DE" dirty="0"/>
          </a:p>
          <a:p>
            <a:pPr marL="114300" indent="0">
              <a:buNone/>
            </a:pPr>
            <a:endParaRPr lang="de-DE" sz="1800" dirty="0"/>
          </a:p>
          <a:p>
            <a:pPr marL="114300" indent="0">
              <a:buNone/>
            </a:pPr>
            <a:endParaRPr lang="de-DE" sz="1800" dirty="0"/>
          </a:p>
          <a:p>
            <a:pPr marL="114300" indent="0">
              <a:buNone/>
            </a:pPr>
            <a:endParaRPr lang="de-DE" sz="1800" dirty="0"/>
          </a:p>
          <a:p>
            <a:pPr marL="114300" indent="0">
              <a:buNone/>
            </a:pPr>
            <a:endParaRPr lang="de-DE" sz="1800" dirty="0"/>
          </a:p>
          <a:p>
            <a:pPr marL="114300" indent="0">
              <a:buNone/>
            </a:pPr>
            <a:endParaRPr lang="de-DE" sz="1800" dirty="0"/>
          </a:p>
          <a:p>
            <a:pPr marL="114300" indent="0">
              <a:buNone/>
            </a:pPr>
            <a:endParaRPr lang="de-DE" sz="1800" dirty="0"/>
          </a:p>
        </p:txBody>
      </p:sp>
      <p:pic>
        <p:nvPicPr>
          <p:cNvPr id="4" name="Grafik 3">
            <a:extLst>
              <a:ext uri="{FF2B5EF4-FFF2-40B4-BE49-F238E27FC236}">
                <a16:creationId xmlns:a16="http://schemas.microsoft.com/office/drawing/2014/main" id="{0CFC4625-F83C-40C1-B269-96ECDEB4E726}"/>
              </a:ext>
            </a:extLst>
          </p:cNvPr>
          <p:cNvPicPr>
            <a:picLocks noChangeAspect="1"/>
          </p:cNvPicPr>
          <p:nvPr/>
        </p:nvPicPr>
        <p:blipFill>
          <a:blip r:embed="rId4"/>
          <a:stretch>
            <a:fillRect/>
          </a:stretch>
        </p:blipFill>
        <p:spPr>
          <a:xfrm>
            <a:off x="8935998" y="429992"/>
            <a:ext cx="3004542" cy="1195828"/>
          </a:xfrm>
          <a:prstGeom prst="rect">
            <a:avLst/>
          </a:prstGeom>
        </p:spPr>
      </p:pic>
      <p:pic>
        <p:nvPicPr>
          <p:cNvPr id="8" name="Grafik 7">
            <a:extLst>
              <a:ext uri="{FF2B5EF4-FFF2-40B4-BE49-F238E27FC236}">
                <a16:creationId xmlns:a16="http://schemas.microsoft.com/office/drawing/2014/main" id="{468618AE-5ABC-4E21-B190-218D6940E913}"/>
              </a:ext>
            </a:extLst>
          </p:cNvPr>
          <p:cNvPicPr>
            <a:picLocks noChangeAspect="1"/>
          </p:cNvPicPr>
          <p:nvPr/>
        </p:nvPicPr>
        <p:blipFill>
          <a:blip r:embed="rId5"/>
          <a:stretch>
            <a:fillRect/>
          </a:stretch>
        </p:blipFill>
        <p:spPr>
          <a:xfrm>
            <a:off x="9364286" y="1755555"/>
            <a:ext cx="2147966" cy="3818606"/>
          </a:xfrm>
          <a:prstGeom prst="rect">
            <a:avLst/>
          </a:prstGeom>
        </p:spPr>
      </p:pic>
      <p:sp>
        <p:nvSpPr>
          <p:cNvPr id="9" name="Rechteck 8">
            <a:extLst>
              <a:ext uri="{FF2B5EF4-FFF2-40B4-BE49-F238E27FC236}">
                <a16:creationId xmlns:a16="http://schemas.microsoft.com/office/drawing/2014/main" id="{BB58BCCE-05B3-46DE-877B-2F23902AB69E}"/>
              </a:ext>
            </a:extLst>
          </p:cNvPr>
          <p:cNvSpPr/>
          <p:nvPr/>
        </p:nvSpPr>
        <p:spPr>
          <a:xfrm>
            <a:off x="9364287" y="2924441"/>
            <a:ext cx="2147965" cy="344812"/>
          </a:xfrm>
          <a:prstGeom prst="rect">
            <a:avLst/>
          </a:prstGeom>
          <a:noFill/>
          <a:ln w="19050">
            <a:solidFill>
              <a:srgbClr val="1F789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custDataLst>
      <p:tags r:id="rId1"/>
    </p:custDataLst>
    <p:extLst>
      <p:ext uri="{BB962C8B-B14F-4D97-AF65-F5344CB8AC3E}">
        <p14:creationId xmlns:p14="http://schemas.microsoft.com/office/powerpoint/2010/main" val="372602013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235EB6-6576-4916-BA17-97BCD98C58A3}"/>
              </a:ext>
            </a:extLst>
          </p:cNvPr>
          <p:cNvSpPr>
            <a:spLocks noGrp="1"/>
          </p:cNvSpPr>
          <p:nvPr>
            <p:ph type="title"/>
          </p:nvPr>
        </p:nvSpPr>
        <p:spPr>
          <a:xfrm>
            <a:off x="838200" y="365125"/>
            <a:ext cx="11102340" cy="1325563"/>
          </a:xfrm>
        </p:spPr>
        <p:txBody>
          <a:bodyPr>
            <a:normAutofit/>
          </a:bodyPr>
          <a:lstStyle/>
          <a:p>
            <a:r>
              <a:rPr lang="de-DE" sz="3600" dirty="0"/>
              <a:t>Sample </a:t>
            </a:r>
            <a:r>
              <a:rPr lang="de-DE" sz="3600" dirty="0" err="1"/>
              <a:t>Question</a:t>
            </a:r>
            <a:r>
              <a:rPr lang="de-DE" sz="3600" dirty="0"/>
              <a:t>: </a:t>
            </a:r>
            <a:r>
              <a:rPr lang="de-DE" sz="3600" dirty="0" err="1"/>
              <a:t>SlideLizard</a:t>
            </a:r>
            <a:endParaRPr lang="de-DE" sz="3600" dirty="0"/>
          </a:p>
        </p:txBody>
      </p:sp>
      <p:pic>
        <p:nvPicPr>
          <p:cNvPr id="4" name="Grafik 3">
            <a:extLst>
              <a:ext uri="{FF2B5EF4-FFF2-40B4-BE49-F238E27FC236}">
                <a16:creationId xmlns:a16="http://schemas.microsoft.com/office/drawing/2014/main" id="{0CFC4625-F83C-40C1-B269-96ECDEB4E726}"/>
              </a:ext>
            </a:extLst>
          </p:cNvPr>
          <p:cNvPicPr>
            <a:picLocks noChangeAspect="1"/>
          </p:cNvPicPr>
          <p:nvPr/>
        </p:nvPicPr>
        <p:blipFill>
          <a:blip r:embed="rId4"/>
          <a:stretch>
            <a:fillRect/>
          </a:stretch>
        </p:blipFill>
        <p:spPr>
          <a:xfrm>
            <a:off x="8935998" y="429992"/>
            <a:ext cx="3004542" cy="1195828"/>
          </a:xfrm>
          <a:prstGeom prst="rect">
            <a:avLst/>
          </a:prstGeom>
        </p:spPr>
      </p:pic>
      <p:pic>
        <p:nvPicPr>
          <p:cNvPr id="8" name="Grafik 7">
            <a:extLst>
              <a:ext uri="{FF2B5EF4-FFF2-40B4-BE49-F238E27FC236}">
                <a16:creationId xmlns:a16="http://schemas.microsoft.com/office/drawing/2014/main" id="{F5728CF3-DCCF-46D4-8C7D-5931555B2883}"/>
              </a:ext>
            </a:extLst>
          </p:cNvPr>
          <p:cNvPicPr>
            <a:picLocks noChangeAspect="1"/>
          </p:cNvPicPr>
          <p:nvPr/>
        </p:nvPicPr>
        <p:blipFill>
          <a:blip r:embed="rId5"/>
          <a:stretch>
            <a:fillRect/>
          </a:stretch>
        </p:blipFill>
        <p:spPr>
          <a:xfrm>
            <a:off x="508863" y="1912007"/>
            <a:ext cx="5400000" cy="3033986"/>
          </a:xfrm>
          <a:prstGeom prst="rect">
            <a:avLst/>
          </a:prstGeom>
        </p:spPr>
      </p:pic>
      <p:pic>
        <p:nvPicPr>
          <p:cNvPr id="9" name="Grafik 8">
            <a:extLst>
              <a:ext uri="{FF2B5EF4-FFF2-40B4-BE49-F238E27FC236}">
                <a16:creationId xmlns:a16="http://schemas.microsoft.com/office/drawing/2014/main" id="{EFB8B38D-8E76-488F-9FE2-1D432FF30192}"/>
              </a:ext>
            </a:extLst>
          </p:cNvPr>
          <p:cNvPicPr>
            <a:picLocks noChangeAspect="1"/>
          </p:cNvPicPr>
          <p:nvPr/>
        </p:nvPicPr>
        <p:blipFill>
          <a:blip r:embed="rId6"/>
          <a:stretch>
            <a:fillRect/>
          </a:stretch>
        </p:blipFill>
        <p:spPr>
          <a:xfrm>
            <a:off x="6235998" y="1912007"/>
            <a:ext cx="5400000" cy="2993590"/>
          </a:xfrm>
          <a:prstGeom prst="rect">
            <a:avLst/>
          </a:prstGeom>
        </p:spPr>
      </p:pic>
    </p:spTree>
    <p:custDataLst>
      <p:tags r:id="rId1"/>
    </p:custDataLst>
    <p:extLst>
      <p:ext uri="{BB962C8B-B14F-4D97-AF65-F5344CB8AC3E}">
        <p14:creationId xmlns:p14="http://schemas.microsoft.com/office/powerpoint/2010/main" val="7429161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65602-1912-403F-A57B-7E48D3FEBA10}"/>
              </a:ext>
            </a:extLst>
          </p:cNvPr>
          <p:cNvSpPr>
            <a:spLocks noGrp="1"/>
          </p:cNvSpPr>
          <p:nvPr>
            <p:ph type="ctrTitle"/>
          </p:nvPr>
        </p:nvSpPr>
        <p:spPr>
          <a:xfrm>
            <a:off x="609600" y="2793652"/>
            <a:ext cx="10668000" cy="731720"/>
          </a:xfrm>
        </p:spPr>
        <p:txBody>
          <a:bodyPr/>
          <a:lstStyle/>
          <a:p>
            <a:r>
              <a:rPr lang="de-DE" b="1" dirty="0" err="1"/>
              <a:t>Introduction</a:t>
            </a:r>
            <a:r>
              <a:rPr lang="de-DE" b="1" dirty="0"/>
              <a:t> </a:t>
            </a:r>
            <a:r>
              <a:rPr lang="de-DE" b="1" dirty="0" err="1"/>
              <a:t>Artificial</a:t>
            </a:r>
            <a:r>
              <a:rPr lang="de-DE" b="1" dirty="0"/>
              <a:t> </a:t>
            </a:r>
            <a:r>
              <a:rPr lang="de-DE" b="1" dirty="0" err="1"/>
              <a:t>Intelligence</a:t>
            </a:r>
            <a:r>
              <a:rPr lang="de-DE" b="1" dirty="0"/>
              <a:t> (AI)</a:t>
            </a:r>
          </a:p>
        </p:txBody>
      </p:sp>
      <p:sp>
        <p:nvSpPr>
          <p:cNvPr id="3" name="Untertitel 2">
            <a:extLst>
              <a:ext uri="{FF2B5EF4-FFF2-40B4-BE49-F238E27FC236}">
                <a16:creationId xmlns:a16="http://schemas.microsoft.com/office/drawing/2014/main" id="{9AC56393-A2E8-4429-8967-8011FD0D66B2}"/>
              </a:ext>
            </a:extLst>
          </p:cNvPr>
          <p:cNvSpPr>
            <a:spLocks noGrp="1"/>
          </p:cNvSpPr>
          <p:nvPr>
            <p:ph type="subTitle" idx="1"/>
          </p:nvPr>
        </p:nvSpPr>
        <p:spPr>
          <a:xfrm>
            <a:off x="609600" y="3670828"/>
            <a:ext cx="9753600" cy="1752600"/>
          </a:xfrm>
        </p:spPr>
        <p:txBody>
          <a:bodyPr/>
          <a:lstStyle/>
          <a:p>
            <a:r>
              <a:rPr lang="en-US" dirty="0"/>
              <a:t>What actually is Artificial Intelligence?</a:t>
            </a:r>
          </a:p>
          <a:p>
            <a:r>
              <a:rPr lang="en-US" dirty="0"/>
              <a:t>How has the understanding of AI changed </a:t>
            </a:r>
            <a:r>
              <a:rPr lang="en-US" dirty="0" smtClean="0"/>
              <a:t>over the course </a:t>
            </a:r>
            <a:br>
              <a:rPr lang="en-US" dirty="0" smtClean="0"/>
            </a:br>
            <a:r>
              <a:rPr lang="en-US" dirty="0" smtClean="0"/>
              <a:t>of </a:t>
            </a:r>
            <a:r>
              <a:rPr lang="en-US" dirty="0"/>
              <a:t>time?</a:t>
            </a:r>
          </a:p>
          <a:p>
            <a:r>
              <a:rPr lang="en-US" dirty="0"/>
              <a:t>What are the “three pillars of AI"?</a:t>
            </a:r>
          </a:p>
          <a:p>
            <a:r>
              <a:rPr lang="en-US" dirty="0"/>
              <a:t>What are the challenges in dealing with AI?</a:t>
            </a:r>
            <a:endParaRPr lang="de-DE" dirty="0"/>
          </a:p>
        </p:txBody>
      </p:sp>
      <p:sp>
        <p:nvSpPr>
          <p:cNvPr id="4" name="Datumsplatzhalter 3">
            <a:extLst>
              <a:ext uri="{FF2B5EF4-FFF2-40B4-BE49-F238E27FC236}">
                <a16:creationId xmlns:a16="http://schemas.microsoft.com/office/drawing/2014/main" id="{F35F0AA8-B8DB-4C81-913B-5346906182EA}"/>
              </a:ext>
            </a:extLst>
          </p:cNvPr>
          <p:cNvSpPr>
            <a:spLocks noGrp="1"/>
          </p:cNvSpPr>
          <p:nvPr>
            <p:ph type="dt" sz="half" idx="10"/>
          </p:nvPr>
        </p:nvSpPr>
        <p:spPr/>
        <p:txBody>
          <a:bodyPr/>
          <a:lstStyle/>
          <a:p>
            <a:pPr>
              <a:defRPr/>
            </a:pPr>
            <a:fld id="{7C7D637D-6AB4-4352-BF10-A194BFD43D6B}" type="datetime1">
              <a:rPr lang="de-DE" altLang="de-DE" smtClean="0"/>
              <a:pPr>
                <a:defRPr/>
              </a:pPr>
              <a:t>08.02.2021</a:t>
            </a:fld>
            <a:r>
              <a:rPr lang="de-DE" altLang="de-DE"/>
              <a:t> | </a:t>
            </a:r>
            <a:fld id="{ABA632EA-FEBC-4D34-8EF7-700C0AFA94CE}" type="slidenum">
              <a:rPr lang="de-DE" altLang="de-DE" smtClean="0"/>
              <a:pPr>
                <a:defRPr/>
              </a:pPr>
              <a:t>7</a:t>
            </a:fld>
            <a:endParaRPr lang="de-DE" altLang="de-DE"/>
          </a:p>
        </p:txBody>
      </p:sp>
      <p:pic>
        <p:nvPicPr>
          <p:cNvPr id="5" name="Grafik 4">
            <a:extLst>
              <a:ext uri="{FF2B5EF4-FFF2-40B4-BE49-F238E27FC236}">
                <a16:creationId xmlns:a16="http://schemas.microsoft.com/office/drawing/2014/main" id="{D6D264D8-30EC-43FD-A36E-2D82BF1854A5}"/>
              </a:ext>
            </a:extLst>
          </p:cNvPr>
          <p:cNvPicPr>
            <a:picLocks noChangeAspect="1"/>
          </p:cNvPicPr>
          <p:nvPr/>
        </p:nvPicPr>
        <p:blipFill>
          <a:blip r:embed="rId4"/>
          <a:stretch>
            <a:fillRect/>
          </a:stretch>
        </p:blipFill>
        <p:spPr>
          <a:xfrm>
            <a:off x="609600" y="688263"/>
            <a:ext cx="5407887" cy="2152376"/>
          </a:xfrm>
          <a:prstGeom prst="rect">
            <a:avLst/>
          </a:prstGeom>
        </p:spPr>
      </p:pic>
      <p:pic>
        <p:nvPicPr>
          <p:cNvPr id="7" name="Grafik 6">
            <a:extLst>
              <a:ext uri="{FF2B5EF4-FFF2-40B4-BE49-F238E27FC236}">
                <a16:creationId xmlns:a16="http://schemas.microsoft.com/office/drawing/2014/main" id="{633B2C4E-8AC8-4694-8200-A5BFA64059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7402" y="2793652"/>
            <a:ext cx="4207708" cy="2832629"/>
          </a:xfrm>
          <a:prstGeom prst="rect">
            <a:avLst/>
          </a:prstGeom>
        </p:spPr>
      </p:pic>
    </p:spTree>
    <p:custDataLst>
      <p:tags r:id="rId1"/>
    </p:custDataLst>
    <p:extLst>
      <p:ext uri="{BB962C8B-B14F-4D97-AF65-F5344CB8AC3E}">
        <p14:creationId xmlns:p14="http://schemas.microsoft.com/office/powerpoint/2010/main" val="2662351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65602-1912-403F-A57B-7E48D3FEBA10}"/>
              </a:ext>
            </a:extLst>
          </p:cNvPr>
          <p:cNvSpPr>
            <a:spLocks noGrp="1"/>
          </p:cNvSpPr>
          <p:nvPr>
            <p:ph type="ctrTitle"/>
          </p:nvPr>
        </p:nvSpPr>
        <p:spPr>
          <a:xfrm>
            <a:off x="609600" y="450309"/>
            <a:ext cx="10668000" cy="969303"/>
          </a:xfrm>
        </p:spPr>
        <p:txBody>
          <a:bodyPr/>
          <a:lstStyle/>
          <a:p>
            <a:r>
              <a:rPr lang="de-DE" sz="3500" dirty="0" err="1">
                <a:latin typeface="Calibri Light" panose="020F0302020204030204" pitchFamily="34" charset="0"/>
                <a:cs typeface="Calibri Light" panose="020F0302020204030204" pitchFamily="34" charset="0"/>
              </a:rPr>
              <a:t>How</a:t>
            </a:r>
            <a:r>
              <a:rPr lang="de-DE" sz="3500" dirty="0">
                <a:latin typeface="Calibri Light" panose="020F0302020204030204" pitchFamily="34" charset="0"/>
                <a:cs typeface="Calibri Light" panose="020F0302020204030204" pitchFamily="34" charset="0"/>
              </a:rPr>
              <a:t> </a:t>
            </a:r>
            <a:r>
              <a:rPr lang="de-DE" sz="3500" dirty="0" err="1">
                <a:latin typeface="Calibri Light" panose="020F0302020204030204" pitchFamily="34" charset="0"/>
                <a:cs typeface="Calibri Light" panose="020F0302020204030204" pitchFamily="34" charset="0"/>
              </a:rPr>
              <a:t>today's</a:t>
            </a:r>
            <a:r>
              <a:rPr lang="de-DE" sz="3500" dirty="0">
                <a:latin typeface="Calibri Light" panose="020F0302020204030204" pitchFamily="34" charset="0"/>
                <a:cs typeface="Calibri Light" panose="020F0302020204030204" pitchFamily="34" charset="0"/>
              </a:rPr>
              <a:t> AI </a:t>
            </a:r>
            <a:r>
              <a:rPr lang="de-DE" sz="3500" dirty="0" err="1">
                <a:latin typeface="Calibri Light" panose="020F0302020204030204" pitchFamily="34" charset="0"/>
                <a:cs typeface="Calibri Light" panose="020F0302020204030204" pitchFamily="34" charset="0"/>
              </a:rPr>
              <a:t>learn</a:t>
            </a:r>
            <a:r>
              <a:rPr lang="de-DE" sz="3500" dirty="0">
                <a:latin typeface="Calibri Light" panose="020F0302020204030204" pitchFamily="34" charset="0"/>
                <a:cs typeface="Calibri Light" panose="020F0302020204030204" pitchFamily="34" charset="0"/>
              </a:rPr>
              <a:t/>
            </a:r>
            <a:br>
              <a:rPr lang="de-DE" sz="3500" dirty="0">
                <a:latin typeface="Calibri Light" panose="020F0302020204030204" pitchFamily="34" charset="0"/>
                <a:cs typeface="Calibri Light" panose="020F0302020204030204" pitchFamily="34" charset="0"/>
              </a:rPr>
            </a:br>
            <a:r>
              <a:rPr lang="de-DE" sz="3500" dirty="0" err="1">
                <a:latin typeface="Calibri Light" panose="020F0302020204030204" pitchFamily="34" charset="0"/>
                <a:cs typeface="Calibri Light" panose="020F0302020204030204" pitchFamily="34" charset="0"/>
              </a:rPr>
              <a:t>Example</a:t>
            </a:r>
            <a:r>
              <a:rPr lang="de-DE" sz="3500" dirty="0">
                <a:latin typeface="Calibri Light" panose="020F0302020204030204" pitchFamily="34" charset="0"/>
                <a:cs typeface="Calibri Light" panose="020F0302020204030204" pitchFamily="34" charset="0"/>
              </a:rPr>
              <a:t>: </a:t>
            </a:r>
            <a:r>
              <a:rPr lang="de-DE" sz="3500" dirty="0" err="1">
                <a:latin typeface="Calibri Light" panose="020F0302020204030204" pitchFamily="34" charset="0"/>
                <a:cs typeface="Calibri Light" panose="020F0302020204030204" pitchFamily="34" charset="0"/>
              </a:rPr>
              <a:t>Hide</a:t>
            </a:r>
            <a:r>
              <a:rPr lang="de-DE" sz="3500" dirty="0">
                <a:latin typeface="Calibri Light" panose="020F0302020204030204" pitchFamily="34" charset="0"/>
                <a:cs typeface="Calibri Light" panose="020F0302020204030204" pitchFamily="34" charset="0"/>
              </a:rPr>
              <a:t> &amp; </a:t>
            </a:r>
            <a:r>
              <a:rPr lang="de-DE" sz="3500" dirty="0" err="1">
                <a:latin typeface="Calibri Light" panose="020F0302020204030204" pitchFamily="34" charset="0"/>
                <a:cs typeface="Calibri Light" panose="020F0302020204030204" pitchFamily="34" charset="0"/>
              </a:rPr>
              <a:t>Seek</a:t>
            </a:r>
            <a:endParaRPr lang="de-DE" sz="3500" dirty="0">
              <a:latin typeface="Calibri Light" panose="020F0302020204030204" pitchFamily="34" charset="0"/>
              <a:cs typeface="Calibri Light" panose="020F0302020204030204" pitchFamily="34" charset="0"/>
            </a:endParaRPr>
          </a:p>
        </p:txBody>
      </p:sp>
      <p:sp>
        <p:nvSpPr>
          <p:cNvPr id="4" name="Datumsplatzhalter 3">
            <a:extLst>
              <a:ext uri="{FF2B5EF4-FFF2-40B4-BE49-F238E27FC236}">
                <a16:creationId xmlns:a16="http://schemas.microsoft.com/office/drawing/2014/main" id="{F35F0AA8-B8DB-4C81-913B-5346906182EA}"/>
              </a:ext>
            </a:extLst>
          </p:cNvPr>
          <p:cNvSpPr>
            <a:spLocks noGrp="1"/>
          </p:cNvSpPr>
          <p:nvPr>
            <p:ph type="dt" sz="half" idx="10"/>
          </p:nvPr>
        </p:nvSpPr>
        <p:spPr/>
        <p:txBody>
          <a:bodyPr/>
          <a:lstStyle/>
          <a:p>
            <a:pPr>
              <a:defRPr/>
            </a:pPr>
            <a:fld id="{7C7D637D-6AB4-4352-BF10-A194BFD43D6B}" type="datetime1">
              <a:rPr lang="de-DE" altLang="de-DE" smtClean="0"/>
              <a:pPr>
                <a:defRPr/>
              </a:pPr>
              <a:t>08.02.2021</a:t>
            </a:fld>
            <a:r>
              <a:rPr lang="de-DE" altLang="de-DE"/>
              <a:t> | </a:t>
            </a:r>
            <a:fld id="{ABA632EA-FEBC-4D34-8EF7-700C0AFA94CE}" type="slidenum">
              <a:rPr lang="de-DE" altLang="de-DE" smtClean="0"/>
              <a:pPr>
                <a:defRPr/>
              </a:pPr>
              <a:t>8</a:t>
            </a:fld>
            <a:endParaRPr lang="de-DE" altLang="de-DE"/>
          </a:p>
        </p:txBody>
      </p:sp>
      <p:pic>
        <p:nvPicPr>
          <p:cNvPr id="8" name="Grafik 7">
            <a:extLst>
              <a:ext uri="{FF2B5EF4-FFF2-40B4-BE49-F238E27FC236}">
                <a16:creationId xmlns:a16="http://schemas.microsoft.com/office/drawing/2014/main" id="{DDCD3F83-454C-4D49-BF39-17201A25D867}"/>
              </a:ext>
            </a:extLst>
          </p:cNvPr>
          <p:cNvPicPr>
            <a:picLocks noChangeAspect="1"/>
          </p:cNvPicPr>
          <p:nvPr/>
        </p:nvPicPr>
        <p:blipFill rotWithShape="1">
          <a:blip r:embed="rId4"/>
          <a:srcRect r="60230"/>
          <a:stretch/>
        </p:blipFill>
        <p:spPr>
          <a:xfrm>
            <a:off x="3386887" y="1801575"/>
            <a:ext cx="4848726" cy="2100950"/>
          </a:xfrm>
          <a:prstGeom prst="rect">
            <a:avLst/>
          </a:prstGeom>
        </p:spPr>
      </p:pic>
      <p:pic>
        <p:nvPicPr>
          <p:cNvPr id="9" name="Grafik 8">
            <a:extLst>
              <a:ext uri="{FF2B5EF4-FFF2-40B4-BE49-F238E27FC236}">
                <a16:creationId xmlns:a16="http://schemas.microsoft.com/office/drawing/2014/main" id="{4C5EA499-76B9-4E94-A67A-FD31489D4E1F}"/>
              </a:ext>
            </a:extLst>
          </p:cNvPr>
          <p:cNvPicPr>
            <a:picLocks noChangeAspect="1"/>
          </p:cNvPicPr>
          <p:nvPr/>
        </p:nvPicPr>
        <p:blipFill rotWithShape="1">
          <a:blip r:embed="rId4"/>
          <a:srcRect l="39803"/>
          <a:stretch/>
        </p:blipFill>
        <p:spPr>
          <a:xfrm>
            <a:off x="2141619" y="3902525"/>
            <a:ext cx="7339263" cy="2100950"/>
          </a:xfrm>
          <a:prstGeom prst="rect">
            <a:avLst/>
          </a:prstGeom>
        </p:spPr>
      </p:pic>
      <p:pic>
        <p:nvPicPr>
          <p:cNvPr id="3074" name="Picture 2" descr="Datei:OpenAI Logo.svg – Wikipedia">
            <a:extLst>
              <a:ext uri="{FF2B5EF4-FFF2-40B4-BE49-F238E27FC236}">
                <a16:creationId xmlns:a16="http://schemas.microsoft.com/office/drawing/2014/main" id="{7BF0EB59-B0D1-4607-8547-FEC070EEB4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4984" y="738004"/>
            <a:ext cx="3587416" cy="6816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62217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65602-1912-403F-A57B-7E48D3FEBA10}"/>
              </a:ext>
            </a:extLst>
          </p:cNvPr>
          <p:cNvSpPr>
            <a:spLocks noGrp="1"/>
          </p:cNvSpPr>
          <p:nvPr>
            <p:ph type="ctrTitle"/>
          </p:nvPr>
        </p:nvSpPr>
        <p:spPr>
          <a:xfrm>
            <a:off x="609600" y="450309"/>
            <a:ext cx="10668000" cy="969303"/>
          </a:xfrm>
        </p:spPr>
        <p:txBody>
          <a:bodyPr/>
          <a:lstStyle/>
          <a:p>
            <a:r>
              <a:rPr lang="de-DE" sz="3500" dirty="0" err="1">
                <a:latin typeface="Calibri Light" panose="020F0302020204030204" pitchFamily="34" charset="0"/>
                <a:cs typeface="Calibri Light" panose="020F0302020204030204" pitchFamily="34" charset="0"/>
              </a:rPr>
              <a:t>How</a:t>
            </a:r>
            <a:r>
              <a:rPr lang="de-DE" sz="3500" dirty="0">
                <a:latin typeface="Calibri Light" panose="020F0302020204030204" pitchFamily="34" charset="0"/>
                <a:cs typeface="Calibri Light" panose="020F0302020204030204" pitchFamily="34" charset="0"/>
              </a:rPr>
              <a:t> </a:t>
            </a:r>
            <a:r>
              <a:rPr lang="de-DE" sz="3500" dirty="0" err="1">
                <a:latin typeface="Calibri Light" panose="020F0302020204030204" pitchFamily="34" charset="0"/>
                <a:cs typeface="Calibri Light" panose="020F0302020204030204" pitchFamily="34" charset="0"/>
              </a:rPr>
              <a:t>today's</a:t>
            </a:r>
            <a:r>
              <a:rPr lang="de-DE" sz="3500" dirty="0">
                <a:latin typeface="Calibri Light" panose="020F0302020204030204" pitchFamily="34" charset="0"/>
                <a:cs typeface="Calibri Light" panose="020F0302020204030204" pitchFamily="34" charset="0"/>
              </a:rPr>
              <a:t> AI </a:t>
            </a:r>
            <a:r>
              <a:rPr lang="de-DE" sz="3500" dirty="0" err="1">
                <a:latin typeface="Calibri Light" panose="020F0302020204030204" pitchFamily="34" charset="0"/>
                <a:cs typeface="Calibri Light" panose="020F0302020204030204" pitchFamily="34" charset="0"/>
              </a:rPr>
              <a:t>learn</a:t>
            </a:r>
            <a:r>
              <a:rPr lang="de-DE" sz="3500" dirty="0">
                <a:latin typeface="Calibri Light" panose="020F0302020204030204" pitchFamily="34" charset="0"/>
                <a:cs typeface="Calibri Light" panose="020F0302020204030204" pitchFamily="34" charset="0"/>
              </a:rPr>
              <a:t/>
            </a:r>
            <a:br>
              <a:rPr lang="de-DE" sz="3500" dirty="0">
                <a:latin typeface="Calibri Light" panose="020F0302020204030204" pitchFamily="34" charset="0"/>
                <a:cs typeface="Calibri Light" panose="020F0302020204030204" pitchFamily="34" charset="0"/>
              </a:rPr>
            </a:br>
            <a:r>
              <a:rPr lang="de-DE" sz="3500" dirty="0" err="1">
                <a:latin typeface="Calibri Light" panose="020F0302020204030204" pitchFamily="34" charset="0"/>
                <a:cs typeface="Calibri Light" panose="020F0302020204030204" pitchFamily="34" charset="0"/>
              </a:rPr>
              <a:t>Example</a:t>
            </a:r>
            <a:r>
              <a:rPr lang="de-DE" sz="3500" dirty="0">
                <a:latin typeface="Calibri Light" panose="020F0302020204030204" pitchFamily="34" charset="0"/>
                <a:cs typeface="Calibri Light" panose="020F0302020204030204" pitchFamily="34" charset="0"/>
              </a:rPr>
              <a:t>: Hide &amp; </a:t>
            </a:r>
            <a:r>
              <a:rPr lang="de-DE" sz="3500" dirty="0" err="1">
                <a:latin typeface="Calibri Light" panose="020F0302020204030204" pitchFamily="34" charset="0"/>
                <a:cs typeface="Calibri Light" panose="020F0302020204030204" pitchFamily="34" charset="0"/>
              </a:rPr>
              <a:t>Seek</a:t>
            </a:r>
            <a:endParaRPr lang="de-DE" sz="3500" dirty="0"/>
          </a:p>
        </p:txBody>
      </p:sp>
      <p:sp>
        <p:nvSpPr>
          <p:cNvPr id="4" name="Datumsplatzhalter 3">
            <a:extLst>
              <a:ext uri="{FF2B5EF4-FFF2-40B4-BE49-F238E27FC236}">
                <a16:creationId xmlns:a16="http://schemas.microsoft.com/office/drawing/2014/main" id="{F35F0AA8-B8DB-4C81-913B-5346906182EA}"/>
              </a:ext>
            </a:extLst>
          </p:cNvPr>
          <p:cNvSpPr>
            <a:spLocks noGrp="1"/>
          </p:cNvSpPr>
          <p:nvPr>
            <p:ph type="dt" sz="half" idx="10"/>
          </p:nvPr>
        </p:nvSpPr>
        <p:spPr/>
        <p:txBody>
          <a:bodyPr/>
          <a:lstStyle/>
          <a:p>
            <a:pPr>
              <a:defRPr/>
            </a:pPr>
            <a:fld id="{7C7D637D-6AB4-4352-BF10-A194BFD43D6B}" type="datetime1">
              <a:rPr lang="de-DE" altLang="de-DE" smtClean="0"/>
              <a:pPr>
                <a:defRPr/>
              </a:pPr>
              <a:t>08.02.2021</a:t>
            </a:fld>
            <a:r>
              <a:rPr lang="de-DE" altLang="de-DE"/>
              <a:t> | </a:t>
            </a:r>
            <a:fld id="{ABA632EA-FEBC-4D34-8EF7-700C0AFA94CE}" type="slidenum">
              <a:rPr lang="de-DE" altLang="de-DE" smtClean="0"/>
              <a:pPr>
                <a:defRPr/>
              </a:pPr>
              <a:t>9</a:t>
            </a:fld>
            <a:endParaRPr lang="de-DE" altLang="de-DE"/>
          </a:p>
        </p:txBody>
      </p:sp>
      <p:pic>
        <p:nvPicPr>
          <p:cNvPr id="3074" name="Picture 2" descr="Datei:OpenAI Logo.svg – Wikipedia">
            <a:extLst>
              <a:ext uri="{FF2B5EF4-FFF2-40B4-BE49-F238E27FC236}">
                <a16:creationId xmlns:a16="http://schemas.microsoft.com/office/drawing/2014/main" id="{7BF0EB59-B0D1-4607-8547-FEC070EEB4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4984" y="738004"/>
            <a:ext cx="3587416" cy="681609"/>
          </a:xfrm>
          <a:prstGeom prst="rect">
            <a:avLst/>
          </a:prstGeom>
          <a:noFill/>
          <a:extLst>
            <a:ext uri="{909E8E84-426E-40DD-AFC4-6F175D3DCCD1}">
              <a14:hiddenFill xmlns:a14="http://schemas.microsoft.com/office/drawing/2010/main">
                <a:solidFill>
                  <a:srgbClr val="FFFFFF"/>
                </a:solidFill>
              </a14:hiddenFill>
            </a:ext>
          </a:extLst>
        </p:spPr>
      </p:pic>
      <p:pic>
        <p:nvPicPr>
          <p:cNvPr id="3" name="Onlinemedien 2" title="Multi-Agent Hide and Seek">
            <a:hlinkClick r:id="" action="ppaction://media"/>
            <a:extLst>
              <a:ext uri="{FF2B5EF4-FFF2-40B4-BE49-F238E27FC236}">
                <a16:creationId xmlns:a16="http://schemas.microsoft.com/office/drawing/2014/main" id="{A30E1740-2B62-488D-82A3-44EAEFE12B37}"/>
              </a:ext>
            </a:extLst>
          </p:cNvPr>
          <p:cNvPicPr>
            <a:picLocks noRot="1" noChangeAspect="1"/>
          </p:cNvPicPr>
          <p:nvPr>
            <a:videoFile r:link="rId2"/>
          </p:nvPr>
        </p:nvPicPr>
        <p:blipFill>
          <a:blip r:embed="rId6"/>
          <a:stretch>
            <a:fillRect/>
          </a:stretch>
        </p:blipFill>
        <p:spPr>
          <a:xfrm>
            <a:off x="2434389" y="1707307"/>
            <a:ext cx="7323221" cy="4119312"/>
          </a:xfrm>
          <a:prstGeom prst="rect">
            <a:avLst/>
          </a:prstGeom>
        </p:spPr>
      </p:pic>
    </p:spTree>
    <p:custDataLst>
      <p:tags r:id="rId1"/>
    </p:custDataLst>
    <p:extLst>
      <p:ext uri="{BB962C8B-B14F-4D97-AF65-F5344CB8AC3E}">
        <p14:creationId xmlns:p14="http://schemas.microsoft.com/office/powerpoint/2010/main" val="3695464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10.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11.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12.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13.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14.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15.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16.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17.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18.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19.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2.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20.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21.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22.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23.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24.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25.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26.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27.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28.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29.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3.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30.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31.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32.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33.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34.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4.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5.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6.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7.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8.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ags/tag9.xml><?xml version="1.0" encoding="utf-8"?>
<p:tagLst xmlns:a="http://schemas.openxmlformats.org/drawingml/2006/main" xmlns:r="http://schemas.openxmlformats.org/officeDocument/2006/relationships" xmlns:p="http://schemas.openxmlformats.org/presentationml/2006/main">
  <p:tag name="SLIDELIZARD_POLLTEMPLATEID" val="5f4774e27040a86d2a2501dc"/>
  <p:tag name="SLIDELIZARD_SHAREDCONTENTID" val="5f476185c14e068d6c2a16e3"/>
</p:tagLst>
</file>

<file path=ppt/theme/theme1.xml><?xml version="1.0" encoding="utf-8"?>
<a:theme xmlns:a="http://schemas.openxmlformats.org/drawingml/2006/main" name="bigEE PowerPoint Template">
  <a:themeElements>
    <a:clrScheme name="RNE / WAVE">
      <a:dk1>
        <a:sysClr val="windowText" lastClr="000000"/>
      </a:dk1>
      <a:lt1>
        <a:sysClr val="window" lastClr="FFFFFF"/>
      </a:lt1>
      <a:dk2>
        <a:srgbClr val="445258"/>
      </a:dk2>
      <a:lt2>
        <a:srgbClr val="E7E6E6"/>
      </a:lt2>
      <a:accent1>
        <a:srgbClr val="B9C400"/>
      </a:accent1>
      <a:accent2>
        <a:srgbClr val="66C5EE"/>
      </a:accent2>
      <a:accent3>
        <a:srgbClr val="232E55"/>
      </a:accent3>
      <a:accent4>
        <a:srgbClr val="CA5098"/>
      </a:accent4>
      <a:accent5>
        <a:srgbClr val="505D63"/>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1801</Words>
  <Application>Microsoft Office PowerPoint</Application>
  <PresentationFormat>Breitbild</PresentationFormat>
  <Paragraphs>401</Paragraphs>
  <Slides>34</Slides>
  <Notes>30</Notes>
  <HiddenSlides>0</HiddenSlides>
  <MMClips>1</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34</vt:i4>
      </vt:variant>
    </vt:vector>
  </HeadingPairs>
  <TitlesOfParts>
    <vt:vector size="42" baseType="lpstr">
      <vt:lpstr>MS PGothic</vt:lpstr>
      <vt:lpstr>MS PGothic</vt:lpstr>
      <vt:lpstr>Arial</vt:lpstr>
      <vt:lpstr>Calibri</vt:lpstr>
      <vt:lpstr>Calibri Light</vt:lpstr>
      <vt:lpstr>Proxima Nova</vt:lpstr>
      <vt:lpstr>Proxima Nova Light</vt:lpstr>
      <vt:lpstr>bigEE PowerPoint Template</vt:lpstr>
      <vt:lpstr>KI Project Workshop @ BBS I Uelzen</vt:lpstr>
      <vt:lpstr>Project: “Country with AI – Country with Future?" </vt:lpstr>
      <vt:lpstr>Central Project Goals</vt:lpstr>
      <vt:lpstr>COVID-19: Necessary Adjustments of the Project</vt:lpstr>
      <vt:lpstr>Interactive Tool: SlideLizard</vt:lpstr>
      <vt:lpstr>Sample Question: SlideLizard</vt:lpstr>
      <vt:lpstr>Introduction Artificial Intelligence (AI)</vt:lpstr>
      <vt:lpstr>How today's AI learn Example: Hide &amp; Seek</vt:lpstr>
      <vt:lpstr>How today's AI learn Example: Hide &amp; Seek</vt:lpstr>
      <vt:lpstr>Feedback</vt:lpstr>
      <vt:lpstr>Feedback on the introductory event</vt:lpstr>
      <vt:lpstr>Mobility in the region of Uelzen</vt:lpstr>
      <vt:lpstr>Project Workshop Mobility  Results of the Student Survey, January 24, 2020</vt:lpstr>
      <vt:lpstr>Project Workshop Mobility  Results of the Student Survey, January 24, 2020</vt:lpstr>
      <vt:lpstr>Results of the Student Survey, January 24, 2020</vt:lpstr>
      <vt:lpstr>AI Workshop "Mobility "</vt:lpstr>
      <vt:lpstr>Develop your own app idea with</vt:lpstr>
      <vt:lpstr>Results of the workshop "Mobility" - BBS Ride-Pooling</vt:lpstr>
      <vt:lpstr>Results of the workshop "Mobility" - BBS Ride-Pooling</vt:lpstr>
      <vt:lpstr>Results of the workshop "Mobility" - BBS Ride-Pooling Motivation / reward system</vt:lpstr>
      <vt:lpstr>Results of the workshop "Mobility"–  Autonomous parking lot search</vt:lpstr>
      <vt:lpstr>Work &amp; education in the region of Uelzen</vt:lpstr>
      <vt:lpstr>Results of the student survey, January 24, 2020 Conclusion for the area of work &amp; education offer</vt:lpstr>
      <vt:lpstr>Results of the workshop "Work and education" –  Learning guide for electricians</vt:lpstr>
      <vt:lpstr>Results of the workshop "Work and education" –  Paper prototype of a learning assistant for electricians</vt:lpstr>
      <vt:lpstr>Healthcare in Uelzen</vt:lpstr>
      <vt:lpstr>Results of the student survey, January 24, 2020 Evaluation of digital measurement and warning systems</vt:lpstr>
      <vt:lpstr>Results of the workshop “Health” -  App "Bazillometer" to protect patients at risk</vt:lpstr>
      <vt:lpstr>Results of the workshop "Health“ - App "Dr. Med." for health monitoring</vt:lpstr>
      <vt:lpstr>Entertainment offer in the region of Uelzen</vt:lpstr>
      <vt:lpstr>Results of the student survey, January 24, 2020 Satisfaction with the entertainment offers</vt:lpstr>
      <vt:lpstr>#1 Sample application idea: AI and entertainment</vt:lpstr>
      <vt:lpstr>#1 Sample application idea: AI and entertainment</vt:lpstr>
      <vt:lpstr>PowerPoint-Präsentation</vt:lpstr>
    </vt:vector>
  </TitlesOfParts>
  <Company>Kommunikationsdesign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Tobias Battenberg</dc:creator>
  <cp:lastModifiedBy>eb</cp:lastModifiedBy>
  <cp:revision>958</cp:revision>
  <dcterms:created xsi:type="dcterms:W3CDTF">2013-02-18T10:20:47Z</dcterms:created>
  <dcterms:modified xsi:type="dcterms:W3CDTF">2021-02-08T12:16:51Z</dcterms:modified>
</cp:coreProperties>
</file>