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73" r:id="rId2"/>
    <p:sldMasterId id="2147483685" r:id="rId3"/>
  </p:sldMasterIdLst>
  <p:notesMasterIdLst>
    <p:notesMasterId r:id="rId25"/>
  </p:notesMasterIdLst>
  <p:handoutMasterIdLst>
    <p:handoutMasterId r:id="rId26"/>
  </p:handoutMasterIdLst>
  <p:sldIdLst>
    <p:sldId id="324" r:id="rId4"/>
    <p:sldId id="326" r:id="rId5"/>
    <p:sldId id="323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37" r:id="rId14"/>
    <p:sldId id="338" r:id="rId15"/>
    <p:sldId id="339" r:id="rId16"/>
    <p:sldId id="330" r:id="rId17"/>
    <p:sldId id="341" r:id="rId18"/>
    <p:sldId id="322" r:id="rId19"/>
    <p:sldId id="335" r:id="rId20"/>
    <p:sldId id="334" r:id="rId21"/>
    <p:sldId id="333" r:id="rId22"/>
    <p:sldId id="331" r:id="rId23"/>
    <p:sldId id="332" r:id="rId24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00CC"/>
    <a:srgbClr val="FF6600"/>
    <a:srgbClr val="FFFF00"/>
    <a:srgbClr val="33CC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4" autoAdjust="0"/>
  </p:normalViewPr>
  <p:slideViewPr>
    <p:cSldViewPr>
      <p:cViewPr varScale="1">
        <p:scale>
          <a:sx n="106" d="100"/>
          <a:sy n="106" d="100"/>
        </p:scale>
        <p:origin x="17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886"/>
    </p:cViewPr>
  </p:sorterViewPr>
  <p:notesViewPr>
    <p:cSldViewPr>
      <p:cViewPr varScale="1">
        <p:scale>
          <a:sx n="82" d="100"/>
          <a:sy n="82" d="100"/>
        </p:scale>
        <p:origin x="-3954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1EEBC7-0D01-4062-8BDA-B8F984901731}" type="doc">
      <dgm:prSet loTypeId="urn:microsoft.com/office/officeart/2011/layout/HexagonRadial" loCatId="cycle" qsTypeId="urn:microsoft.com/office/officeart/2005/8/quickstyle/3d5" qsCatId="3D" csTypeId="urn:microsoft.com/office/officeart/2005/8/colors/accent2_1" csCatId="accent2" phldr="1"/>
      <dgm:spPr/>
      <dgm:t>
        <a:bodyPr/>
        <a:lstStyle/>
        <a:p>
          <a:endParaRPr lang="de-DE"/>
        </a:p>
      </dgm:t>
    </dgm:pt>
    <dgm:pt modelId="{A44D4632-928A-4A7F-AB53-827F8F463524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FFFF00">
            <a:alpha val="28000"/>
          </a:srgbClr>
        </a:solidFill>
        <a:ln>
          <a:solidFill>
            <a:schemeClr val="accent3">
              <a:lumMod val="50000"/>
              <a:alpha val="59000"/>
            </a:schemeClr>
          </a:solidFill>
        </a:ln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1. Ausbildungsjahr bestehen und die Ausbildungschancen erhöhen</a:t>
          </a:r>
          <a:endParaRPr lang="de-DE" dirty="0">
            <a:solidFill>
              <a:schemeClr val="tx1"/>
            </a:solidFill>
          </a:endParaRPr>
        </a:p>
      </dgm:t>
    </dgm:pt>
    <dgm:pt modelId="{3C941A4B-3CF3-4626-A635-1C1CE6C78D8F}" type="parTrans" cxnId="{C7D20066-CB39-4A20-8A85-A633FBBB2321}">
      <dgm:prSet/>
      <dgm:spPr/>
      <dgm:t>
        <a:bodyPr/>
        <a:lstStyle/>
        <a:p>
          <a:endParaRPr lang="de-DE"/>
        </a:p>
      </dgm:t>
    </dgm:pt>
    <dgm:pt modelId="{5351F6C4-320D-441E-83FB-CC403BE96633}" type="sibTrans" cxnId="{C7D20066-CB39-4A20-8A85-A633FBBB2321}">
      <dgm:prSet/>
      <dgm:spPr/>
      <dgm:t>
        <a:bodyPr/>
        <a:lstStyle/>
        <a:p>
          <a:endParaRPr lang="de-DE"/>
        </a:p>
      </dgm:t>
    </dgm:pt>
    <dgm:pt modelId="{1E829DA9-35C9-41B2-9B81-9E9D68F4537D}">
      <dgm:prSet phldrT="[Text]"/>
      <dgm:spPr/>
      <dgm:t>
        <a:bodyPr/>
        <a:lstStyle/>
        <a:p>
          <a:endParaRPr lang="de-DE" dirty="0"/>
        </a:p>
      </dgm:t>
    </dgm:pt>
    <dgm:pt modelId="{9447F490-C8A1-4B29-B728-22FDD3BE58C4}" type="parTrans" cxnId="{1B97B18F-6CD1-40CA-949C-56D0AFDCD4F8}">
      <dgm:prSet/>
      <dgm:spPr/>
      <dgm:t>
        <a:bodyPr/>
        <a:lstStyle/>
        <a:p>
          <a:endParaRPr lang="de-DE"/>
        </a:p>
      </dgm:t>
    </dgm:pt>
    <dgm:pt modelId="{4458526E-7CD3-4A23-AD55-4101542D0828}" type="sibTrans" cxnId="{1B97B18F-6CD1-40CA-949C-56D0AFDCD4F8}">
      <dgm:prSet/>
      <dgm:spPr/>
      <dgm:t>
        <a:bodyPr/>
        <a:lstStyle/>
        <a:p>
          <a:endParaRPr lang="de-DE"/>
        </a:p>
      </dgm:t>
    </dgm:pt>
    <dgm:pt modelId="{BBBE6D0A-8A40-44C9-A522-5580F09BCC7F}">
      <dgm:prSet phldrT="[Text]"/>
      <dgm:spPr/>
      <dgm:t>
        <a:bodyPr/>
        <a:lstStyle/>
        <a:p>
          <a:endParaRPr lang="de-DE" dirty="0"/>
        </a:p>
      </dgm:t>
    </dgm:pt>
    <dgm:pt modelId="{8C3C3EA7-A71E-4E01-82F1-9CCCB6A27F67}" type="parTrans" cxnId="{328DE5D1-C1DE-4010-8E02-FCAF6AB010C4}">
      <dgm:prSet/>
      <dgm:spPr/>
      <dgm:t>
        <a:bodyPr/>
        <a:lstStyle/>
        <a:p>
          <a:endParaRPr lang="de-DE"/>
        </a:p>
      </dgm:t>
    </dgm:pt>
    <dgm:pt modelId="{B89A0148-C76A-4F81-9133-2D0A38A86116}" type="sibTrans" cxnId="{328DE5D1-C1DE-4010-8E02-FCAF6AB010C4}">
      <dgm:prSet/>
      <dgm:spPr/>
      <dgm:t>
        <a:bodyPr/>
        <a:lstStyle/>
        <a:p>
          <a:endParaRPr lang="de-DE"/>
        </a:p>
      </dgm:t>
    </dgm:pt>
    <dgm:pt modelId="{1F1B4116-3420-48F7-9175-8F65767F3FDC}">
      <dgm:prSet phldrT="[Text]"/>
      <dgm:spPr/>
      <dgm:t>
        <a:bodyPr/>
        <a:lstStyle/>
        <a:p>
          <a:endParaRPr lang="de-DE" dirty="0"/>
        </a:p>
      </dgm:t>
    </dgm:pt>
    <dgm:pt modelId="{786C7233-AA82-4EAA-86B2-3416BAF50069}" type="sibTrans" cxnId="{D24EF4EC-4941-4951-BDED-F49F89368CBE}">
      <dgm:prSet/>
      <dgm:spPr/>
      <dgm:t>
        <a:bodyPr/>
        <a:lstStyle/>
        <a:p>
          <a:endParaRPr lang="de-DE"/>
        </a:p>
      </dgm:t>
    </dgm:pt>
    <dgm:pt modelId="{29C3E1BB-9382-429B-B34F-EFCC897F2AC3}" type="parTrans" cxnId="{D24EF4EC-4941-4951-BDED-F49F89368CBE}">
      <dgm:prSet/>
      <dgm:spPr/>
      <dgm:t>
        <a:bodyPr/>
        <a:lstStyle/>
        <a:p>
          <a:endParaRPr lang="de-DE"/>
        </a:p>
      </dgm:t>
    </dgm:pt>
    <dgm:pt modelId="{F7009729-DA76-4218-A238-8CEAE378DB31}">
      <dgm:prSet/>
      <dgm:spPr/>
      <dgm:t>
        <a:bodyPr/>
        <a:lstStyle/>
        <a:p>
          <a:endParaRPr lang="de-DE"/>
        </a:p>
      </dgm:t>
    </dgm:pt>
    <dgm:pt modelId="{748BA5F8-92AA-4476-B2F2-975D921CED4F}" type="parTrans" cxnId="{7219B512-3634-4D35-BA90-2D0AB4314D49}">
      <dgm:prSet/>
      <dgm:spPr/>
      <dgm:t>
        <a:bodyPr/>
        <a:lstStyle/>
        <a:p>
          <a:endParaRPr lang="de-DE"/>
        </a:p>
      </dgm:t>
    </dgm:pt>
    <dgm:pt modelId="{E3C5A721-12E6-456D-89B8-131B7FF65676}" type="sibTrans" cxnId="{7219B512-3634-4D35-BA90-2D0AB4314D49}">
      <dgm:prSet/>
      <dgm:spPr/>
      <dgm:t>
        <a:bodyPr/>
        <a:lstStyle/>
        <a:p>
          <a:endParaRPr lang="de-DE"/>
        </a:p>
      </dgm:t>
    </dgm:pt>
    <dgm:pt modelId="{4E80E031-7A52-49BA-ACAD-608ACB9BC412}" type="pres">
      <dgm:prSet presAssocID="{BE1EEBC7-0D01-4062-8BDA-B8F98490173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A762EF6E-F6B3-41AF-B9FE-EBD6436195CE}" type="pres">
      <dgm:prSet presAssocID="{A44D4632-928A-4A7F-AB53-827F8F463524}" presName="Parent" presStyleLbl="node0" presStyleIdx="0" presStyleCnt="1" custLinFactNeighborX="-1756" custLinFactNeighborY="-2301">
        <dgm:presLayoutVars>
          <dgm:chMax val="6"/>
          <dgm:chPref val="6"/>
        </dgm:presLayoutVars>
      </dgm:prSet>
      <dgm:spPr/>
      <dgm:t>
        <a:bodyPr/>
        <a:lstStyle/>
        <a:p>
          <a:endParaRPr lang="de-DE"/>
        </a:p>
      </dgm:t>
    </dgm:pt>
  </dgm:ptLst>
  <dgm:cxnLst>
    <dgm:cxn modelId="{C7D20066-CB39-4A20-8A85-A633FBBB2321}" srcId="{BE1EEBC7-0D01-4062-8BDA-B8F984901731}" destId="{A44D4632-928A-4A7F-AB53-827F8F463524}" srcOrd="0" destOrd="0" parTransId="{3C941A4B-3CF3-4626-A635-1C1CE6C78D8F}" sibTransId="{5351F6C4-320D-441E-83FB-CC403BE96633}"/>
    <dgm:cxn modelId="{DDA699C1-269E-4316-A0DC-4BE9609847E3}" type="presOf" srcId="{A44D4632-928A-4A7F-AB53-827F8F463524}" destId="{A762EF6E-F6B3-41AF-B9FE-EBD6436195CE}" srcOrd="0" destOrd="0" presId="urn:microsoft.com/office/officeart/2011/layout/HexagonRadial"/>
    <dgm:cxn modelId="{328DE5D1-C1DE-4010-8E02-FCAF6AB010C4}" srcId="{BE1EEBC7-0D01-4062-8BDA-B8F984901731}" destId="{BBBE6D0A-8A40-44C9-A522-5580F09BCC7F}" srcOrd="2" destOrd="0" parTransId="{8C3C3EA7-A71E-4E01-82F1-9CCCB6A27F67}" sibTransId="{B89A0148-C76A-4F81-9133-2D0A38A86116}"/>
    <dgm:cxn modelId="{7219B512-3634-4D35-BA90-2D0AB4314D49}" srcId="{BE1EEBC7-0D01-4062-8BDA-B8F984901731}" destId="{F7009729-DA76-4218-A238-8CEAE378DB31}" srcOrd="4" destOrd="0" parTransId="{748BA5F8-92AA-4476-B2F2-975D921CED4F}" sibTransId="{E3C5A721-12E6-456D-89B8-131B7FF65676}"/>
    <dgm:cxn modelId="{D24EF4EC-4941-4951-BDED-F49F89368CBE}" srcId="{BE1EEBC7-0D01-4062-8BDA-B8F984901731}" destId="{1F1B4116-3420-48F7-9175-8F65767F3FDC}" srcOrd="3" destOrd="0" parTransId="{29C3E1BB-9382-429B-B34F-EFCC897F2AC3}" sibTransId="{786C7233-AA82-4EAA-86B2-3416BAF50069}"/>
    <dgm:cxn modelId="{1B97B18F-6CD1-40CA-949C-56D0AFDCD4F8}" srcId="{BE1EEBC7-0D01-4062-8BDA-B8F984901731}" destId="{1E829DA9-35C9-41B2-9B81-9E9D68F4537D}" srcOrd="1" destOrd="0" parTransId="{9447F490-C8A1-4B29-B728-22FDD3BE58C4}" sibTransId="{4458526E-7CD3-4A23-AD55-4101542D0828}"/>
    <dgm:cxn modelId="{C95A4179-9F33-4913-B80E-9104F3DBE40A}" type="presOf" srcId="{BE1EEBC7-0D01-4062-8BDA-B8F984901731}" destId="{4E80E031-7A52-49BA-ACAD-608ACB9BC412}" srcOrd="0" destOrd="0" presId="urn:microsoft.com/office/officeart/2011/layout/HexagonRadial"/>
    <dgm:cxn modelId="{AF0548E1-297D-4CA5-97FE-C1D40FD445F8}" type="presParOf" srcId="{4E80E031-7A52-49BA-ACAD-608ACB9BC412}" destId="{A762EF6E-F6B3-41AF-B9FE-EBD6436195CE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2EF6E-F6B3-41AF-B9FE-EBD6436195CE}">
      <dsp:nvSpPr>
        <dsp:cNvPr id="0" name=""/>
        <dsp:cNvSpPr/>
      </dsp:nvSpPr>
      <dsp:spPr>
        <a:xfrm>
          <a:off x="0" y="0"/>
          <a:ext cx="3617394" cy="3128963"/>
        </a:xfrm>
        <a:prstGeom prst="hexagon">
          <a:avLst>
            <a:gd name="adj" fmla="val 28570"/>
            <a:gd name="vf" fmla="val 115470"/>
          </a:avLst>
        </a:prstGeom>
        <a:solidFill>
          <a:srgbClr val="FFFF00">
            <a:alpha val="28000"/>
          </a:srgbClr>
        </a:solidFill>
        <a:ln w="25400" cap="flat" cmpd="sng" algn="ctr">
          <a:solidFill>
            <a:schemeClr val="accent3">
              <a:lumMod val="50000"/>
              <a:alpha val="59000"/>
            </a:schemeClr>
          </a:solidFill>
          <a:prstDash val="solid"/>
        </a:ln>
        <a:effectLst/>
        <a:sp3d extrusionH="3810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>
              <a:solidFill>
                <a:schemeClr val="tx1"/>
              </a:solidFill>
            </a:rPr>
            <a:t>1. Ausbildungsjahr bestehen und die Ausbildungschancen erhöhen</a:t>
          </a:r>
          <a:endParaRPr lang="de-DE" sz="2200" kern="1200" dirty="0">
            <a:solidFill>
              <a:schemeClr val="tx1"/>
            </a:solidFill>
          </a:endParaRPr>
        </a:p>
      </dsp:txBody>
      <dsp:txXfrm>
        <a:off x="599431" y="518494"/>
        <a:ext cx="2418532" cy="2091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Radialsechseck"/>
  <dgm:desc val="Wird verwendet, um einen sequenziellen Prozess darzustellen, der sich auf eine zentrale Idee oder ein zentrales Thema bezieht. Auf 6 Formen der Ebene 2 beschränkt. Dies eignet sich am besten für kleine Textmengen. Nicht verwendeter Text wird nicht angezeigt, ist aber weiterhin verfügbar, wenn Sie das Layout wechseln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400" cy="49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2"/>
            <a:ext cx="2946400" cy="49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496"/>
            <a:ext cx="2946400" cy="49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496"/>
            <a:ext cx="2946400" cy="49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2061BD4-C2FD-480F-BF85-A4594C962C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3015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400" cy="49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2"/>
            <a:ext cx="2946400" cy="49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2" y="4717146"/>
            <a:ext cx="5438775" cy="446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496"/>
            <a:ext cx="2946400" cy="49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496"/>
            <a:ext cx="2946400" cy="49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0A3AEE-C172-4F7B-A46C-8964D437933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5336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742951"/>
            <a:ext cx="8496944" cy="14700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3356992"/>
            <a:ext cx="8496944" cy="27363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33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87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784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742951"/>
            <a:ext cx="8496944" cy="14700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3356992"/>
            <a:ext cx="8496944" cy="27363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771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4"/>
            <a:ext cx="9144000" cy="159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70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509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256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614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903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707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30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4"/>
            <a:ext cx="9144000" cy="159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3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621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268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837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742951"/>
            <a:ext cx="8496944" cy="14700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3356992"/>
            <a:ext cx="8496944" cy="27363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107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4"/>
            <a:ext cx="9144000" cy="159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9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002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108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820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899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21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6661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348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264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358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53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80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591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42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16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49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94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512" y="104741"/>
            <a:ext cx="4248472" cy="130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48264" y="188640"/>
            <a:ext cx="1979365" cy="98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4"/>
            <a:ext cx="9144000" cy="159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8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512" y="104741"/>
            <a:ext cx="4248472" cy="130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48264" y="188640"/>
            <a:ext cx="1979365" cy="98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4"/>
            <a:ext cx="9144000" cy="159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0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B6905-7776-440A-B0EB-A8CECA1EA8CC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05.02.2021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40A4A-D6C5-4946-AE88-D235177217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512" y="104741"/>
            <a:ext cx="4248472" cy="130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48264" y="188640"/>
            <a:ext cx="1979365" cy="98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4"/>
            <a:ext cx="9144000" cy="159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8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Bernd.Reinkle@bbs1uelzen.de" TargetMode="External"/><Relationship Id="rId2" Type="http://schemas.openxmlformats.org/officeDocument/2006/relationships/hyperlink" Target="mailto:Michael.Nagel@bbs1uelzen.d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3312368"/>
          </a:xfrm>
        </p:spPr>
        <p:txBody>
          <a:bodyPr/>
          <a:lstStyle/>
          <a:p>
            <a:r>
              <a:rPr lang="de-DE" sz="2800" dirty="0">
                <a:latin typeface="+mn-lt"/>
              </a:rPr>
              <a:t>Informationen </a:t>
            </a:r>
            <a:r>
              <a:rPr lang="de-DE" sz="2800" dirty="0" smtClean="0">
                <a:latin typeface="+mn-lt"/>
              </a:rPr>
              <a:t>zu </a:t>
            </a:r>
            <a:r>
              <a:rPr lang="de-DE" sz="2800" dirty="0" smtClean="0">
                <a:latin typeface="+mn-lt"/>
              </a:rPr>
              <a:t>der</a:t>
            </a:r>
            <a:r>
              <a:rPr lang="de-DE" sz="2800" dirty="0" smtClean="0">
                <a:latin typeface="+mn-lt"/>
              </a:rPr>
              <a:t> </a:t>
            </a:r>
            <a:r>
              <a:rPr lang="de-DE" sz="2800" i="1" dirty="0" smtClean="0">
                <a:latin typeface="+mn-lt"/>
              </a:rPr>
              <a:t>Berufsfachschule </a:t>
            </a:r>
            <a:r>
              <a:rPr lang="de-DE" sz="2800" dirty="0">
                <a:latin typeface="+mn-lt"/>
              </a:rPr>
              <a:t/>
            </a:r>
            <a:br>
              <a:rPr lang="de-DE" sz="2800" dirty="0">
                <a:latin typeface="+mn-lt"/>
              </a:rPr>
            </a:br>
            <a:r>
              <a:rPr lang="de-DE" sz="2800" i="1" dirty="0">
                <a:latin typeface="+mn-lt"/>
              </a:rPr>
              <a:t>- Wirtschaft (Klasse I)</a:t>
            </a:r>
            <a:r>
              <a:rPr lang="de-DE" sz="2800" dirty="0">
                <a:latin typeface="+mn-lt"/>
              </a:rPr>
              <a:t/>
            </a:r>
            <a:br>
              <a:rPr lang="de-DE" sz="2800" dirty="0">
                <a:latin typeface="+mn-lt"/>
              </a:rPr>
            </a:br>
            <a:r>
              <a:rPr lang="de-DE" sz="2800" i="1" dirty="0">
                <a:latin typeface="+mn-lt"/>
              </a:rPr>
              <a:t>für Hauptschulabsolventinnen und Hauptschulabsolventen</a:t>
            </a:r>
            <a:r>
              <a:rPr lang="de-DE" sz="2800" dirty="0">
                <a:latin typeface="+mn-lt"/>
              </a:rPr>
              <a:t/>
            </a:r>
            <a:br>
              <a:rPr lang="de-DE" sz="2800" dirty="0">
                <a:latin typeface="+mn-lt"/>
              </a:rPr>
            </a:br>
            <a:r>
              <a:rPr lang="de-DE" sz="2400" i="1" dirty="0">
                <a:latin typeface="+mn-lt"/>
              </a:rPr>
              <a:t>Schwerpunkt:</a:t>
            </a:r>
            <a:r>
              <a:rPr lang="de-DE" sz="2400" dirty="0">
                <a:latin typeface="+mn-lt"/>
              </a:rPr>
              <a:t/>
            </a:r>
            <a:br>
              <a:rPr lang="de-DE" sz="2400" dirty="0">
                <a:latin typeface="+mn-lt"/>
              </a:rPr>
            </a:br>
            <a:r>
              <a:rPr lang="de-DE" sz="2400" i="1" dirty="0">
                <a:latin typeface="+mn-lt"/>
              </a:rPr>
              <a:t>Einzelhandel / Lagerlogistik</a:t>
            </a:r>
            <a:r>
              <a:rPr lang="de-DE" dirty="0">
                <a:latin typeface="+mn-lt"/>
              </a:rPr>
              <a:t/>
            </a:r>
            <a:br>
              <a:rPr lang="de-DE" dirty="0">
                <a:latin typeface="+mn-lt"/>
              </a:rPr>
            </a:br>
            <a:r>
              <a:rPr lang="de-DE" sz="4000" dirty="0">
                <a:latin typeface="+mn-lt"/>
              </a:rPr>
              <a:t/>
            </a:r>
            <a:br>
              <a:rPr lang="de-DE" sz="4000" dirty="0">
                <a:latin typeface="+mn-lt"/>
              </a:rPr>
            </a:br>
            <a:endParaRPr lang="de-DE" sz="4000" dirty="0">
              <a:latin typeface="+mn-lt"/>
            </a:endParaRPr>
          </a:p>
        </p:txBody>
      </p:sp>
      <p:pic>
        <p:nvPicPr>
          <p:cNvPr id="4" name="Picture 2" descr="RNE_Werkstatt N_projekt16_ausge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382" y="5212467"/>
            <a:ext cx="328565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F:\Einzellogos_0107\BNE_Label_Einzelbanner_2016___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212467"/>
            <a:ext cx="2593302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00" y="5208169"/>
            <a:ext cx="2634725" cy="132542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07" y="3090824"/>
            <a:ext cx="2584307" cy="193960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1600" y="3052985"/>
            <a:ext cx="2634725" cy="197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1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252EC1-A61A-45E9-BEB4-E5DF8E55C50C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79512" y="2099835"/>
            <a:ext cx="8424936" cy="4237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0995" marR="60325" indent="-6350">
              <a:lnSpc>
                <a:spcPct val="106000"/>
              </a:lnSpc>
              <a:spcAft>
                <a:spcPts val="910"/>
              </a:spcAft>
            </a:pPr>
            <a:r>
              <a:rPr lang="de-DE" b="1" i="1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Wo </a:t>
            </a:r>
            <a:r>
              <a:rPr lang="de-DE" b="1" i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kann ich ein Praktikum absolvieren?</a:t>
            </a:r>
            <a:endParaRPr lang="de-DE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0995" indent="-6350">
              <a:spcAft>
                <a:spcPts val="3500"/>
              </a:spcAft>
            </a:pPr>
            <a:r>
              <a:rPr lang="de-DE" b="1" i="1" dirty="0">
                <a:solidFill>
                  <a:srgbClr val="FF33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Möglichst im Bereich Handel, Verkauf oder Lagerhaltung/ Logistik. </a:t>
            </a:r>
            <a:r>
              <a:rPr lang="de-DE" b="1" i="1" dirty="0" smtClean="0">
                <a:solidFill>
                  <a:srgbClr val="FF33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                       Grundsätzlich </a:t>
            </a:r>
            <a:r>
              <a:rPr lang="de-DE" b="1" i="1" dirty="0">
                <a:solidFill>
                  <a:srgbClr val="FF33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sind alle kaufmännischen Betriebe denkbar. </a:t>
            </a:r>
            <a:endParaRPr lang="de-DE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0995" marR="60325" indent="-6350">
              <a:lnSpc>
                <a:spcPct val="106000"/>
              </a:lnSpc>
              <a:spcAft>
                <a:spcPts val="910"/>
              </a:spcAft>
            </a:pPr>
            <a:r>
              <a:rPr lang="de-DE" b="1" i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Gibt es finanzielle Hilfen?</a:t>
            </a:r>
            <a:endParaRPr lang="de-DE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0995" indent="-6350">
              <a:lnSpc>
                <a:spcPct val="108000"/>
              </a:lnSpc>
              <a:spcAft>
                <a:spcPts val="15"/>
              </a:spcAft>
            </a:pPr>
            <a:r>
              <a:rPr lang="de-DE" b="1" i="1" dirty="0">
                <a:solidFill>
                  <a:srgbClr val="FF33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Ja!</a:t>
            </a:r>
            <a:endParaRPr lang="de-DE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0995" indent="-6350">
              <a:lnSpc>
                <a:spcPct val="108000"/>
              </a:lnSpc>
              <a:spcAft>
                <a:spcPts val="5555"/>
              </a:spcAft>
            </a:pPr>
            <a:r>
              <a:rPr lang="de-DE" b="1" i="1" dirty="0">
                <a:solidFill>
                  <a:srgbClr val="FF33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Eventuell </a:t>
            </a:r>
            <a:r>
              <a:rPr lang="de-DE" b="1" i="1" dirty="0" err="1">
                <a:solidFill>
                  <a:srgbClr val="FF33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BaföG</a:t>
            </a:r>
            <a:r>
              <a:rPr lang="de-DE" b="1" i="1" dirty="0">
                <a:solidFill>
                  <a:srgbClr val="FF33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Fahrtkosten, Bücherausleihe.</a:t>
            </a:r>
            <a:endParaRPr lang="de-DE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0995" marR="60325" indent="-6350">
              <a:lnSpc>
                <a:spcPct val="106000"/>
              </a:lnSpc>
              <a:spcAft>
                <a:spcPts val="910"/>
              </a:spcAft>
            </a:pPr>
            <a:r>
              <a:rPr lang="de-DE" b="1" i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Wie geht es weiter?</a:t>
            </a:r>
            <a:endParaRPr lang="de-DE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0995" indent="-6350">
              <a:lnSpc>
                <a:spcPct val="108000"/>
              </a:lnSpc>
              <a:spcAft>
                <a:spcPts val="15"/>
              </a:spcAft>
            </a:pPr>
            <a:r>
              <a:rPr lang="de-DE" b="1" i="1" dirty="0">
                <a:solidFill>
                  <a:srgbClr val="FF33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Möglichkeit zum Erwerb des Sekundarabschlusses I </a:t>
            </a:r>
            <a:endParaRPr lang="de-DE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0995" indent="-6350">
              <a:lnSpc>
                <a:spcPct val="108000"/>
              </a:lnSpc>
              <a:spcAft>
                <a:spcPts val="15"/>
              </a:spcAft>
            </a:pPr>
            <a:r>
              <a:rPr lang="de-DE" b="1" i="1" dirty="0">
                <a:solidFill>
                  <a:srgbClr val="FF33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(Realschulabschluss) durch den Besuch der Klasse II.</a:t>
            </a:r>
            <a:endParaRPr lang="de-DE" sz="1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7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E8BDB6C9-045F-4387-BEBF-AEF5B3EC7369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948488" y="6259513"/>
            <a:ext cx="1387475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50" dirty="0"/>
              <a:t>Stand Jan. </a:t>
            </a:r>
            <a:r>
              <a:rPr lang="de-DE" sz="1050" dirty="0" smtClean="0"/>
              <a:t>2021</a:t>
            </a:r>
            <a:endParaRPr lang="de-DE" sz="105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44F5BB8-15A1-4EC4-B63F-BAA95547A1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132856"/>
            <a:ext cx="2039689" cy="137158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07504" y="3717032"/>
            <a:ext cx="8784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Dem europäischen Gedanken verpflichtet: </a:t>
            </a:r>
          </a:p>
          <a:p>
            <a:pPr algn="ctr"/>
            <a:r>
              <a:rPr lang="de-DE" dirty="0" smtClean="0"/>
              <a:t>Wir bieten für interessierte Schülerinnen und Schüler ein dreiwöchiges Betriebspraktikum mit dem Besuch bei unseren Partnerberufsschulen in </a:t>
            </a:r>
          </a:p>
          <a:p>
            <a:pPr algn="ctr"/>
            <a:r>
              <a:rPr lang="de-DE" dirty="0" smtClean="0"/>
              <a:t>Rouen (Frankreich), Florenz (Italien), </a:t>
            </a:r>
            <a:r>
              <a:rPr lang="de-DE" dirty="0" err="1" smtClean="0"/>
              <a:t>Valetta</a:t>
            </a:r>
            <a:r>
              <a:rPr lang="de-DE" dirty="0" smtClean="0"/>
              <a:t> (Malta), Salzburg (Österreich), </a:t>
            </a:r>
          </a:p>
          <a:p>
            <a:pPr algn="ctr"/>
            <a:r>
              <a:rPr lang="de-DE" dirty="0" smtClean="0"/>
              <a:t>Tartu (Estland), </a:t>
            </a:r>
            <a:r>
              <a:rPr lang="de-DE" dirty="0" err="1" smtClean="0"/>
              <a:t>Wolstein</a:t>
            </a:r>
            <a:r>
              <a:rPr lang="de-DE" dirty="0" smtClean="0"/>
              <a:t> (Polen) an.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7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E8BDB6C9-045F-4387-BEBF-AEF5B3EC7369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6948488" y="6259513"/>
            <a:ext cx="1387475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50" dirty="0"/>
              <a:t>Stand Jan. 2020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2203388-772B-4379-8DDA-0AA1C43CA4CC}"/>
              </a:ext>
            </a:extLst>
          </p:cNvPr>
          <p:cNvSpPr/>
          <p:nvPr/>
        </p:nvSpPr>
        <p:spPr>
          <a:xfrm>
            <a:off x="2123728" y="3356992"/>
            <a:ext cx="47342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Der Nachhaltigkeit verpflichtet: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 </a:t>
            </a:r>
            <a:endParaRPr kumimoji="0" lang="de-DE" altLang="de-DE" sz="240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Wir </a:t>
            </a:r>
            <a:r>
              <a:rPr kumimoji="0" lang="de-DE" altLang="de-DE" sz="24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als Nachhaltigkeitsschule bieten für interessierte Schülerinnen und Schüler </a:t>
            </a:r>
            <a:r>
              <a:rPr kumimoji="0" lang="de-DE" altLang="de-DE" sz="24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vielfältige</a:t>
            </a:r>
            <a:r>
              <a:rPr kumimoji="0" lang="de-DE" altLang="de-DE" sz="240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 Nachhaltigkeitsprojekte zum </a:t>
            </a:r>
            <a:r>
              <a:rPr kumimoji="0" lang="de-DE" altLang="de-DE" sz="240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mitmachen</a:t>
            </a:r>
            <a:r>
              <a:rPr kumimoji="0" lang="de-DE" altLang="de-DE" sz="240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 und </a:t>
            </a:r>
            <a:r>
              <a:rPr kumimoji="0" lang="de-DE" altLang="de-DE" sz="240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selbstgestalten </a:t>
            </a:r>
            <a:r>
              <a:rPr kumimoji="0" lang="de-DE" altLang="de-DE" sz="240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an</a:t>
            </a:r>
            <a:r>
              <a:rPr lang="de-DE" altLang="de-DE" sz="2400" kern="0" dirty="0">
                <a:solidFill>
                  <a:srgbClr val="000000"/>
                </a:solidFill>
                <a:cs typeface="+mn-cs"/>
              </a:rPr>
              <a:t>!</a:t>
            </a:r>
            <a:endParaRPr kumimoji="0" lang="de-DE" altLang="de-DE" sz="240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0D8C09-EA2C-4829-AB1C-82F5ABFA8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07" y="1723180"/>
            <a:ext cx="2517017" cy="156180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1" y="1700808"/>
            <a:ext cx="2711653" cy="156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E8BDB6C9-045F-4387-BEBF-AEF5B3EC7369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948488" y="6259513"/>
            <a:ext cx="1387475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50" dirty="0"/>
              <a:t>Stand Jan. </a:t>
            </a:r>
            <a:r>
              <a:rPr lang="de-DE" sz="1050" dirty="0" smtClean="0"/>
              <a:t>2021</a:t>
            </a:r>
            <a:endParaRPr lang="de-DE" sz="105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98" y="1861173"/>
            <a:ext cx="8242403" cy="444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2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Mal reinschnuppern?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9217" y="5229200"/>
            <a:ext cx="8229600" cy="111298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de-DE" b="1" dirty="0"/>
              <a:t>Vereinbaren Sie einen Termin für die </a:t>
            </a:r>
            <a:r>
              <a:rPr lang="de-DE" b="1" dirty="0">
                <a:solidFill>
                  <a:srgbClr val="000000"/>
                </a:solidFill>
              </a:rPr>
              <a:t>Teilnahme am Unterricht in </a:t>
            </a:r>
            <a:r>
              <a:rPr lang="de-DE" b="1" dirty="0" smtClean="0">
                <a:solidFill>
                  <a:srgbClr val="000000"/>
                </a:solidFill>
              </a:rPr>
              <a:t>einer BFS </a:t>
            </a:r>
            <a:r>
              <a:rPr lang="de-DE" b="1" dirty="0" err="1" smtClean="0">
                <a:solidFill>
                  <a:srgbClr val="000000"/>
                </a:solidFill>
              </a:rPr>
              <a:t>Wirschaftsk</a:t>
            </a:r>
            <a:r>
              <a:rPr lang="de-DE" b="1" dirty="0" err="1" smtClean="0">
                <a:solidFill>
                  <a:srgbClr val="000000"/>
                </a:solidFill>
              </a:rPr>
              <a:t>lasse</a:t>
            </a:r>
            <a:r>
              <a:rPr lang="de-DE" b="1" dirty="0">
                <a:solidFill>
                  <a:srgbClr val="000000"/>
                </a:solidFill>
              </a:rPr>
              <a:t>!</a:t>
            </a:r>
          </a:p>
          <a:p>
            <a:pPr marL="0" indent="0" algn="ctr">
              <a:buNone/>
            </a:pPr>
            <a:r>
              <a:rPr lang="de-DE" dirty="0">
                <a:solidFill>
                  <a:srgbClr val="000000"/>
                </a:solidFill>
              </a:rPr>
              <a:t>Kontakt</a:t>
            </a:r>
            <a:r>
              <a:rPr lang="de-DE" dirty="0" smtClean="0">
                <a:solidFill>
                  <a:srgbClr val="000000"/>
                </a:solidFill>
              </a:rPr>
              <a:t>: </a:t>
            </a:r>
            <a:r>
              <a:rPr lang="de-DE" dirty="0" smtClean="0">
                <a:solidFill>
                  <a:srgbClr val="000000"/>
                </a:solidFill>
              </a:rPr>
              <a:t>michael.nagel</a:t>
            </a:r>
            <a:r>
              <a:rPr lang="de-DE" dirty="0" smtClean="0">
                <a:solidFill>
                  <a:srgbClr val="000000"/>
                </a:solidFill>
              </a:rPr>
              <a:t>@bbs1uelzen.de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2"/>
            <a:ext cx="3841043" cy="273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85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E8BDB6C9-045F-4387-BEBF-AEF5B3EC7369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948488" y="6259513"/>
            <a:ext cx="1387475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50" dirty="0"/>
              <a:t>Stand Jan. </a:t>
            </a:r>
            <a:r>
              <a:rPr lang="de-DE" sz="1050" dirty="0" smtClean="0"/>
              <a:t>2021</a:t>
            </a:r>
            <a:endParaRPr lang="de-DE" sz="105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64DC07F-A2FD-402D-A9D6-A866430F5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092" y="2118956"/>
            <a:ext cx="4572396" cy="342929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3007BC3-3092-4357-8158-3510BA7A0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673915"/>
            <a:ext cx="2520280" cy="1406637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4673915"/>
            <a:ext cx="2576890" cy="140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1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E8BDB6C9-045F-4387-BEBF-AEF5B3EC7369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0E4AC049-30C7-4D3C-992F-49E915E64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389" y="2867809"/>
            <a:ext cx="5965221" cy="3655622"/>
          </a:xfrm>
          <a:prstGeom prst="rect">
            <a:avLst/>
          </a:prstGeom>
        </p:spPr>
      </p:pic>
      <p:sp>
        <p:nvSpPr>
          <p:cNvPr id="23" name="Rectangle 14">
            <a:extLst>
              <a:ext uri="{FF2B5EF4-FFF2-40B4-BE49-F238E27FC236}">
                <a16:creationId xmlns:a16="http://schemas.microsoft.com/office/drawing/2014/main" id="{7B464675-CE41-45B4-8A83-A0935CF0C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49" y="1767392"/>
            <a:ext cx="67691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4000" kern="0" dirty="0"/>
              <a:t> Was macht sonst noch Spaß an unserer Schule?</a:t>
            </a:r>
            <a:endParaRPr lang="de-DE" sz="2200" kern="0" dirty="0"/>
          </a:p>
        </p:txBody>
      </p:sp>
      <p:pic>
        <p:nvPicPr>
          <p:cNvPr id="24" name="Grafik 23" descr="theater_ag_logo.gif">
            <a:extLst>
              <a:ext uri="{FF2B5EF4-FFF2-40B4-BE49-F238E27FC236}">
                <a16:creationId xmlns:a16="http://schemas.microsoft.com/office/drawing/2014/main" id="{5DE4D4EA-DB8D-41FD-9A28-91E74382A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86" y="1406464"/>
            <a:ext cx="1234790" cy="142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3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E8BDB6C9-045F-4387-BEBF-AEF5B3EC7369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6948488" y="6259513"/>
            <a:ext cx="1387475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50" dirty="0"/>
              <a:t>Stand Jan. </a:t>
            </a:r>
            <a:r>
              <a:rPr lang="de-DE" sz="1050" dirty="0" smtClean="0"/>
              <a:t>2021</a:t>
            </a:r>
            <a:endParaRPr lang="de-DE" sz="1050" dirty="0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7B464675-CE41-45B4-8A83-A0935CF0C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49" y="1767392"/>
            <a:ext cx="67691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4000" kern="0" dirty="0"/>
              <a:t> Was macht sonst noch Spaß an unserer Schule?</a:t>
            </a:r>
            <a:endParaRPr lang="de-DE" sz="2200" kern="0" dirty="0"/>
          </a:p>
        </p:txBody>
      </p:sp>
      <p:pic>
        <p:nvPicPr>
          <p:cNvPr id="20" name="Picture 2" descr="C:\Users\Frank\AppData\Local\Temp\2-BGW-A.JPG">
            <a:extLst>
              <a:ext uri="{FF2B5EF4-FFF2-40B4-BE49-F238E27FC236}">
                <a16:creationId xmlns:a16="http://schemas.microsoft.com/office/drawing/2014/main" id="{970A0400-544E-43F2-A4EA-A3FF93F36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52" y="2924944"/>
            <a:ext cx="4908036" cy="368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16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E8BDB6C9-045F-4387-BEBF-AEF5B3EC7369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948488" y="6259513"/>
            <a:ext cx="1387475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50" dirty="0"/>
              <a:t>Stand Jan. 2020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464675-CE41-45B4-8A83-A0935CF0C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49" y="1767392"/>
            <a:ext cx="67691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4000" kern="0" dirty="0"/>
              <a:t> Was macht sonst noch Spaß an unserer Schule?</a:t>
            </a:r>
            <a:endParaRPr lang="de-DE" sz="2200" kern="0" dirty="0"/>
          </a:p>
        </p:txBody>
      </p:sp>
      <p:pic>
        <p:nvPicPr>
          <p:cNvPr id="16" name="Picture 2" descr="C:\Users\Frank\AppData\Local\Temp\IMAG0292.jpg">
            <a:extLst>
              <a:ext uri="{FF2B5EF4-FFF2-40B4-BE49-F238E27FC236}">
                <a16:creationId xmlns:a16="http://schemas.microsoft.com/office/drawing/2014/main" id="{38F9CAE4-2339-44AD-BA58-650764B2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188" y="2996952"/>
            <a:ext cx="6643204" cy="360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09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E8BDB6C9-045F-4387-BEBF-AEF5B3EC7369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948488" y="6259513"/>
            <a:ext cx="1387475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50" dirty="0"/>
              <a:t>Stand Jan. </a:t>
            </a:r>
            <a:r>
              <a:rPr lang="de-DE" sz="1050" dirty="0" smtClean="0"/>
              <a:t>2021</a:t>
            </a:r>
            <a:endParaRPr lang="de-DE" sz="105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C0CC362-D03E-40C2-AE8A-CAF1733C8240}"/>
              </a:ext>
            </a:extLst>
          </p:cNvPr>
          <p:cNvSpPr/>
          <p:nvPr/>
        </p:nvSpPr>
        <p:spPr>
          <a:xfrm>
            <a:off x="2286000" y="1732614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Wo kannst du in</a:t>
            </a:r>
            <a:br>
              <a:rPr kumimoji="0" lang="de-DE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de-DE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Ruhe arbeiten?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" name="Picture 8" descr="SuS_8">
            <a:extLst>
              <a:ext uri="{FF2B5EF4-FFF2-40B4-BE49-F238E27FC236}">
                <a16:creationId xmlns:a16="http://schemas.microsoft.com/office/drawing/2014/main" id="{5E6FD239-50E7-45F3-816B-7D0C70A56B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8" r="4277" b="16529"/>
          <a:stretch/>
        </p:blipFill>
        <p:spPr bwMode="auto">
          <a:xfrm>
            <a:off x="2347069" y="3289099"/>
            <a:ext cx="4206131" cy="309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Grafik 10" descr="Bibliothek.jpg">
            <a:extLst>
              <a:ext uri="{FF2B5EF4-FFF2-40B4-BE49-F238E27FC236}">
                <a16:creationId xmlns:a16="http://schemas.microsoft.com/office/drawing/2014/main" id="{80D8D7AE-D1BA-40BE-9CB6-7CA80F2E1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964742"/>
            <a:ext cx="1815150" cy="1214422"/>
          </a:xfrm>
          <a:prstGeom prst="rect">
            <a:avLst/>
          </a:prstGeom>
        </p:spPr>
      </p:pic>
      <p:pic>
        <p:nvPicPr>
          <p:cNvPr id="12" name="Grafik 11" descr="Bibliothek.jpg">
            <a:extLst>
              <a:ext uri="{FF2B5EF4-FFF2-40B4-BE49-F238E27FC236}">
                <a16:creationId xmlns:a16="http://schemas.microsoft.com/office/drawing/2014/main" id="{3954197F-E317-4D7D-BB92-85F3098D4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425" y="1964742"/>
            <a:ext cx="1815150" cy="12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323528" y="1806490"/>
            <a:ext cx="828092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de-DE" sz="2000" b="1" dirty="0">
                <a:solidFill>
                  <a:srgbClr val="FF3300"/>
                </a:solidFill>
              </a:rPr>
              <a:t>Schulpflicht erfüllt?</a:t>
            </a:r>
          </a:p>
          <a:p>
            <a:pPr algn="ctr"/>
            <a:endParaRPr lang="de-DE" altLang="de-DE" sz="2000" dirty="0">
              <a:solidFill>
                <a:schemeClr val="hlink"/>
              </a:solidFill>
            </a:endParaRPr>
          </a:p>
          <a:p>
            <a:pPr algn="ctr"/>
            <a:r>
              <a:rPr lang="de-DE" altLang="de-DE" dirty="0"/>
              <a:t>Nach dem Niedersächsischen Schulgesetz § 65 </a:t>
            </a:r>
          </a:p>
          <a:p>
            <a:pPr algn="ctr"/>
            <a:r>
              <a:rPr lang="de-DE" altLang="de-DE" dirty="0"/>
              <a:t>beträgt die Schulpflicht in Niedersachsen</a:t>
            </a:r>
          </a:p>
          <a:p>
            <a:pPr algn="ctr"/>
            <a:r>
              <a:rPr lang="de-DE" altLang="de-DE" b="1" dirty="0"/>
              <a:t>12 Jahre.</a:t>
            </a:r>
          </a:p>
          <a:p>
            <a:pPr algn="ctr"/>
            <a:endParaRPr lang="de-DE" altLang="de-DE" dirty="0"/>
          </a:p>
          <a:p>
            <a:pPr algn="ctr"/>
            <a:endParaRPr lang="de-DE" altLang="de-DE" b="1" dirty="0">
              <a:solidFill>
                <a:schemeClr val="hlink"/>
              </a:solidFill>
            </a:endParaRPr>
          </a:p>
          <a:p>
            <a:pPr algn="ctr"/>
            <a:r>
              <a:rPr lang="de-DE" altLang="de-DE" b="1" dirty="0"/>
              <a:t>Bei einer Entlassung aus der 9. oder 10. Klasse </a:t>
            </a:r>
          </a:p>
          <a:p>
            <a:pPr algn="ctr"/>
            <a:r>
              <a:rPr lang="de-DE" altLang="de-DE" b="1" dirty="0"/>
              <a:t>der Haupt- oder Realschule </a:t>
            </a:r>
          </a:p>
          <a:p>
            <a:pPr algn="ctr"/>
            <a:r>
              <a:rPr lang="de-DE" altLang="de-DE" b="1" dirty="0"/>
              <a:t>ist die Schulpflicht demnach noch nicht erfüllt!</a:t>
            </a:r>
          </a:p>
          <a:p>
            <a:pPr algn="ctr"/>
            <a:endParaRPr lang="de-DE" altLang="de-DE" dirty="0"/>
          </a:p>
          <a:p>
            <a:pPr algn="ctr"/>
            <a:r>
              <a:rPr lang="de-DE" altLang="de-DE" b="1" dirty="0">
                <a:solidFill>
                  <a:schemeClr val="hlink"/>
                </a:solidFill>
              </a:rPr>
              <a:t>Wie geht es weiter?</a:t>
            </a:r>
          </a:p>
          <a:p>
            <a:pPr algn="ctr"/>
            <a:endParaRPr lang="de-DE" altLang="de-DE" dirty="0">
              <a:solidFill>
                <a:schemeClr val="hlink"/>
              </a:solidFill>
            </a:endParaRPr>
          </a:p>
          <a:p>
            <a:pPr algn="ctr"/>
            <a:r>
              <a:rPr lang="de-DE" altLang="de-DE" dirty="0"/>
              <a:t>  </a:t>
            </a:r>
            <a:r>
              <a:rPr lang="de-DE" altLang="de-DE" b="1" dirty="0"/>
              <a:t>Aufnahme einer Berufsausbildung</a:t>
            </a:r>
          </a:p>
          <a:p>
            <a:pPr algn="ctr"/>
            <a:r>
              <a:rPr lang="de-DE" altLang="de-DE" b="1" dirty="0"/>
              <a:t>  oder</a:t>
            </a:r>
          </a:p>
          <a:p>
            <a:pPr algn="ctr"/>
            <a:r>
              <a:rPr lang="de-DE" altLang="de-DE" b="1" dirty="0"/>
              <a:t>  Besuch einer Schule im Sekundarbereich II,</a:t>
            </a:r>
          </a:p>
          <a:p>
            <a:pPr algn="ctr"/>
            <a:r>
              <a:rPr lang="de-DE" altLang="de-DE" b="1" dirty="0"/>
              <a:t>  z.B. Berufsbildende Schulen oder Gymnasium</a:t>
            </a:r>
          </a:p>
        </p:txBody>
      </p:sp>
    </p:spTree>
    <p:extLst>
      <p:ext uri="{BB962C8B-B14F-4D97-AF65-F5344CB8AC3E}">
        <p14:creationId xmlns:p14="http://schemas.microsoft.com/office/powerpoint/2010/main" val="398725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9EB79B23-8272-4406-931A-35C070BF8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836" y="2132856"/>
            <a:ext cx="5459468" cy="514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0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21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965950" y="6245225"/>
            <a:ext cx="1387475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50" dirty="0"/>
              <a:t>Stand Jan. </a:t>
            </a:r>
            <a:r>
              <a:rPr lang="de-DE" sz="1050" dirty="0" smtClean="0"/>
              <a:t>2021</a:t>
            </a:r>
            <a:endParaRPr lang="de-DE" sz="105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9A02CE9-F5B1-403A-9D3B-314267DC5B4E}"/>
              </a:ext>
            </a:extLst>
          </p:cNvPr>
          <p:cNvSpPr/>
          <p:nvPr/>
        </p:nvSpPr>
        <p:spPr>
          <a:xfrm>
            <a:off x="2051720" y="1700808"/>
            <a:ext cx="4806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altLang="de-DE" sz="3200" b="1" i="1" dirty="0">
                <a:solidFill>
                  <a:srgbClr val="000000"/>
                </a:solidFill>
                <a:latin typeface="Arial" panose="020B0604020202020204" pitchFamily="34" charset="0"/>
                <a:cs typeface="+mn-cs"/>
              </a:rPr>
              <a:t>Vielen Dank für Ihre Aufmerksamkeit! </a:t>
            </a:r>
          </a:p>
          <a:p>
            <a:pPr lvl="0" algn="ctr"/>
            <a:endParaRPr lang="de-DE" altLang="de-DE" sz="3200" b="1" i="1" dirty="0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189D53-F5F1-4390-BA4D-148A90129480}"/>
              </a:ext>
            </a:extLst>
          </p:cNvPr>
          <p:cNvSpPr txBox="1">
            <a:spLocks noChangeArrowheads="1"/>
          </p:cNvSpPr>
          <p:nvPr/>
        </p:nvSpPr>
        <p:spPr>
          <a:xfrm>
            <a:off x="683567" y="2924943"/>
            <a:ext cx="7669857" cy="33202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 smtClean="0"/>
              <a:t>Gibt es noch weitere Fragen?</a:t>
            </a:r>
          </a:p>
          <a:p>
            <a:pPr fontAlgn="auto">
              <a:spcAft>
                <a:spcPts val="0"/>
              </a:spcAft>
            </a:pPr>
            <a:endParaRPr lang="de-DE" sz="2000" dirty="0" smtClean="0"/>
          </a:p>
          <a:p>
            <a:pPr fontAlgn="auto">
              <a:spcAft>
                <a:spcPts val="0"/>
              </a:spcAft>
            </a:pPr>
            <a:r>
              <a:rPr lang="de-DE" sz="1600" u="sng" dirty="0" smtClean="0"/>
              <a:t>Kontakt:</a:t>
            </a:r>
          </a:p>
          <a:p>
            <a:pPr fontAlgn="auto">
              <a:spcAft>
                <a:spcPts val="0"/>
              </a:spcAft>
            </a:pPr>
            <a:r>
              <a:rPr lang="de-DE" sz="1600" dirty="0" smtClean="0"/>
              <a:t>Berufsbildende Schulen I Uelzen	Tel.: 0581/ 955-6</a:t>
            </a:r>
          </a:p>
          <a:p>
            <a:pPr fontAlgn="auto">
              <a:spcAft>
                <a:spcPts val="0"/>
              </a:spcAft>
            </a:pPr>
            <a:r>
              <a:rPr lang="de-DE" sz="1600" dirty="0" err="1" smtClean="0"/>
              <a:t>Scharnhorststraße</a:t>
            </a:r>
            <a:r>
              <a:rPr lang="de-DE" sz="1600" dirty="0" smtClean="0"/>
              <a:t> 10		Fax: 0581/ 955-700</a:t>
            </a:r>
          </a:p>
          <a:p>
            <a:pPr fontAlgn="auto">
              <a:spcAft>
                <a:spcPts val="0"/>
              </a:spcAft>
            </a:pPr>
            <a:r>
              <a:rPr lang="de-DE" sz="1600" dirty="0" smtClean="0"/>
              <a:t>29525 Uelzen			</a:t>
            </a:r>
          </a:p>
          <a:p>
            <a:pPr fontAlgn="auto">
              <a:spcAft>
                <a:spcPts val="0"/>
              </a:spcAft>
            </a:pPr>
            <a:r>
              <a:rPr lang="de-DE" sz="1600" dirty="0" smtClean="0"/>
              <a:t>Kontaktpersonen:</a:t>
            </a:r>
          </a:p>
          <a:p>
            <a:pPr fontAlgn="auto">
              <a:spcAft>
                <a:spcPts val="0"/>
              </a:spcAft>
            </a:pPr>
            <a:r>
              <a:rPr lang="de-DE" sz="1600" u="sng" dirty="0" smtClean="0">
                <a:hlinkClick r:id="rId2"/>
              </a:rPr>
              <a:t>Michael.Nagel</a:t>
            </a:r>
            <a:r>
              <a:rPr lang="de-DE" sz="1600" u="sng" dirty="0" smtClean="0">
                <a:hlinkClick r:id="rId2"/>
              </a:rPr>
              <a:t>@bbs1uelzen.de</a:t>
            </a:r>
            <a:r>
              <a:rPr lang="de-DE" sz="1600" u="sng" dirty="0" smtClean="0"/>
              <a:t> </a:t>
            </a:r>
            <a:r>
              <a:rPr lang="de-DE" sz="1600" u="sng" dirty="0" smtClean="0"/>
              <a:t>und </a:t>
            </a:r>
            <a:r>
              <a:rPr lang="de-DE" sz="1600" u="sng" dirty="0" smtClean="0">
                <a:hlinkClick r:id="rId3"/>
              </a:rPr>
              <a:t>Bernd.Reinke@bbs1uelzen.de</a:t>
            </a:r>
            <a:endParaRPr lang="de-DE" sz="1600" u="sng" dirty="0" smtClean="0"/>
          </a:p>
          <a:p>
            <a:pPr fontAlgn="auto">
              <a:spcAft>
                <a:spcPts val="0"/>
              </a:spcAft>
            </a:pPr>
            <a:endParaRPr lang="de-DE" sz="1600" u="sng" dirty="0" smtClean="0"/>
          </a:p>
          <a:p>
            <a:pPr fontAlgn="auto">
              <a:spcAft>
                <a:spcPts val="0"/>
              </a:spcAft>
            </a:pPr>
            <a:r>
              <a:rPr lang="de-DE" sz="2000" b="1" dirty="0" smtClean="0">
                <a:solidFill>
                  <a:srgbClr val="FF0000"/>
                </a:solidFill>
              </a:rPr>
              <a:t>Bewerbung bis zum 28.02.2021!</a:t>
            </a:r>
          </a:p>
          <a:p>
            <a:pPr fontAlgn="auto">
              <a:spcAft>
                <a:spcPts val="0"/>
              </a:spcAft>
            </a:pPr>
            <a:r>
              <a:rPr lang="de-DE" sz="2000" b="1" dirty="0" smtClean="0">
                <a:solidFill>
                  <a:schemeClr val="accent2"/>
                </a:solidFill>
              </a:rPr>
              <a:t>www.bbs1uelzen.de</a:t>
            </a:r>
            <a:endParaRPr lang="de-DE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59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Dein Ziel!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153021"/>
              </p:ext>
            </p:extLst>
          </p:nvPr>
        </p:nvGraphicFramePr>
        <p:xfrm>
          <a:off x="107504" y="2132856"/>
          <a:ext cx="3744416" cy="312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149" y="2699792"/>
            <a:ext cx="479023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95536" y="5301208"/>
            <a:ext cx="3456384" cy="1484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/>
              <a:t>„Verkäufer/Verkäuferin“</a:t>
            </a:r>
            <a:endParaRPr lang="de-DE" dirty="0"/>
          </a:p>
          <a:p>
            <a:r>
              <a:rPr lang="de-DE" b="1" i="1" dirty="0"/>
              <a:t>„Kaufmann/Kauffrau im Einzelhandel“</a:t>
            </a:r>
            <a:endParaRPr lang="de-DE" dirty="0"/>
          </a:p>
          <a:p>
            <a:r>
              <a:rPr lang="de-DE" b="1" i="1" dirty="0"/>
              <a:t>„Fachlagerist/Fachlageristin“</a:t>
            </a:r>
            <a:endParaRPr lang="de-DE" dirty="0"/>
          </a:p>
          <a:p>
            <a:r>
              <a:rPr lang="de-DE" b="1" i="1" dirty="0"/>
              <a:t>„Fachkraft für Lagerlogistik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634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1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252EC1-A61A-45E9-BEB4-E5DF8E55C50C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98" y="2379244"/>
            <a:ext cx="8242403" cy="349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1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252EC1-A61A-45E9-BEB4-E5DF8E55C50C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98" y="2453664"/>
            <a:ext cx="8242403" cy="32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2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1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252EC1-A61A-45E9-BEB4-E5DF8E55C50C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98" y="2263796"/>
            <a:ext cx="8242403" cy="38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8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1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252EC1-A61A-45E9-BEB4-E5DF8E55C50C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98" y="2177584"/>
            <a:ext cx="8242403" cy="420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9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1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252EC1-A61A-45E9-BEB4-E5DF8E55C50C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80" y="1844824"/>
            <a:ext cx="8242403" cy="467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8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1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252EC1-A61A-45E9-BEB4-E5DF8E55C50C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7504" y="1628800"/>
            <a:ext cx="9577064" cy="4613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090" indent="-6350">
              <a:lnSpc>
                <a:spcPct val="110000"/>
              </a:lnSpc>
              <a:spcAft>
                <a:spcPts val="4700"/>
              </a:spcAft>
            </a:pPr>
            <a:r>
              <a:rPr lang="de-DE" sz="2800" b="1" dirty="0">
                <a:solidFill>
                  <a:srgbClr val="3333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Häufig gestellte Fragen:</a:t>
            </a:r>
            <a:endParaRPr lang="de-DE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39090" indent="-6350">
              <a:lnSpc>
                <a:spcPct val="110000"/>
              </a:lnSpc>
              <a:spcAft>
                <a:spcPts val="4700"/>
              </a:spcAft>
            </a:pPr>
            <a:r>
              <a:rPr lang="de-DE" b="1" i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Sind spezielle Vorkenntnisse </a:t>
            </a:r>
            <a:r>
              <a:rPr lang="de-DE" b="1" i="1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erforderlich?</a:t>
            </a:r>
            <a:r>
              <a:rPr lang="de-DE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                                                                                                                        </a:t>
            </a:r>
            <a:r>
              <a:rPr lang="de-DE" b="1" i="1" dirty="0" smtClean="0">
                <a:solidFill>
                  <a:srgbClr val="FF33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Nein</a:t>
            </a:r>
            <a:r>
              <a:rPr lang="de-DE" b="1" i="1" dirty="0">
                <a:solidFill>
                  <a:srgbClr val="FF33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aber Interesse an wirtschaftlichen Sachverhalten.</a:t>
            </a:r>
            <a:endParaRPr lang="de-DE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0995" marR="60325" indent="-6350">
              <a:lnSpc>
                <a:spcPct val="106000"/>
              </a:lnSpc>
              <a:spcAft>
                <a:spcPts val="910"/>
              </a:spcAft>
            </a:pPr>
            <a:r>
              <a:rPr lang="de-DE" b="1" i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Was habe ich nach der Klasse I erreicht?</a:t>
            </a:r>
            <a:endParaRPr lang="de-DE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0995" indent="-6350">
              <a:lnSpc>
                <a:spcPct val="108000"/>
              </a:lnSpc>
              <a:spcAft>
                <a:spcPts val="4245"/>
              </a:spcAft>
            </a:pPr>
            <a:r>
              <a:rPr lang="de-DE" b="1" i="1" dirty="0">
                <a:solidFill>
                  <a:srgbClr val="FF33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Eine gezielte Berufsqualifizierung und verbesserte Chancen auf einen Ausbildungsplatz.</a:t>
            </a:r>
            <a:endParaRPr lang="de-DE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0995" marR="60325" indent="-6350">
              <a:lnSpc>
                <a:spcPct val="106000"/>
              </a:lnSpc>
              <a:spcAft>
                <a:spcPts val="910"/>
              </a:spcAft>
            </a:pPr>
            <a:r>
              <a:rPr lang="de-DE" b="1" i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Muss zu Beginn ein Praktikumsplatz nachgewiesen werden?</a:t>
            </a:r>
            <a:endParaRPr lang="de-DE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0995" indent="-6350">
              <a:lnSpc>
                <a:spcPct val="108000"/>
              </a:lnSpc>
              <a:spcAft>
                <a:spcPts val="15"/>
              </a:spcAft>
            </a:pPr>
            <a:r>
              <a:rPr lang="de-DE" b="1" i="1" dirty="0">
                <a:solidFill>
                  <a:srgbClr val="FF33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Nein, erst im Verlauf des ersten Schulhalbjahres</a:t>
            </a:r>
            <a:r>
              <a:rPr lang="de-DE" b="1" i="1" dirty="0" smtClean="0">
                <a:solidFill>
                  <a:srgbClr val="FF33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de-DE" sz="1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46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Microsoft Office PowerPoint</Application>
  <PresentationFormat>Bildschirmpräsentation (4:3)</PresentationFormat>
  <Paragraphs>88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Calibri</vt:lpstr>
      <vt:lpstr>Larissa</vt:lpstr>
      <vt:lpstr>1_Larissa</vt:lpstr>
      <vt:lpstr>2_Larissa</vt:lpstr>
      <vt:lpstr>Informationen zu der Berufsfachschule  - Wirtschaft (Klasse I) für Hauptschulabsolventinnen und Hauptschulabsolventen Schwerpunkt: Einzelhandel / Lagerlogistik  </vt:lpstr>
      <vt:lpstr>PowerPoint-Präsentation</vt:lpstr>
      <vt:lpstr>Dein Ziel!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Mal reinschnuppern?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hf</dc:creator>
  <cp:lastModifiedBy>Stefan Nowatschin</cp:lastModifiedBy>
  <cp:revision>152</cp:revision>
  <cp:lastPrinted>2018-11-26T11:16:07Z</cp:lastPrinted>
  <dcterms:created xsi:type="dcterms:W3CDTF">2009-11-04T12:29:41Z</dcterms:created>
  <dcterms:modified xsi:type="dcterms:W3CDTF">2021-02-05T11:18:51Z</dcterms:modified>
</cp:coreProperties>
</file>