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</p:sldMasterIdLst>
  <p:notesMasterIdLst>
    <p:notesMasterId r:id="rId18"/>
  </p:notesMasterIdLst>
  <p:sldIdLst>
    <p:sldId id="282" r:id="rId3"/>
    <p:sldId id="280" r:id="rId4"/>
    <p:sldId id="279" r:id="rId5"/>
    <p:sldId id="285" r:id="rId6"/>
    <p:sldId id="257" r:id="rId7"/>
    <p:sldId id="265" r:id="rId8"/>
    <p:sldId id="260" r:id="rId9"/>
    <p:sldId id="271" r:id="rId10"/>
    <p:sldId id="273" r:id="rId11"/>
    <p:sldId id="288" r:id="rId12"/>
    <p:sldId id="276" r:id="rId13"/>
    <p:sldId id="289" r:id="rId14"/>
    <p:sldId id="270" r:id="rId15"/>
    <p:sldId id="278" r:id="rId16"/>
    <p:sldId id="281" r:id="rId17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19"/>
    </p:embeddedFont>
    <p:embeddedFont>
      <p:font typeface="Berlin Sans FB" panose="020E0602020502020306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orte" panose="03060902040502070203" pitchFamily="66" charset="0"/>
      <p:regular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Lato Black" panose="020B0604020202020204" charset="0"/>
      <p:bold r:id="rId31"/>
      <p:boldItalic r:id="rId32"/>
    </p:embeddedFont>
    <p:embeddedFont>
      <p:font typeface="Lato Light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8C285A5-5461-4B0B-8CC0-F2E432093A30}">
  <a:tblStyle styleId="{08C285A5-5461-4B0B-8CC0-F2E432093A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6769" indent="-2910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260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9964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5668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1372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7075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2779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58483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3140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F9029-8F2D-4D87-88DA-72F3B3A41BD4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14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98913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6769" indent="-2910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260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9964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5668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1372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7075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2779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58483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F9029-8F2D-4D87-88DA-72F3B3A41BD4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065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6769" indent="-2910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260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9964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5668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1372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7075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2779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58483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3140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F9029-8F2D-4D87-88DA-72F3B3A41BD4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140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9891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6769" indent="-2910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260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9964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5668" indent="-2328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1372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7075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2779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58483" indent="-232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9F9029-8F2D-4D87-88DA-72F3B3A41BD4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9220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34300" y="925025"/>
            <a:ext cx="7075500" cy="115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656" y="1423414"/>
            <a:ext cx="9155849" cy="3718952"/>
            <a:chOff x="1669785" y="210240"/>
            <a:chExt cx="3861435" cy="1568450"/>
          </a:xfrm>
        </p:grpSpPr>
        <p:sp>
          <p:nvSpPr>
            <p:cNvPr id="12" name="Google Shape;12;p2"/>
            <p:cNvSpPr/>
            <p:nvPr/>
          </p:nvSpPr>
          <p:spPr>
            <a:xfrm>
              <a:off x="1669785" y="210240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/>
                </a:gs>
                <a:gs pos="100000">
                  <a:srgbClr val="FF866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69785" y="939220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</a:srgbClr>
                </a:gs>
                <a:gs pos="100000">
                  <a:srgbClr val="FF6A00">
                    <a:alpha val="71764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670420" y="576000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</a:srgbClr>
                </a:gs>
                <a:gs pos="100000">
                  <a:srgbClr val="CC0000">
                    <a:alpha val="57254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waves">
  <p:cSld name="BLANK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1"/>
          <p:cNvGrpSpPr/>
          <p:nvPr/>
        </p:nvGrpSpPr>
        <p:grpSpPr>
          <a:xfrm>
            <a:off x="-12688" y="3585323"/>
            <a:ext cx="9155849" cy="1557000"/>
            <a:chOff x="1669785" y="210240"/>
            <a:chExt cx="3861435" cy="1568450"/>
          </a:xfrm>
        </p:grpSpPr>
        <p:sp>
          <p:nvSpPr>
            <p:cNvPr id="74" name="Google Shape;74;p11"/>
            <p:cNvSpPr/>
            <p:nvPr/>
          </p:nvSpPr>
          <p:spPr>
            <a:xfrm>
              <a:off x="1669785" y="210240"/>
              <a:ext cx="3860800" cy="1568450"/>
            </a:xfrm>
            <a:custGeom>
              <a:avLst/>
              <a:gdLst/>
              <a:ahLst/>
              <a:cxnLst/>
              <a:rect l="l" t="t" r="r" b="b"/>
              <a:pathLst>
                <a:path w="3860800" h="1568450" extrusionOk="0">
                  <a:moveTo>
                    <a:pt x="1304290" y="810260"/>
                  </a:moveTo>
                  <a:cubicBezTo>
                    <a:pt x="857250" y="810260"/>
                    <a:pt x="421005" y="740410"/>
                    <a:pt x="0" y="608330"/>
                  </a:cubicBezTo>
                  <a:lnTo>
                    <a:pt x="0" y="1570355"/>
                  </a:lnTo>
                  <a:lnTo>
                    <a:pt x="3864610" y="1570355"/>
                  </a:lnTo>
                  <a:lnTo>
                    <a:pt x="3864610" y="0"/>
                  </a:lnTo>
                  <a:cubicBezTo>
                    <a:pt x="3082290" y="520700"/>
                    <a:pt x="2216150" y="810260"/>
                    <a:pt x="1304290" y="810260"/>
                  </a:cubicBezTo>
                  <a:close/>
                </a:path>
              </a:pathLst>
            </a:custGeom>
            <a:gradFill>
              <a:gsLst>
                <a:gs pos="0">
                  <a:srgbClr val="FFC486"/>
                </a:gs>
                <a:gs pos="100000">
                  <a:srgbClr val="FF866B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1669785" y="939220"/>
              <a:ext cx="3860800" cy="838200"/>
            </a:xfrm>
            <a:custGeom>
              <a:avLst/>
              <a:gdLst/>
              <a:ahLst/>
              <a:cxnLst/>
              <a:rect l="l" t="t" r="r" b="b"/>
              <a:pathLst>
                <a:path w="3860800" h="838200" extrusionOk="0">
                  <a:moveTo>
                    <a:pt x="1932305" y="451485"/>
                  </a:moveTo>
                  <a:cubicBezTo>
                    <a:pt x="1258570" y="451485"/>
                    <a:pt x="608965" y="293370"/>
                    <a:pt x="0" y="0"/>
                  </a:cubicBezTo>
                  <a:lnTo>
                    <a:pt x="0" y="840740"/>
                  </a:lnTo>
                  <a:lnTo>
                    <a:pt x="3864610" y="840740"/>
                  </a:lnTo>
                  <a:lnTo>
                    <a:pt x="3864610" y="635"/>
                  </a:lnTo>
                  <a:cubicBezTo>
                    <a:pt x="3255645" y="293370"/>
                    <a:pt x="2606675" y="451485"/>
                    <a:pt x="1932305" y="451485"/>
                  </a:cubicBezTo>
                  <a:close/>
                </a:path>
              </a:pathLst>
            </a:custGeom>
            <a:gradFill>
              <a:gsLst>
                <a:gs pos="0">
                  <a:srgbClr val="F20122">
                    <a:alpha val="51764"/>
                  </a:srgbClr>
                </a:gs>
                <a:gs pos="100000">
                  <a:srgbClr val="FF6A00">
                    <a:alpha val="71764"/>
                  </a:srgbClr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1"/>
            <p:cNvSpPr/>
            <p:nvPr/>
          </p:nvSpPr>
          <p:spPr>
            <a:xfrm>
              <a:off x="1670420" y="576000"/>
              <a:ext cx="3860800" cy="1200150"/>
            </a:xfrm>
            <a:custGeom>
              <a:avLst/>
              <a:gdLst/>
              <a:ahLst/>
              <a:cxnLst/>
              <a:rect l="l" t="t" r="r" b="b"/>
              <a:pathLst>
                <a:path w="3860800" h="1200150" extrusionOk="0">
                  <a:moveTo>
                    <a:pt x="2672715" y="887095"/>
                  </a:moveTo>
                  <a:cubicBezTo>
                    <a:pt x="1717040" y="887095"/>
                    <a:pt x="811530" y="568960"/>
                    <a:pt x="0" y="0"/>
                  </a:cubicBezTo>
                  <a:lnTo>
                    <a:pt x="0" y="1204595"/>
                  </a:lnTo>
                  <a:lnTo>
                    <a:pt x="3864610" y="1204595"/>
                  </a:lnTo>
                  <a:lnTo>
                    <a:pt x="3864610" y="718820"/>
                  </a:lnTo>
                  <a:cubicBezTo>
                    <a:pt x="3478530" y="829310"/>
                    <a:pt x="3079750" y="887095"/>
                    <a:pt x="2672715" y="887095"/>
                  </a:cubicBezTo>
                  <a:close/>
                </a:path>
              </a:pathLst>
            </a:custGeom>
            <a:gradFill>
              <a:gsLst>
                <a:gs pos="0">
                  <a:srgbClr val="FF9F00">
                    <a:alpha val="56470"/>
                  </a:srgbClr>
                </a:gs>
                <a:gs pos="100000">
                  <a:srgbClr val="CC0000">
                    <a:alpha val="57254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DB6C9-045F-4387-BEBF-AEF5B3EC7369}" type="slidenum"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67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BDB6C9-045F-4387-BEBF-AEF5B3EC736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5591AC-176D-41B7-A031-0149F8DF6B1D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47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3F834B-D8A8-47B6-B039-32C8D92E6E4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4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FC96C2-1FD9-4F7F-BD86-0CE68C0CE0E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2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2407FB-A4C4-4B76-9A3D-1E68CFDD12E0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64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E2B54D-B94F-490A-AB33-DDF8521CCB02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36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4BBF24-8305-4C18-A2C0-82F4E3A4F1F0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40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ED6394-E874-42AF-86BD-BB2C5AA42F92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2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034300" y="1583350"/>
            <a:ext cx="6342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034300" y="2840052"/>
            <a:ext cx="6342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14" y="2916528"/>
            <a:ext cx="9140444" cy="2224977"/>
          </a:xfrm>
          <a:custGeom>
            <a:avLst/>
            <a:gdLst/>
            <a:ahLst/>
            <a:cxnLst/>
            <a:rect l="l" t="t" r="r" b="b"/>
            <a:pathLst>
              <a:path w="3860800" h="939800" extrusionOk="0">
                <a:moveTo>
                  <a:pt x="1304290" y="494030"/>
                </a:moveTo>
                <a:cubicBezTo>
                  <a:pt x="857250" y="494030"/>
                  <a:pt x="421005" y="451485"/>
                  <a:pt x="0" y="370840"/>
                </a:cubicBezTo>
                <a:lnTo>
                  <a:pt x="0" y="942340"/>
                </a:lnTo>
                <a:lnTo>
                  <a:pt x="3864610" y="942340"/>
                </a:lnTo>
                <a:lnTo>
                  <a:pt x="3864610" y="0"/>
                </a:lnTo>
                <a:cubicBezTo>
                  <a:pt x="3082290" y="317500"/>
                  <a:pt x="2216150" y="494030"/>
                  <a:pt x="1304290" y="494030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4" y="1925587"/>
            <a:ext cx="9140444" cy="3217196"/>
          </a:xfrm>
          <a:custGeom>
            <a:avLst/>
            <a:gdLst/>
            <a:ahLst/>
            <a:cxnLst/>
            <a:rect l="l" t="t" r="r" b="b"/>
            <a:pathLst>
              <a:path w="3860800" h="1358900" extrusionOk="0">
                <a:moveTo>
                  <a:pt x="175260" y="1096010"/>
                </a:moveTo>
                <a:cubicBezTo>
                  <a:pt x="116840" y="1096010"/>
                  <a:pt x="58420" y="1095375"/>
                  <a:pt x="0" y="1094105"/>
                </a:cubicBezTo>
                <a:lnTo>
                  <a:pt x="0" y="1360805"/>
                </a:lnTo>
                <a:lnTo>
                  <a:pt x="3864610" y="1360805"/>
                </a:lnTo>
                <a:lnTo>
                  <a:pt x="3864610" y="0"/>
                </a:lnTo>
                <a:cubicBezTo>
                  <a:pt x="2827655" y="689610"/>
                  <a:pt x="1553210" y="1096010"/>
                  <a:pt x="175260" y="109601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518" y="3412751"/>
            <a:ext cx="9140444" cy="1728867"/>
          </a:xfrm>
          <a:custGeom>
            <a:avLst/>
            <a:gdLst/>
            <a:ahLst/>
            <a:cxnLst/>
            <a:rect l="l" t="t" r="r" b="b"/>
            <a:pathLst>
              <a:path w="3860800" h="730250" extrusionOk="0">
                <a:moveTo>
                  <a:pt x="2672715" y="539750"/>
                </a:moveTo>
                <a:cubicBezTo>
                  <a:pt x="1717040" y="539750"/>
                  <a:pt x="811530" y="346075"/>
                  <a:pt x="0" y="0"/>
                </a:cubicBezTo>
                <a:lnTo>
                  <a:pt x="0" y="732790"/>
                </a:lnTo>
                <a:lnTo>
                  <a:pt x="3863975" y="732790"/>
                </a:lnTo>
                <a:lnTo>
                  <a:pt x="3863975" y="437515"/>
                </a:lnTo>
                <a:cubicBezTo>
                  <a:pt x="3477895" y="504190"/>
                  <a:pt x="3079750" y="539750"/>
                  <a:pt x="2672715" y="539750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CD1D77-5B2B-4FCA-8749-1FD8A7DA4A86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68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5731DA-FA05-4E81-8856-BCFFB0924622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72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033EDC-F41F-40E3-B3C3-AE429C97450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4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252EC1-A61A-45E9-BEB4-E5DF8E55C50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6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7050569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8026497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7540039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 rot="10800000">
            <a:off x="-656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 rot="10800000">
            <a:off x="2664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7031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2038025" y="1476000"/>
            <a:ext cx="5067900" cy="304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SzPts val="3200"/>
              <a:buChar char="◦"/>
              <a:defRPr sz="3200" i="1"/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SzPts val="3200"/>
              <a:buChar char="◦"/>
              <a:defRPr sz="3200" i="1"/>
            </a:lvl9pPr>
          </a:lstStyle>
          <a:p>
            <a:endParaRPr/>
          </a:p>
        </p:txBody>
      </p:sp>
      <p:sp>
        <p:nvSpPr>
          <p:cNvPr id="29" name="Google Shape;29;p4"/>
          <p:cNvSpPr txBox="1"/>
          <p:nvPr/>
        </p:nvSpPr>
        <p:spPr>
          <a:xfrm>
            <a:off x="3593400" y="5527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endParaRPr sz="9600" b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7050569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8026497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7540039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6034500" cy="304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◦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◦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7050569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8026497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7540039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2891700" cy="29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◦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3955979" y="1475700"/>
            <a:ext cx="2891700" cy="293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◦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◦"/>
              <a:defRPr sz="20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7050569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8026497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7540039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2841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1902600" cy="29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2928612" y="1475700"/>
            <a:ext cx="1902600" cy="29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5119374" y="1475700"/>
            <a:ext cx="1902600" cy="29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7050569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/>
          <p:nvPr/>
        </p:nvSpPr>
        <p:spPr>
          <a:xfrm>
            <a:off x="8026497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7540039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7050569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8026497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9"/>
          <p:cNvSpPr/>
          <p:nvPr/>
        </p:nvSpPr>
        <p:spPr>
          <a:xfrm>
            <a:off x="7540039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737850" y="4406300"/>
            <a:ext cx="6236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7050569" y="-7"/>
            <a:ext cx="2094087" cy="5152358"/>
          </a:xfrm>
          <a:custGeom>
            <a:avLst/>
            <a:gdLst/>
            <a:ahLst/>
            <a:cxnLst/>
            <a:rect l="l" t="t" r="r" b="b"/>
            <a:pathLst>
              <a:path w="882650" h="2171700" extrusionOk="0">
                <a:moveTo>
                  <a:pt x="456564" y="734695"/>
                </a:moveTo>
                <a:cubicBezTo>
                  <a:pt x="456564" y="482600"/>
                  <a:pt x="417195" y="236855"/>
                  <a:pt x="342900" y="0"/>
                </a:cubicBezTo>
                <a:lnTo>
                  <a:pt x="884555" y="0"/>
                </a:lnTo>
                <a:lnTo>
                  <a:pt x="884555" y="2176780"/>
                </a:lnTo>
                <a:lnTo>
                  <a:pt x="0" y="2176780"/>
                </a:lnTo>
                <a:cubicBezTo>
                  <a:pt x="293370" y="1736090"/>
                  <a:pt x="456564" y="1248410"/>
                  <a:pt x="456564" y="734695"/>
                </a:cubicBezTo>
                <a:close/>
              </a:path>
            </a:pathLst>
          </a:custGeom>
          <a:gradFill>
            <a:gsLst>
              <a:gs pos="0">
                <a:srgbClr val="FFC486"/>
              </a:gs>
              <a:gs pos="100000">
                <a:srgbClr val="FF866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8026497" y="-7"/>
            <a:ext cx="1114838" cy="5152358"/>
          </a:xfrm>
          <a:custGeom>
            <a:avLst/>
            <a:gdLst/>
            <a:ahLst/>
            <a:cxnLst/>
            <a:rect l="l" t="t" r="r" b="b"/>
            <a:pathLst>
              <a:path w="469900" h="2171700" extrusionOk="0">
                <a:moveTo>
                  <a:pt x="254000" y="1088390"/>
                </a:moveTo>
                <a:cubicBezTo>
                  <a:pt x="254000" y="708660"/>
                  <a:pt x="165100" y="342900"/>
                  <a:pt x="0" y="0"/>
                </a:cubicBezTo>
                <a:lnTo>
                  <a:pt x="473710" y="0"/>
                </a:lnTo>
                <a:lnTo>
                  <a:pt x="473710" y="2176780"/>
                </a:lnTo>
                <a:lnTo>
                  <a:pt x="0" y="2176780"/>
                </a:lnTo>
                <a:cubicBezTo>
                  <a:pt x="164465" y="1833880"/>
                  <a:pt x="254000" y="1468120"/>
                  <a:pt x="254000" y="1088390"/>
                </a:cubicBezTo>
                <a:close/>
              </a:path>
            </a:pathLst>
          </a:custGeom>
          <a:gradFill>
            <a:gsLst>
              <a:gs pos="0">
                <a:srgbClr val="F20122">
                  <a:alpha val="51764"/>
                </a:srgbClr>
              </a:gs>
              <a:gs pos="100000">
                <a:srgbClr val="FF6A00">
                  <a:alpha val="71764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/>
          <p:nvPr/>
        </p:nvSpPr>
        <p:spPr>
          <a:xfrm>
            <a:off x="7540039" y="-7"/>
            <a:ext cx="1596930" cy="5152358"/>
          </a:xfrm>
          <a:custGeom>
            <a:avLst/>
            <a:gdLst/>
            <a:ahLst/>
            <a:cxnLst/>
            <a:rect l="l" t="t" r="r" b="b"/>
            <a:pathLst>
              <a:path w="673100" h="2171700" extrusionOk="0">
                <a:moveTo>
                  <a:pt x="499745" y="1505585"/>
                </a:moveTo>
                <a:cubicBezTo>
                  <a:pt x="499745" y="967105"/>
                  <a:pt x="320675" y="457200"/>
                  <a:pt x="0" y="0"/>
                </a:cubicBezTo>
                <a:lnTo>
                  <a:pt x="678814" y="0"/>
                </a:lnTo>
                <a:lnTo>
                  <a:pt x="678814" y="2176780"/>
                </a:lnTo>
                <a:lnTo>
                  <a:pt x="404495" y="2176780"/>
                </a:lnTo>
                <a:cubicBezTo>
                  <a:pt x="466725" y="1959610"/>
                  <a:pt x="499745" y="1735455"/>
                  <a:pt x="499745" y="1505585"/>
                </a:cubicBezTo>
                <a:close/>
              </a:path>
            </a:pathLst>
          </a:custGeom>
          <a:gradFill>
            <a:gsLst>
              <a:gs pos="0">
                <a:srgbClr val="FF9F00">
                  <a:alpha val="56470"/>
                </a:srgbClr>
              </a:gs>
              <a:gs pos="100000">
                <a:srgbClr val="CC0000">
                  <a:alpha val="57254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ato Black"/>
              <a:buNone/>
              <a:defRPr sz="3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6034500" cy="3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ato Light"/>
              <a:buChar char="◦"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FEE920">
                <a:alpha val="75000"/>
                <a:lumMod val="93000"/>
                <a:lumOff val="7000"/>
              </a:srgbClr>
            </a:gs>
            <a:gs pos="84000">
              <a:srgbClr val="D0DFF0">
                <a:lumMod val="72000"/>
                <a:alpha val="77000"/>
              </a:srgbClr>
            </a:gs>
            <a:gs pos="100000">
              <a:srgbClr val="C4D6E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246AB-CDE8-49C0-AAE1-BA0B9632AB8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4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sv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youtube.com/watch?v=jf19H_UgFmo" TargetMode="External"/><Relationship Id="rId4" Type="http://schemas.openxmlformats.org/officeDocument/2006/relationships/hyperlink" Target="http://www.bbs1-uelzen.d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630" y="87475"/>
            <a:ext cx="4212431" cy="1102519"/>
          </a:xfrm>
        </p:spPr>
        <p:txBody>
          <a:bodyPr/>
          <a:lstStyle/>
          <a:p>
            <a:pPr eaLnBrk="1" hangingPunct="1"/>
            <a:r>
              <a:rPr lang="de-DE" altLang="de-DE" sz="2100" b="1" dirty="0"/>
              <a:t>Berufsbildende Schulen I</a:t>
            </a:r>
            <a:br>
              <a:rPr lang="de-DE" altLang="de-DE" sz="2100" b="1" dirty="0"/>
            </a:br>
            <a:r>
              <a:rPr lang="de-DE" altLang="de-DE" sz="2100" b="1" dirty="0"/>
              <a:t>Uelzen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014934" y="1816010"/>
            <a:ext cx="357495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de-DE" altLang="de-DE" sz="2100" kern="1200" dirty="0">
                <a:solidFill>
                  <a:srgbClr val="000000"/>
                </a:solidFill>
                <a:ea typeface="+mn-ea"/>
              </a:rPr>
              <a:t>Projekt der Klasse 2-FOW-A</a:t>
            </a:r>
            <a:endParaRPr lang="de-DE" altLang="de-DE" sz="1500" kern="1200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2" name="Datenfeld863" descr="bbs1scharnhorststrDSCF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3597865"/>
            <a:ext cx="1836483" cy="137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Datenfeld653" descr="bbs1seedorfstrDSCF0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951571"/>
            <a:ext cx="1836483" cy="132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21" y="303498"/>
            <a:ext cx="1627666" cy="70207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592663" y="1005577"/>
            <a:ext cx="2052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de-DE" sz="1200" kern="1200" dirty="0">
                <a:latin typeface="Arial" charset="0"/>
                <a:ea typeface="+mn-ea"/>
                <a:cs typeface="Arial" charset="0"/>
              </a:rPr>
              <a:t>Wir leben Nachhaltigkeit!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374" y="3813889"/>
            <a:ext cx="2327036" cy="8706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936" y="2517745"/>
            <a:ext cx="1836203" cy="10518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92" y="2463738"/>
            <a:ext cx="2256229" cy="11055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19" y="2492015"/>
            <a:ext cx="1904842" cy="105184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439652" y="2247714"/>
            <a:ext cx="3429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buClrTx/>
            </a:pPr>
            <a:r>
              <a:rPr lang="en-US" sz="600" kern="1200" dirty="0">
                <a:ea typeface="+mn-ea"/>
              </a:rPr>
              <a:t>Copyright 2018 BBS I </a:t>
            </a:r>
            <a:r>
              <a:rPr lang="en-US" sz="600" kern="1200" dirty="0" err="1">
                <a:ea typeface="+mn-ea"/>
              </a:rPr>
              <a:t>Uelzen</a:t>
            </a:r>
            <a:r>
              <a:rPr lang="en-US" sz="600" kern="1200" dirty="0">
                <a:ea typeface="+mn-ea"/>
              </a:rPr>
              <a:t> – Stefan Nowatschin </a:t>
            </a:r>
          </a:p>
        </p:txBody>
      </p:sp>
      <p:sp>
        <p:nvSpPr>
          <p:cNvPr id="11" name="Rechteck 10"/>
          <p:cNvSpPr/>
          <p:nvPr/>
        </p:nvSpPr>
        <p:spPr>
          <a:xfrm>
            <a:off x="1439652" y="4990914"/>
            <a:ext cx="3429000" cy="19620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buClrTx/>
            </a:pPr>
            <a:r>
              <a:rPr lang="en-US" sz="675" kern="1200" dirty="0">
                <a:ea typeface="+mn-ea"/>
              </a:rPr>
              <a:t>Copyright 2018 BBS I </a:t>
            </a:r>
            <a:r>
              <a:rPr lang="en-US" sz="675" kern="1200" dirty="0" err="1">
                <a:ea typeface="+mn-ea"/>
              </a:rPr>
              <a:t>Uelzen</a:t>
            </a:r>
            <a:r>
              <a:rPr lang="en-US" sz="675" kern="1200" dirty="0">
                <a:ea typeface="+mn-ea"/>
              </a:rPr>
              <a:t> – Stefan Nowatschin </a:t>
            </a:r>
          </a:p>
        </p:txBody>
      </p:sp>
    </p:spTree>
    <p:extLst>
      <p:ext uri="{BB962C8B-B14F-4D97-AF65-F5344CB8AC3E}">
        <p14:creationId xmlns:p14="http://schemas.microsoft.com/office/powerpoint/2010/main" val="41336841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5F9F7-2F97-8444-A07F-8592D7CA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erlin Sans FB" panose="020E0602020502020306" pitchFamily="34" charset="77"/>
              </a:rPr>
              <a:t>Marketing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B55F3B-109D-9746-8C13-D04E8A9EFD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10</a:t>
            </a:fld>
            <a:endParaRPr lang="de-DE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2C934E7D-3935-8F48-8A2D-3F6820B90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973" y="1486676"/>
            <a:ext cx="2664377" cy="3558681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EEFB0C16-F9F1-E041-B136-9AC896A10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6" t="19226" r="24024" b="15434"/>
          <a:stretch/>
        </p:blipFill>
        <p:spPr>
          <a:xfrm>
            <a:off x="482268" y="1732799"/>
            <a:ext cx="2929585" cy="27535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932E9D21-CB45-E546-9056-625364523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3" t="9947" r="52390" b="14129"/>
          <a:stretch/>
        </p:blipFill>
        <p:spPr>
          <a:xfrm>
            <a:off x="6607200" y="1192315"/>
            <a:ext cx="1288460" cy="1296719"/>
          </a:xfrm>
          <a:prstGeom prst="rect">
            <a:avLst/>
          </a:prstGeom>
        </p:spPr>
      </p:pic>
      <p:pic>
        <p:nvPicPr>
          <p:cNvPr id="9" name="Grafik 9" descr="Daumen hoch">
            <a:extLst>
              <a:ext uri="{FF2B5EF4-FFF2-40B4-BE49-F238E27FC236}">
                <a16:creationId xmlns:a16="http://schemas.microsoft.com/office/drawing/2014/main" id="{851A1205-57B5-A143-9703-326634D3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1905" y="6571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/>
          <p:nvPr/>
        </p:nvSpPr>
        <p:spPr>
          <a:xfrm>
            <a:off x="4466800" y="851275"/>
            <a:ext cx="2598600" cy="3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300" name="Google Shape;300;p32"/>
          <p:cNvGrpSpPr/>
          <p:nvPr/>
        </p:nvGrpSpPr>
        <p:grpSpPr>
          <a:xfrm>
            <a:off x="4402102" y="465959"/>
            <a:ext cx="2736410" cy="4222433"/>
            <a:chOff x="2112475" y="238125"/>
            <a:chExt cx="3395050" cy="5238750"/>
          </a:xfrm>
        </p:grpSpPr>
        <p:sp>
          <p:nvSpPr>
            <p:cNvPr id="301" name="Google Shape;301;p32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  <a:effectLst>
              <a:outerShdw blurRad="171450" dist="38100" dir="540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trim.5939EE17-4DB8-4080-B59A-5FBA035EB5B1.MOV">
            <a:hlinkClick r:id="" action="ppaction://media"/>
            <a:extLst>
              <a:ext uri="{FF2B5EF4-FFF2-40B4-BE49-F238E27FC236}">
                <a16:creationId xmlns:a16="http://schemas.microsoft.com/office/drawing/2014/main" id="{D443FB76-6885-1549-8BFC-287B65902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9697" y="1445387"/>
            <a:ext cx="2064468" cy="1161263"/>
          </a:xfrm>
          <a:prstGeom prst="rect">
            <a:avLst/>
          </a:prstGeom>
        </p:spPr>
      </p:pic>
      <p:pic>
        <p:nvPicPr>
          <p:cNvPr id="4" name="Grafik 4" descr="Klappe">
            <a:extLst>
              <a:ext uri="{FF2B5EF4-FFF2-40B4-BE49-F238E27FC236}">
                <a16:creationId xmlns:a16="http://schemas.microsoft.com/office/drawing/2014/main" id="{9F59482A-695A-344A-8530-AC5DD6F88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359" y="953621"/>
            <a:ext cx="1250204" cy="12502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F408C6F-1637-C248-AC37-79CA86DC056F}"/>
              </a:ext>
            </a:extLst>
          </p:cNvPr>
          <p:cNvSpPr txBox="1"/>
          <p:nvPr/>
        </p:nvSpPr>
        <p:spPr>
          <a:xfrm>
            <a:off x="336923" y="2438562"/>
            <a:ext cx="35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dirty="0" err="1">
                <a:latin typeface="Berlin Sans FB" panose="020E0602020502020306" pitchFamily="34" charset="77"/>
              </a:rPr>
              <a:t>Advertising</a:t>
            </a:r>
            <a:r>
              <a:rPr lang="de-DE" sz="3600" dirty="0">
                <a:latin typeface="Berlin Sans FB" panose="020E0602020502020306" pitchFamily="34" charset="77"/>
              </a:rPr>
              <a:t> clip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1DC0737-F27A-BC43-82F1-4A91331F48CC}"/>
              </a:ext>
            </a:extLst>
          </p:cNvPr>
          <p:cNvSpPr/>
          <p:nvPr/>
        </p:nvSpPr>
        <p:spPr>
          <a:xfrm>
            <a:off x="5243674" y="2960555"/>
            <a:ext cx="973073" cy="97307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6" descr="Wiedergeben">
            <a:extLst>
              <a:ext uri="{FF2B5EF4-FFF2-40B4-BE49-F238E27FC236}">
                <a16:creationId xmlns:a16="http://schemas.microsoft.com/office/drawing/2014/main" id="{676A29F0-EF2C-2C45-B587-66A92CDC1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43674" y="2930689"/>
            <a:ext cx="1177755" cy="103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2841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77"/>
              </a:rPr>
              <a:t>Pro &amp; </a:t>
            </a:r>
            <a:r>
              <a:rPr lang="de-DE" sz="34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77"/>
              </a:rPr>
              <a:t>Cons</a:t>
            </a:r>
            <a:endParaRPr sz="3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sp>
        <p:nvSpPr>
          <p:cNvPr id="268" name="Google Shape;268;p29"/>
          <p:cNvSpPr txBox="1">
            <a:spLocks noGrp="1"/>
          </p:cNvSpPr>
          <p:nvPr>
            <p:ph type="body" idx="1"/>
          </p:nvPr>
        </p:nvSpPr>
        <p:spPr>
          <a:xfrm>
            <a:off x="737850" y="1566599"/>
            <a:ext cx="2015432" cy="16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900" dirty="0">
                <a:latin typeface="Berlin Sans FB" panose="020E0602020502020306" pitchFamily="34" charset="77"/>
              </a:rPr>
              <a:t>Pro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latin typeface="Berlin Sans FB" panose="020E0602020502020306" pitchFamily="34" charset="77"/>
              </a:rPr>
              <a:t>Affordable</a:t>
            </a:r>
            <a:r>
              <a:rPr lang="de-DE" sz="1400" dirty="0">
                <a:latin typeface="Berlin Sans FB" panose="020E0602020502020306" pitchFamily="34" charset="77"/>
              </a:rPr>
              <a:t> </a:t>
            </a:r>
            <a:r>
              <a:rPr lang="de-DE" sz="1400" dirty="0" err="1">
                <a:latin typeface="Berlin Sans FB" panose="020E0602020502020306" pitchFamily="34" charset="77"/>
              </a:rPr>
              <a:t>hearty</a:t>
            </a:r>
            <a:r>
              <a:rPr lang="de-DE" sz="1400" dirty="0">
                <a:latin typeface="Berlin Sans FB" panose="020E0602020502020306" pitchFamily="34" charset="77"/>
              </a:rPr>
              <a:t>     </a:t>
            </a:r>
            <a:r>
              <a:rPr lang="de-DE" sz="1400" dirty="0" err="1">
                <a:latin typeface="Berlin Sans FB" panose="020E0602020502020306" pitchFamily="34" charset="77"/>
              </a:rPr>
              <a:t>meal</a:t>
            </a:r>
            <a:r>
              <a:rPr lang="de-DE" sz="1400" dirty="0">
                <a:latin typeface="Berlin Sans FB" panose="020E0602020502020306" pitchFamily="34" charset="77"/>
              </a:rPr>
              <a:t>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latin typeface="Berlin Sans FB" panose="020E0602020502020306" pitchFamily="34" charset="77"/>
              </a:rPr>
              <a:t>Always</a:t>
            </a:r>
            <a:r>
              <a:rPr lang="de-DE" sz="1400" dirty="0">
                <a:latin typeface="Berlin Sans FB" panose="020E0602020502020306" pitchFamily="34" charset="77"/>
              </a:rPr>
              <a:t> </a:t>
            </a:r>
            <a:r>
              <a:rPr lang="de-DE" sz="1400" dirty="0" err="1">
                <a:latin typeface="Berlin Sans FB" panose="020E0602020502020306" pitchFamily="34" charset="77"/>
              </a:rPr>
              <a:t>available</a:t>
            </a:r>
            <a:r>
              <a:rPr lang="de-DE" sz="1400" dirty="0">
                <a:latin typeface="Berlin Sans FB" panose="020E0602020502020306" pitchFamily="34" charset="77"/>
              </a:rPr>
              <a:t>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latin typeface="Berlin Sans FB" panose="020E0602020502020306" pitchFamily="34" charset="77"/>
              </a:rPr>
              <a:t>Organic</a:t>
            </a:r>
            <a:r>
              <a:rPr lang="de-DE" sz="1400" dirty="0">
                <a:latin typeface="Berlin Sans FB" panose="020E0602020502020306" pitchFamily="34" charset="77"/>
              </a:rPr>
              <a:t> &amp; </a:t>
            </a:r>
            <a:r>
              <a:rPr lang="de-DE" sz="1400" dirty="0" err="1">
                <a:latin typeface="Berlin Sans FB" panose="020E0602020502020306" pitchFamily="34" charset="77"/>
              </a:rPr>
              <a:t>healthy</a:t>
            </a:r>
            <a:r>
              <a:rPr lang="de-DE" sz="1400" dirty="0">
                <a:latin typeface="Berlin Sans FB" panose="020E0602020502020306" pitchFamily="34" charset="77"/>
              </a:rPr>
              <a:t>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sz="1200" dirty="0"/>
          </a:p>
        </p:txBody>
      </p:sp>
      <p:sp>
        <p:nvSpPr>
          <p:cNvPr id="269" name="Google Shape;269;p29"/>
          <p:cNvSpPr txBox="1">
            <a:spLocks noGrp="1"/>
          </p:cNvSpPr>
          <p:nvPr>
            <p:ph type="body" idx="2"/>
          </p:nvPr>
        </p:nvSpPr>
        <p:spPr>
          <a:xfrm>
            <a:off x="3103306" y="1566599"/>
            <a:ext cx="2792007" cy="16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900" dirty="0" err="1">
                <a:latin typeface="Berlin Sans FB" panose="020E0602020502020306" pitchFamily="34" charset="77"/>
              </a:rPr>
              <a:t>Cons</a:t>
            </a:r>
            <a:r>
              <a:rPr lang="de-DE" sz="1200" dirty="0">
                <a:latin typeface="Berlin Sans FB" panose="020E0602020502020306" pitchFamily="34" charset="77"/>
              </a:rPr>
              <a:t>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latin typeface="Berlin Sans FB" panose="020E0602020502020306" pitchFamily="34" charset="77"/>
              </a:rPr>
              <a:t>Meatlovers</a:t>
            </a:r>
            <a:r>
              <a:rPr lang="de-DE" sz="1400" dirty="0">
                <a:latin typeface="Berlin Sans FB" panose="020E0602020502020306" pitchFamily="34" charset="77"/>
              </a:rPr>
              <a:t> will not be </a:t>
            </a:r>
            <a:r>
              <a:rPr lang="de-DE" sz="1400" dirty="0" err="1">
                <a:latin typeface="Berlin Sans FB" panose="020E0602020502020306" pitchFamily="34" charset="77"/>
              </a:rPr>
              <a:t>satisfied</a:t>
            </a:r>
            <a:r>
              <a:rPr lang="de-DE" sz="1400" dirty="0">
                <a:latin typeface="Berlin Sans FB" panose="020E0602020502020306" pitchFamily="34" charset="77"/>
              </a:rPr>
              <a:t>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latin typeface="Berlin Sans FB" panose="020E0602020502020306" pitchFamily="34" charset="77"/>
              </a:rPr>
              <a:t>Just </a:t>
            </a:r>
            <a:r>
              <a:rPr lang="de-DE" sz="1400" dirty="0" err="1">
                <a:latin typeface="Berlin Sans FB" panose="020E0602020502020306" pitchFamily="34" charset="77"/>
              </a:rPr>
              <a:t>available</a:t>
            </a:r>
            <a:r>
              <a:rPr lang="de-DE" sz="1400" dirty="0">
                <a:latin typeface="Berlin Sans FB" panose="020E0602020502020306" pitchFamily="34" charset="77"/>
              </a:rPr>
              <a:t> in the north of Germany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latin typeface="Berlin Sans FB" panose="020E0602020502020306" pitchFamily="34" charset="77"/>
              </a:rPr>
              <a:t>Pledge</a:t>
            </a:r>
            <a:r>
              <a:rPr lang="de-DE" sz="1400" dirty="0">
                <a:latin typeface="Berlin Sans FB" panose="020E0602020502020306" pitchFamily="34" charset="77"/>
              </a:rPr>
              <a:t> </a:t>
            </a:r>
            <a:r>
              <a:rPr lang="de-DE" sz="1400" dirty="0" err="1">
                <a:latin typeface="Berlin Sans FB" panose="020E0602020502020306" pitchFamily="34" charset="77"/>
              </a:rPr>
              <a:t>depends</a:t>
            </a:r>
            <a:r>
              <a:rPr lang="de-DE" sz="1400" dirty="0">
                <a:latin typeface="Berlin Sans FB" panose="020E0602020502020306" pitchFamily="34" charset="77"/>
              </a:rPr>
              <a:t> on the </a:t>
            </a:r>
            <a:r>
              <a:rPr lang="de-DE" sz="1400" dirty="0" err="1">
                <a:latin typeface="Berlin Sans FB" panose="020E0602020502020306" pitchFamily="34" charset="77"/>
              </a:rPr>
              <a:t>returning</a:t>
            </a:r>
            <a:r>
              <a:rPr lang="de-DE" sz="1400" dirty="0">
                <a:latin typeface="Berlin Sans FB" panose="020E0602020502020306" pitchFamily="34" charset="77"/>
              </a:rPr>
              <a:t> in schools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200" dirty="0">
              <a:latin typeface="Berlin Sans FB" panose="020E0602020502020306" pitchFamily="34" charset="77"/>
            </a:endParaRPr>
          </a:p>
          <a:p>
            <a:pPr marL="342900" lvl="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sz="1900" dirty="0">
              <a:latin typeface="Berlin Sans FB" panose="020E0602020502020306" pitchFamily="34" charset="77"/>
            </a:endParaRPr>
          </a:p>
        </p:txBody>
      </p:sp>
      <p:sp>
        <p:nvSpPr>
          <p:cNvPr id="271" name="Google Shape;271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94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build="p"/>
      <p:bldP spid="26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F72338-8906-0547-83F1-5C225045448C}"/>
              </a:ext>
            </a:extLst>
          </p:cNvPr>
          <p:cNvSpPr txBox="1"/>
          <p:nvPr/>
        </p:nvSpPr>
        <p:spPr>
          <a:xfrm>
            <a:off x="1074891" y="818474"/>
            <a:ext cx="56572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de-DE" sz="2400" dirty="0">
                <a:latin typeface="Berlin Sans FB" panose="020E0602020502020306" pitchFamily="34" charset="77"/>
              </a:rPr>
              <a:t>Less food </a:t>
            </a:r>
            <a:r>
              <a:rPr lang="de-DE" sz="2400" dirty="0" err="1">
                <a:latin typeface="Berlin Sans FB" panose="020E0602020502020306" pitchFamily="34" charset="77"/>
              </a:rPr>
              <a:t>waste</a:t>
            </a:r>
            <a:endParaRPr lang="de-DE" sz="2400" dirty="0">
              <a:latin typeface="Berlin Sans FB" panose="020E0602020502020306" pitchFamily="34" charset="77"/>
            </a:endParaRPr>
          </a:p>
          <a:p>
            <a:pPr marL="342900" indent="-342900" algn="l">
              <a:buFontTx/>
              <a:buChar char="-"/>
            </a:pPr>
            <a:r>
              <a:rPr lang="de-DE" sz="2400" dirty="0" err="1">
                <a:latin typeface="Berlin Sans FB" panose="020E0602020502020306" pitchFamily="34" charset="77"/>
              </a:rPr>
              <a:t>Organic</a:t>
            </a:r>
            <a:r>
              <a:rPr lang="de-DE" sz="2400" dirty="0">
                <a:latin typeface="Berlin Sans FB" panose="020E0602020502020306" pitchFamily="34" charset="77"/>
              </a:rPr>
              <a:t> &amp; fair </a:t>
            </a:r>
            <a:r>
              <a:rPr lang="de-DE" sz="2400" dirty="0" err="1">
                <a:latin typeface="Berlin Sans FB" panose="020E0602020502020306" pitchFamily="34" charset="77"/>
              </a:rPr>
              <a:t>produced</a:t>
            </a:r>
            <a:r>
              <a:rPr lang="de-DE" sz="2400" dirty="0">
                <a:latin typeface="Berlin Sans FB" panose="020E0602020502020306" pitchFamily="34" charset="77"/>
              </a:rPr>
              <a:t> </a:t>
            </a:r>
          </a:p>
          <a:p>
            <a:pPr marL="342900" indent="-342900" algn="l">
              <a:buFontTx/>
              <a:buChar char="-"/>
            </a:pPr>
            <a:r>
              <a:rPr lang="de-DE" sz="2400" dirty="0" err="1">
                <a:latin typeface="Berlin Sans FB" panose="020E0602020502020306" pitchFamily="34" charset="77"/>
              </a:rPr>
              <a:t>Always</a:t>
            </a:r>
            <a:r>
              <a:rPr lang="de-DE" sz="2400" dirty="0">
                <a:latin typeface="Berlin Sans FB" panose="020E0602020502020306" pitchFamily="34" charset="77"/>
              </a:rPr>
              <a:t> </a:t>
            </a:r>
            <a:r>
              <a:rPr lang="de-DE" sz="2400" dirty="0" err="1">
                <a:latin typeface="Berlin Sans FB" panose="020E0602020502020306" pitchFamily="34" charset="77"/>
              </a:rPr>
              <a:t>available</a:t>
            </a:r>
            <a:endParaRPr lang="de-DE" sz="2400" dirty="0">
              <a:latin typeface="Berlin Sans FB" panose="020E0602020502020306" pitchFamily="34" charset="77"/>
            </a:endParaRPr>
          </a:p>
          <a:p>
            <a:pPr marL="342900" indent="-342900" algn="l">
              <a:buFontTx/>
              <a:buChar char="-"/>
            </a:pPr>
            <a:r>
              <a:rPr lang="de-DE" sz="2400" dirty="0">
                <a:latin typeface="Berlin Sans FB" panose="020E0602020502020306" pitchFamily="34" charset="77"/>
              </a:rPr>
              <a:t>Less </a:t>
            </a:r>
            <a:r>
              <a:rPr lang="de-DE" sz="2400" dirty="0" err="1">
                <a:latin typeface="Berlin Sans FB" panose="020E0602020502020306" pitchFamily="34" charset="77"/>
              </a:rPr>
              <a:t>plastic</a:t>
            </a:r>
            <a:r>
              <a:rPr lang="de-DE" sz="2400" dirty="0">
                <a:latin typeface="Berlin Sans FB" panose="020E0602020502020306" pitchFamily="34" charset="77"/>
              </a:rPr>
              <a:t> &amp; </a:t>
            </a:r>
            <a:r>
              <a:rPr lang="de-DE" sz="2400" dirty="0" err="1">
                <a:latin typeface="Berlin Sans FB" panose="020E0602020502020306" pitchFamily="34" charset="77"/>
              </a:rPr>
              <a:t>single</a:t>
            </a:r>
            <a:r>
              <a:rPr lang="de-DE" sz="2400" dirty="0">
                <a:latin typeface="Berlin Sans FB" panose="020E0602020502020306" pitchFamily="34" charset="77"/>
              </a:rPr>
              <a:t> use </a:t>
            </a:r>
            <a:r>
              <a:rPr lang="de-DE" sz="2400" dirty="0" err="1">
                <a:latin typeface="Berlin Sans FB" panose="020E0602020502020306" pitchFamily="34" charset="77"/>
              </a:rPr>
              <a:t>packaging</a:t>
            </a:r>
            <a:endParaRPr lang="de-DE" sz="2400" dirty="0">
              <a:latin typeface="Berlin Sans FB" panose="020E0602020502020306" pitchFamily="34" charset="77"/>
            </a:endParaRPr>
          </a:p>
          <a:p>
            <a:pPr marL="342900" indent="-342900" algn="l">
              <a:buFontTx/>
              <a:buChar char="-"/>
            </a:pPr>
            <a:r>
              <a:rPr lang="de-DE" sz="2400" dirty="0">
                <a:latin typeface="Berlin Sans FB" panose="020E0602020502020306" pitchFamily="34" charset="77"/>
              </a:rPr>
              <a:t>Animal </a:t>
            </a:r>
            <a:r>
              <a:rPr lang="de-DE" sz="2400" dirty="0" err="1">
                <a:latin typeface="Berlin Sans FB" panose="020E0602020502020306" pitchFamily="34" charset="77"/>
              </a:rPr>
              <a:t>friendly</a:t>
            </a:r>
            <a:r>
              <a:rPr lang="de-DE" sz="2400" dirty="0">
                <a:latin typeface="Berlin Sans FB" panose="020E0602020502020306" pitchFamily="34" charset="77"/>
              </a:rPr>
              <a:t> </a:t>
            </a:r>
            <a:r>
              <a:rPr lang="de-DE" sz="2400" dirty="0" err="1">
                <a:latin typeface="Berlin Sans FB" panose="020E0602020502020306" pitchFamily="34" charset="77"/>
              </a:rPr>
              <a:t>because</a:t>
            </a:r>
            <a:r>
              <a:rPr lang="de-DE" sz="2400" dirty="0">
                <a:latin typeface="Berlin Sans FB" panose="020E0602020502020306" pitchFamily="34" charset="77"/>
              </a:rPr>
              <a:t> plant </a:t>
            </a:r>
            <a:r>
              <a:rPr lang="de-DE" sz="2400" dirty="0" err="1">
                <a:latin typeface="Berlin Sans FB" panose="020E0602020502020306" pitchFamily="34" charset="77"/>
              </a:rPr>
              <a:t>based</a:t>
            </a:r>
            <a:endParaRPr lang="de-DE" sz="2400" dirty="0">
              <a:latin typeface="Berlin Sans FB" panose="020E0602020502020306" pitchFamily="34" charset="77"/>
            </a:endParaRPr>
          </a:p>
          <a:p>
            <a:pPr marL="342900" indent="-342900" algn="l">
              <a:buFontTx/>
              <a:buChar char="-"/>
            </a:pPr>
            <a:r>
              <a:rPr lang="de-DE" sz="2400" dirty="0" err="1">
                <a:latin typeface="Berlin Sans FB" panose="020E0602020502020306" pitchFamily="34" charset="77"/>
              </a:rPr>
              <a:t>Sustainable</a:t>
            </a:r>
            <a:r>
              <a:rPr lang="de-DE" sz="2400" dirty="0">
                <a:latin typeface="Berlin Sans FB" panose="020E0602020502020306" pitchFamily="34" charset="77"/>
              </a:rPr>
              <a:t> &amp; </a:t>
            </a:r>
            <a:r>
              <a:rPr lang="de-DE" sz="2400" dirty="0" err="1">
                <a:latin typeface="Berlin Sans FB" panose="020E0602020502020306" pitchFamily="34" charset="77"/>
              </a:rPr>
              <a:t>keeps</a:t>
            </a:r>
            <a:r>
              <a:rPr lang="de-DE" sz="2400" dirty="0">
                <a:latin typeface="Berlin Sans FB" panose="020E0602020502020306" pitchFamily="34" charset="77"/>
              </a:rPr>
              <a:t> students </a:t>
            </a:r>
            <a:r>
              <a:rPr lang="de-DE" sz="2400" dirty="0" err="1">
                <a:latin typeface="Berlin Sans FB" panose="020E0602020502020306" pitchFamily="34" charset="77"/>
              </a:rPr>
              <a:t>healthy</a:t>
            </a:r>
            <a:endParaRPr lang="de-DE" sz="2400" dirty="0">
              <a:latin typeface="Berlin Sans FB" panose="020E0602020502020306" pitchFamily="34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19" name="Google Shape;319;p34"/>
          <p:cNvSpPr txBox="1">
            <a:spLocks noGrp="1"/>
          </p:cNvSpPr>
          <p:nvPr>
            <p:ph type="ctrTitle" idx="4294967295"/>
          </p:nvPr>
        </p:nvSpPr>
        <p:spPr>
          <a:xfrm>
            <a:off x="1034300" y="758900"/>
            <a:ext cx="6593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4"/>
                </a:solidFill>
                <a:latin typeface="Berlin Sans FB" panose="020E0602020502020306" pitchFamily="34" charset="77"/>
              </a:rPr>
              <a:t>Thanks!</a:t>
            </a:r>
            <a:endParaRPr sz="6000" dirty="0">
              <a:solidFill>
                <a:schemeClr val="accent4"/>
              </a:solidFill>
              <a:latin typeface="Berlin Sans FB" panose="020E0602020502020306" pitchFamily="34" charset="77"/>
            </a:endParaRPr>
          </a:p>
        </p:txBody>
      </p:sp>
      <p:sp>
        <p:nvSpPr>
          <p:cNvPr id="320" name="Google Shape;320;p34"/>
          <p:cNvSpPr txBox="1">
            <a:spLocks noGrp="1"/>
          </p:cNvSpPr>
          <p:nvPr>
            <p:ph type="subTitle" idx="4294967295"/>
          </p:nvPr>
        </p:nvSpPr>
        <p:spPr>
          <a:xfrm>
            <a:off x="896618" y="1799525"/>
            <a:ext cx="3078774" cy="7722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dirty="0">
                <a:latin typeface="Berlin Sans FB" panose="020E0602020502020306" pitchFamily="34" charset="77"/>
                <a:ea typeface="Lato"/>
                <a:cs typeface="Lato"/>
                <a:sym typeface="Lato"/>
              </a:rPr>
              <a:t>Any questions?</a:t>
            </a:r>
            <a:endParaRPr sz="3600" dirty="0">
              <a:latin typeface="Berlin Sans FB" panose="020E0602020502020306" pitchFamily="34" charset="77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de-DE" sz="19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21" name="Google Shape;321;p34"/>
          <p:cNvSpPr/>
          <p:nvPr/>
        </p:nvSpPr>
        <p:spPr>
          <a:xfrm>
            <a:off x="3975391" y="584305"/>
            <a:ext cx="1068077" cy="971530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E816EABC-C3D5-1040-B2C3-FE8CE2BDA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54" t="8001" r="5155" b="10974"/>
          <a:stretch/>
        </p:blipFill>
        <p:spPr>
          <a:xfrm flipH="1">
            <a:off x="1116400" y="3089156"/>
            <a:ext cx="715077" cy="7583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840DBCC-F146-E340-ACB6-59B19A14BDA2}"/>
              </a:ext>
            </a:extLst>
          </p:cNvPr>
          <p:cNvSpPr txBox="1"/>
          <p:nvPr/>
        </p:nvSpPr>
        <p:spPr>
          <a:xfrm>
            <a:off x="1831477" y="3089156"/>
            <a:ext cx="1787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400" dirty="0">
                <a:latin typeface="Berlin Sans FB" panose="020E0602020502020306" pitchFamily="34" charset="77"/>
              </a:rPr>
              <a:t>You can find us at:</a:t>
            </a:r>
          </a:p>
          <a:p>
            <a:r>
              <a:rPr lang="de-DE" sz="1800" dirty="0">
                <a:latin typeface="Berlin Sans FB" panose="020E0602020502020306" pitchFamily="34" charset="77"/>
              </a:rPr>
              <a:t>lunch.liebe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871700" y="465516"/>
            <a:ext cx="6048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br>
              <a:rPr lang="de-DE" sz="18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087724" y="4508997"/>
            <a:ext cx="56175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 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30" y="1599642"/>
            <a:ext cx="3075108" cy="199822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72335" y="3759883"/>
            <a:ext cx="3604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Copyright 2018 BBS I </a:t>
            </a:r>
            <a:r>
              <a:rPr lang="en-US" sz="750" dirty="0" err="1"/>
              <a:t>Uelzen</a:t>
            </a:r>
            <a:r>
              <a:rPr lang="en-US" sz="750" dirty="0"/>
              <a:t> – Stefan Nowatschin – All rights reserved.</a:t>
            </a:r>
          </a:p>
          <a:p>
            <a:r>
              <a:rPr lang="de-DE" sz="825" dirty="0"/>
              <a:t> </a:t>
            </a:r>
          </a:p>
          <a:p>
            <a:endParaRPr lang="de-DE" sz="825" dirty="0"/>
          </a:p>
        </p:txBody>
      </p:sp>
    </p:spTree>
    <p:extLst>
      <p:ext uri="{BB962C8B-B14F-4D97-AF65-F5344CB8AC3E}">
        <p14:creationId xmlns:p14="http://schemas.microsoft.com/office/powerpoint/2010/main" val="4494646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440" y="-63673"/>
            <a:ext cx="3292495" cy="861744"/>
          </a:xfrm>
        </p:spPr>
        <p:txBody>
          <a:bodyPr/>
          <a:lstStyle/>
          <a:p>
            <a:pPr eaLnBrk="1" hangingPunct="1"/>
            <a:r>
              <a:rPr lang="de-DE" altLang="de-DE" sz="2100" b="1" dirty="0"/>
              <a:t>Berufsbildende Schulen I</a:t>
            </a:r>
            <a:br>
              <a:rPr lang="de-DE" altLang="de-DE" sz="2100" b="1" dirty="0"/>
            </a:br>
            <a:r>
              <a:rPr lang="de-DE" altLang="de-DE" sz="2100" b="1" dirty="0"/>
              <a:t>Uelzen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369845" y="1468268"/>
            <a:ext cx="307534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Lunchliebe</a:t>
            </a:r>
            <a:endParaRPr kumimoji="0" lang="de-DE" altLang="de-DE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Heiße Suppe für kühle Köpfe</a:t>
            </a:r>
          </a:p>
        </p:txBody>
      </p:sp>
      <p:pic>
        <p:nvPicPr>
          <p:cNvPr id="2052" name="Datenfeld863" descr="bbs1scharnhorststrDSCF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3" y="3553704"/>
            <a:ext cx="1836483" cy="137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Datenfeld653" descr="bbs1seedorfstrDSCF0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4" y="857667"/>
            <a:ext cx="1836483" cy="132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20" y="303498"/>
            <a:ext cx="1627666" cy="70207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652120" y="1059582"/>
            <a:ext cx="2052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Wir leben Nachhaltigkeit!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374" y="3813889"/>
            <a:ext cx="2327036" cy="8706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935" y="2517745"/>
            <a:ext cx="1836203" cy="10518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81" y="2388355"/>
            <a:ext cx="2256229" cy="11055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18" y="2492014"/>
            <a:ext cx="1904842" cy="105184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77321" y="2181467"/>
            <a:ext cx="235279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Copyright 2018 BBS I </a:t>
            </a:r>
            <a:r>
              <a:rPr lang="en-US" sz="600" dirty="0" err="1"/>
              <a:t>Uelzen</a:t>
            </a:r>
            <a:r>
              <a:rPr lang="en-US" sz="600" dirty="0"/>
              <a:t> – Stefan Nowatschin </a:t>
            </a:r>
          </a:p>
        </p:txBody>
      </p:sp>
      <p:sp>
        <p:nvSpPr>
          <p:cNvPr id="11" name="Rechteck 10"/>
          <p:cNvSpPr/>
          <p:nvPr/>
        </p:nvSpPr>
        <p:spPr>
          <a:xfrm>
            <a:off x="428622" y="4947292"/>
            <a:ext cx="3429000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dirty="0"/>
              <a:t>Copyright 2018 BBS I </a:t>
            </a:r>
            <a:r>
              <a:rPr lang="en-US" sz="675" dirty="0" err="1"/>
              <a:t>Uelzen</a:t>
            </a:r>
            <a:r>
              <a:rPr lang="en-US" sz="675" dirty="0"/>
              <a:t> – Stefan Nowatschin </a:t>
            </a:r>
          </a:p>
        </p:txBody>
      </p:sp>
    </p:spTree>
    <p:extLst>
      <p:ext uri="{BB962C8B-B14F-4D97-AF65-F5344CB8AC3E}">
        <p14:creationId xmlns:p14="http://schemas.microsoft.com/office/powerpoint/2010/main" val="20564996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871700" y="465516"/>
            <a:ext cx="6048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br>
              <a:rPr lang="de-DE" sz="18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70" y="843558"/>
            <a:ext cx="6160119" cy="301813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45162" y="4083918"/>
            <a:ext cx="61601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Im Februar 2020 wurde ein zweisprachiger BBS I Uelzen Informationsfilm produziert: </a:t>
            </a:r>
            <a:r>
              <a:rPr lang="de-DE" sz="1200" dirty="0">
                <a:hlinkClick r:id="rId4"/>
              </a:rPr>
              <a:t>www.bbs1-uelzen.de</a:t>
            </a:r>
            <a:r>
              <a:rPr lang="de-DE" sz="1200" dirty="0"/>
              <a:t> und </a:t>
            </a:r>
            <a:r>
              <a:rPr lang="de-DE" sz="1200" dirty="0">
                <a:hlinkClick r:id="rId5"/>
              </a:rPr>
              <a:t>https://www.youtube.com/watch?v=jf19H_UgFmo</a:t>
            </a:r>
            <a:r>
              <a:rPr lang="de-DE" sz="1200" dirty="0"/>
              <a:t> (vom Kooperations- und Finanzpartner </a:t>
            </a:r>
            <a:r>
              <a:rPr lang="de-DE" sz="1200" dirty="0" err="1"/>
              <a:t>Ostfalia</a:t>
            </a:r>
            <a:r>
              <a:rPr lang="de-DE" sz="1200" dirty="0"/>
              <a:t> – Prof. Dr. </a:t>
            </a:r>
            <a:r>
              <a:rPr lang="de-DE" sz="1200" dirty="0" err="1"/>
              <a:t>Launer</a:t>
            </a:r>
            <a:r>
              <a:rPr lang="de-DE" sz="1200" dirty="0"/>
              <a:t> dort eingestellt).</a:t>
            </a:r>
          </a:p>
          <a:p>
            <a:r>
              <a:rPr lang="de-DE" sz="135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978514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E01D46-FDC5-B249-B3AD-560E1BCC6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22" t="19575" r="24509" b="11112"/>
          <a:stretch/>
        </p:blipFill>
        <p:spPr>
          <a:xfrm>
            <a:off x="2027417" y="123001"/>
            <a:ext cx="4597270" cy="40971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8B988BA-F6E7-784F-A59E-8BEAFC27ABB3}"/>
              </a:ext>
            </a:extLst>
          </p:cNvPr>
          <p:cNvSpPr txBox="1"/>
          <p:nvPr/>
        </p:nvSpPr>
        <p:spPr>
          <a:xfrm>
            <a:off x="5197095" y="3863476"/>
            <a:ext cx="2485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latin typeface="Berlin Sans FB" panose="020E0602020502020306" pitchFamily="34" charset="77"/>
              </a:rPr>
              <a:t>Heiße Suppen für kühle Köpfe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6414EE-1E3F-E347-AE67-4649EC3EC2B8}"/>
              </a:ext>
            </a:extLst>
          </p:cNvPr>
          <p:cNvSpPr txBox="1"/>
          <p:nvPr/>
        </p:nvSpPr>
        <p:spPr>
          <a:xfrm>
            <a:off x="3051473" y="4643368"/>
            <a:ext cx="357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latin typeface="Arial Nova" panose="020F0502020204030204" pitchFamily="34" charset="0"/>
                <a:cs typeface="Biome" panose="020B0604020202020204" pitchFamily="34" charset="0"/>
              </a:rPr>
              <a:t>Project – BBSI </a:t>
            </a:r>
            <a:r>
              <a:rPr lang="de-DE" sz="1000">
                <a:latin typeface="Arial Nova" panose="020F0502020204030204" pitchFamily="34" charset="0"/>
                <a:cs typeface="Biome" panose="020B0604020202020204" pitchFamily="34" charset="0"/>
              </a:rPr>
              <a:t>– Business &amp; Economics  </a:t>
            </a:r>
            <a:r>
              <a:rPr lang="de-DE" sz="1000" dirty="0">
                <a:latin typeface="Arial Nova" panose="020F0502020204030204" pitchFamily="34" charset="0"/>
                <a:cs typeface="Biome" panose="020B0604020202020204" pitchFamily="34" charset="0"/>
              </a:rPr>
              <a:t>– Mr.Nierath</a:t>
            </a:r>
          </a:p>
          <a:p>
            <a:pPr algn="l"/>
            <a:r>
              <a:rPr lang="de-DE" sz="1000" dirty="0">
                <a:latin typeface="Arial Nova" panose="020F0502020204030204" pitchFamily="34" charset="0"/>
                <a:cs typeface="Biome" panose="020B0604020202020204" pitchFamily="34" charset="0"/>
              </a:rPr>
              <a:t>By: Joolie, Nele, Vivien &amp; Stefanie</a:t>
            </a:r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id="{A07361C0-6EB2-A240-A8D0-5A2BB4D96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40" t="5903" r="913" b="22305"/>
          <a:stretch/>
        </p:blipFill>
        <p:spPr>
          <a:xfrm>
            <a:off x="1948098" y="4456224"/>
            <a:ext cx="1103375" cy="5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4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0345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latin typeface="Berlin Sans FB" panose="020E0602020502020306" pitchFamily="34" charset="77"/>
              </a:rPr>
              <a:t>Setup</a:t>
            </a:r>
            <a:endParaRPr dirty="0">
              <a:latin typeface="Berlin Sans FB" panose="020E0602020502020306" pitchFamily="34" charset="77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737850" y="1509417"/>
            <a:ext cx="4679318" cy="31165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sz="1600" dirty="0"/>
              <a:t> </a:t>
            </a:r>
            <a:r>
              <a:rPr lang="de-DE" dirty="0" err="1">
                <a:latin typeface="Berlin Sans FB" panose="020E0602020502020306" pitchFamily="34" charset="77"/>
              </a:rPr>
              <a:t>Lunchliebe</a:t>
            </a:r>
            <a:r>
              <a:rPr lang="de-DE" dirty="0">
                <a:latin typeface="Berlin Sans FB" panose="020E0602020502020306" pitchFamily="34" charset="77"/>
              </a:rPr>
              <a:t> - what’s that?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dirty="0" err="1">
                <a:latin typeface="Berlin Sans FB" panose="020E0602020502020306" pitchFamily="34" charset="77"/>
              </a:rPr>
              <a:t>Where</a:t>
            </a:r>
            <a:r>
              <a:rPr lang="de-DE" dirty="0">
                <a:latin typeface="Berlin Sans FB" panose="020E0602020502020306" pitchFamily="34" charset="77"/>
              </a:rPr>
              <a:t> can i </a:t>
            </a:r>
            <a:r>
              <a:rPr lang="de-DE" dirty="0" err="1">
                <a:latin typeface="Berlin Sans FB" panose="020E0602020502020306" pitchFamily="34" charset="77"/>
              </a:rPr>
              <a:t>get</a:t>
            </a:r>
            <a:r>
              <a:rPr lang="de-DE" dirty="0">
                <a:latin typeface="Berlin Sans FB" panose="020E0602020502020306" pitchFamily="34" charset="77"/>
              </a:rPr>
              <a:t> </a:t>
            </a:r>
            <a:r>
              <a:rPr lang="de-DE" dirty="0" err="1">
                <a:latin typeface="Berlin Sans FB" panose="020E0602020502020306" pitchFamily="34" charset="77"/>
              </a:rPr>
              <a:t>Lunchliebe</a:t>
            </a:r>
            <a:r>
              <a:rPr lang="de-DE" dirty="0">
                <a:latin typeface="Berlin Sans FB" panose="020E0602020502020306" pitchFamily="34" charset="77"/>
              </a:rPr>
              <a:t>?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dirty="0">
                <a:latin typeface="Berlin Sans FB" panose="020E0602020502020306" pitchFamily="34" charset="77"/>
              </a:rPr>
              <a:t>Data &amp; Research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dirty="0">
                <a:latin typeface="Berlin Sans FB" panose="020E0602020502020306" pitchFamily="34" charset="77"/>
              </a:rPr>
              <a:t>The 4 </a:t>
            </a:r>
            <a:r>
              <a:rPr lang="de-DE" dirty="0" err="1">
                <a:latin typeface="Berlin Sans FB" panose="020E0602020502020306" pitchFamily="34" charset="77"/>
              </a:rPr>
              <a:t>P´s</a:t>
            </a:r>
            <a:endParaRPr lang="de-DE" dirty="0">
              <a:latin typeface="Berlin Sans FB" panose="020E0602020502020306" pitchFamily="34" charset="77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dirty="0">
                <a:latin typeface="Berlin Sans FB" panose="020E0602020502020306" pitchFamily="34" charset="77"/>
              </a:rPr>
              <a:t>Marketing – </a:t>
            </a:r>
            <a:r>
              <a:rPr lang="de-DE" dirty="0" err="1">
                <a:latin typeface="Berlin Sans FB" panose="020E0602020502020306" pitchFamily="34" charset="77"/>
              </a:rPr>
              <a:t>close</a:t>
            </a:r>
            <a:r>
              <a:rPr lang="de-DE" dirty="0">
                <a:latin typeface="Berlin Sans FB" panose="020E0602020502020306" pitchFamily="34" charset="77"/>
              </a:rPr>
              <a:t> up 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dirty="0">
                <a:latin typeface="Berlin Sans FB" panose="020E0602020502020306" pitchFamily="34" charset="77"/>
              </a:rPr>
              <a:t>Spot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dirty="0">
                <a:latin typeface="Berlin Sans FB" panose="020E0602020502020306" pitchFamily="34" charset="77"/>
              </a:rPr>
              <a:t>Pro &amp; </a:t>
            </a:r>
            <a:r>
              <a:rPr lang="de-DE">
                <a:latin typeface="Berlin Sans FB" panose="020E0602020502020306" pitchFamily="34" charset="77"/>
              </a:rPr>
              <a:t>Cons</a:t>
            </a:r>
            <a:endParaRPr lang="de-DE" dirty="0">
              <a:latin typeface="Berlin Sans FB" panose="020E0602020502020306" pitchFamily="34" charset="77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de-DE" dirty="0" err="1">
                <a:latin typeface="Berlin Sans FB" panose="020E0602020502020306" pitchFamily="34" charset="77"/>
              </a:rPr>
              <a:t>Résumé</a:t>
            </a:r>
            <a:endParaRPr lang="de-DE" dirty="0">
              <a:latin typeface="Berlin Sans FB" panose="020E0602020502020306" pitchFamily="34" charset="77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de-DE" dirty="0">
              <a:latin typeface="Berlin Sans FB" panose="020E0602020502020306" pitchFamily="34" charset="77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737850" y="1050925"/>
            <a:ext cx="33117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dirty="0">
                <a:latin typeface="Berlin Sans FB" panose="020E0602020502020306" pitchFamily="34" charset="77"/>
              </a:rPr>
              <a:t>Just a </a:t>
            </a:r>
            <a:r>
              <a:rPr lang="de-DE" sz="3600" dirty="0" err="1">
                <a:latin typeface="Berlin Sans FB" panose="020E0602020502020306" pitchFamily="34" charset="77"/>
              </a:rPr>
              <a:t>Soup</a:t>
            </a:r>
            <a:r>
              <a:rPr lang="de-DE" sz="3600" dirty="0">
                <a:latin typeface="Berlin Sans FB" panose="020E0602020502020306" pitchFamily="34" charset="77"/>
              </a:rPr>
              <a:t>?</a:t>
            </a:r>
            <a:endParaRPr sz="3600" dirty="0">
              <a:latin typeface="Berlin Sans FB" panose="020E0602020502020306" pitchFamily="34" charset="77"/>
            </a:endParaRPr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164664" y="1952904"/>
            <a:ext cx="4407336" cy="26213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DE" sz="1800" dirty="0">
                <a:solidFill>
                  <a:schemeClr val="tx1"/>
                </a:solidFill>
                <a:latin typeface="Berlin Sans FB" panose="020E0602020502020306" pitchFamily="34" charset="77"/>
              </a:rPr>
              <a:t>Traditionell </a:t>
            </a:r>
            <a:r>
              <a:rPr lang="de-DE" sz="1800" dirty="0" err="1">
                <a:solidFill>
                  <a:schemeClr val="tx1"/>
                </a:solidFill>
                <a:latin typeface="Berlin Sans FB" panose="020E0602020502020306" pitchFamily="34" charset="77"/>
              </a:rPr>
              <a:t>recipes</a:t>
            </a:r>
            <a:endParaRPr lang="de-DE" sz="1800" dirty="0">
              <a:solidFill>
                <a:schemeClr val="tx1"/>
              </a:solidFill>
              <a:latin typeface="Berlin Sans FB" panose="020E0602020502020306" pitchFamily="34" charset="77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DE" sz="1800" dirty="0" err="1">
                <a:latin typeface="Berlin Sans FB" panose="020E0602020502020306" pitchFamily="34" charset="77"/>
              </a:rPr>
              <a:t>Without</a:t>
            </a:r>
            <a:r>
              <a:rPr lang="de-DE" sz="1800" dirty="0">
                <a:latin typeface="Berlin Sans FB" panose="020E0602020502020306" pitchFamily="34" charset="77"/>
              </a:rPr>
              <a:t> any chemical additives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DE" sz="1800" dirty="0" err="1">
                <a:latin typeface="Berlin Sans FB" panose="020E0602020502020306" pitchFamily="34" charset="77"/>
              </a:rPr>
              <a:t>Prevents</a:t>
            </a:r>
            <a:r>
              <a:rPr lang="de-DE" sz="1800" dirty="0">
                <a:latin typeface="Berlin Sans FB" panose="020E0602020502020306" pitchFamily="34" charset="77"/>
              </a:rPr>
              <a:t> food </a:t>
            </a:r>
            <a:r>
              <a:rPr lang="de-DE" sz="1800" dirty="0" err="1">
                <a:latin typeface="Berlin Sans FB" panose="020E0602020502020306" pitchFamily="34" charset="77"/>
              </a:rPr>
              <a:t>waste</a:t>
            </a:r>
            <a:endParaRPr lang="de-DE" sz="1800" dirty="0">
              <a:latin typeface="Berlin Sans FB" panose="020E0602020502020306" pitchFamily="34" charset="77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DE" sz="1800" dirty="0" err="1">
                <a:latin typeface="Berlin Sans FB" panose="020E0602020502020306" pitchFamily="34" charset="77"/>
              </a:rPr>
              <a:t>Pledge</a:t>
            </a:r>
            <a:r>
              <a:rPr lang="de-DE" sz="1800" dirty="0">
                <a:latin typeface="Berlin Sans FB" panose="020E0602020502020306" pitchFamily="34" charset="77"/>
              </a:rPr>
              <a:t> </a:t>
            </a:r>
            <a:r>
              <a:rPr lang="de-DE" sz="1800" dirty="0" err="1">
                <a:latin typeface="Berlin Sans FB" panose="020E0602020502020306" pitchFamily="34" charset="77"/>
              </a:rPr>
              <a:t>system</a:t>
            </a:r>
            <a:r>
              <a:rPr lang="de-DE" sz="1800" dirty="0">
                <a:latin typeface="Berlin Sans FB" panose="020E0602020502020306" pitchFamily="34" charset="77"/>
              </a:rPr>
              <a:t> </a:t>
            </a:r>
            <a:r>
              <a:rPr lang="de-DE" sz="1800" dirty="0" err="1">
                <a:latin typeface="Berlin Sans FB" panose="020E0602020502020306" pitchFamily="34" charset="77"/>
              </a:rPr>
              <a:t>avoids</a:t>
            </a:r>
            <a:r>
              <a:rPr lang="de-DE" sz="1800" dirty="0">
                <a:latin typeface="Berlin Sans FB" panose="020E0602020502020306" pitchFamily="34" charset="77"/>
              </a:rPr>
              <a:t> </a:t>
            </a:r>
            <a:r>
              <a:rPr lang="de-DE" sz="1800" dirty="0" err="1">
                <a:latin typeface="Berlin Sans FB" panose="020E0602020502020306" pitchFamily="34" charset="77"/>
              </a:rPr>
              <a:t>plastic</a:t>
            </a:r>
            <a:r>
              <a:rPr lang="de-DE" sz="1800" dirty="0">
                <a:latin typeface="Berlin Sans FB" panose="020E0602020502020306" pitchFamily="34" charset="77"/>
              </a:rPr>
              <a:t> </a:t>
            </a:r>
            <a:r>
              <a:rPr lang="de-DE" sz="1800" dirty="0" err="1">
                <a:latin typeface="Berlin Sans FB" panose="020E0602020502020306" pitchFamily="34" charset="77"/>
              </a:rPr>
              <a:t>waste</a:t>
            </a:r>
            <a:endParaRPr lang="de-DE" sz="1800" dirty="0">
              <a:latin typeface="Berlin Sans FB" panose="020E0602020502020306" pitchFamily="34" charset="77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DE" sz="1800" dirty="0">
                <a:latin typeface="Berlin Sans FB" panose="020E0602020502020306" pitchFamily="34" charset="77"/>
              </a:rPr>
              <a:t>Powered by solar energy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de-DE" sz="1800">
                <a:latin typeface="Berlin Sans FB" panose="020E0602020502020306" pitchFamily="34" charset="77"/>
              </a:rPr>
              <a:t>Vegan </a:t>
            </a:r>
            <a:endParaRPr lang="de-DE" sz="1800" dirty="0">
              <a:latin typeface="Berlin Sans FB" panose="020E0602020502020306" pitchFamily="34" charset="77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de-DE" sz="1800" dirty="0">
              <a:latin typeface="Berlin Sans FB" panose="020E0602020502020306" pitchFamily="34" charset="77"/>
            </a:endParaRP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pic>
        <p:nvPicPr>
          <p:cNvPr id="162" name="Google Shape;162;p21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4855221" y="771505"/>
            <a:ext cx="3734541" cy="3978346"/>
          </a:xfrm>
          <a:prstGeom prst="ellipse">
            <a:avLst/>
          </a:prstGeom>
          <a:noFill/>
          <a:ln>
            <a:noFill/>
          </a:ln>
          <a:effectLst>
            <a:outerShdw blurRad="342900" dist="114300" dir="5400000" algn="bl" rotWithShape="0">
              <a:schemeClr val="dk1">
                <a:alpha val="23000"/>
              </a:schemeClr>
            </a:outerShdw>
          </a:effectLst>
        </p:spPr>
      </p:pic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Grafik 2">
            <a:extLst>
              <a:ext uri="{FF2B5EF4-FFF2-40B4-BE49-F238E27FC236}">
                <a16:creationId xmlns:a16="http://schemas.microsoft.com/office/drawing/2014/main" id="{4331886C-DCBC-D24C-B584-316CEACB9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85" t="10086" r="20475" b="6280"/>
          <a:stretch/>
        </p:blipFill>
        <p:spPr>
          <a:xfrm>
            <a:off x="1820707" y="539469"/>
            <a:ext cx="3018677" cy="4473097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id="{C5E7A421-A996-3E40-8BF1-356160DB6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94" t="19803" r="25753" b="12213"/>
          <a:stretch/>
        </p:blipFill>
        <p:spPr>
          <a:xfrm>
            <a:off x="2295544" y="1075480"/>
            <a:ext cx="1264952" cy="12812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Explosion: 8 Zacken 3">
            <a:extLst>
              <a:ext uri="{FF2B5EF4-FFF2-40B4-BE49-F238E27FC236}">
                <a16:creationId xmlns:a16="http://schemas.microsoft.com/office/drawing/2014/main" id="{043134CD-AFF5-0345-B71E-C939F3155A35}"/>
              </a:ext>
            </a:extLst>
          </p:cNvPr>
          <p:cNvSpPr/>
          <p:nvPr/>
        </p:nvSpPr>
        <p:spPr>
          <a:xfrm>
            <a:off x="4839384" y="130934"/>
            <a:ext cx="2772546" cy="2772546"/>
          </a:xfrm>
          <a:prstGeom prst="irregularSeal1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838B6A8-81C7-6B41-8A10-D091715B023F}"/>
              </a:ext>
            </a:extLst>
          </p:cNvPr>
          <p:cNvSpPr txBox="1"/>
          <p:nvPr/>
        </p:nvSpPr>
        <p:spPr>
          <a:xfrm>
            <a:off x="5484796" y="1009376"/>
            <a:ext cx="1412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Forte" panose="020F0502020204030204" pitchFamily="34" charset="0"/>
              </a:rPr>
              <a:t>Bring your </a:t>
            </a:r>
            <a:r>
              <a:rPr lang="de-DE" sz="2000" dirty="0" err="1">
                <a:latin typeface="Forte" panose="020F0502020204030204" pitchFamily="34" charset="0"/>
              </a:rPr>
              <a:t>own</a:t>
            </a:r>
            <a:r>
              <a:rPr lang="de-DE" sz="2000" dirty="0">
                <a:latin typeface="Forte" panose="020F0502020204030204" pitchFamily="34" charset="0"/>
              </a:rPr>
              <a:t> </a:t>
            </a:r>
            <a:r>
              <a:rPr lang="de-DE" sz="2000" dirty="0" err="1">
                <a:latin typeface="Forte" panose="020F0502020204030204" pitchFamily="34" charset="0"/>
              </a:rPr>
              <a:t>spoon</a:t>
            </a:r>
            <a:r>
              <a:rPr lang="de-DE" sz="2000" dirty="0">
                <a:latin typeface="Forte" panose="020F0502020204030204" pitchFamily="34" charset="0"/>
              </a:rPr>
              <a:t>.      </a:t>
            </a:r>
          </a:p>
          <a:p>
            <a:pPr algn="l"/>
            <a:r>
              <a:rPr lang="de-DE" sz="2000" dirty="0">
                <a:latin typeface="Forte" panose="020F0502020204030204" pitchFamily="34" charset="0"/>
                <a:sym typeface="Wingdings" pitchFamily="2" charset="2"/>
              </a:rPr>
              <a:t>        </a:t>
            </a:r>
            <a:endParaRPr lang="de-DE" sz="2000" dirty="0">
              <a:latin typeface="Forte" panose="020F0502020204030204" pitchFamily="34" charset="0"/>
            </a:endParaRPr>
          </a:p>
        </p:txBody>
      </p:sp>
      <p:pic>
        <p:nvPicPr>
          <p:cNvPr id="9" name="Grafik 9" descr="Löffel">
            <a:extLst>
              <a:ext uri="{FF2B5EF4-FFF2-40B4-BE49-F238E27FC236}">
                <a16:creationId xmlns:a16="http://schemas.microsoft.com/office/drawing/2014/main" id="{BE328C35-CE1A-FB49-8B70-4076DDD9B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702337">
            <a:off x="6381269" y="1323656"/>
            <a:ext cx="784885" cy="784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>
            <a:spLocks noGrp="1"/>
          </p:cNvSpPr>
          <p:nvPr>
            <p:ph type="ctrTitle" idx="4294967295"/>
          </p:nvPr>
        </p:nvSpPr>
        <p:spPr>
          <a:xfrm>
            <a:off x="1411550" y="648000"/>
            <a:ext cx="316045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accent3"/>
                </a:solidFill>
              </a:rPr>
              <a:t>55,50%</a:t>
            </a:r>
            <a:endParaRPr sz="4800" dirty="0">
              <a:solidFill>
                <a:schemeClr val="accent3"/>
              </a:solidFill>
            </a:endParaRPr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4294967295"/>
          </p:nvPr>
        </p:nvSpPr>
        <p:spPr>
          <a:xfrm>
            <a:off x="1411550" y="1417201"/>
            <a:ext cx="2290109" cy="457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2400" dirty="0" err="1"/>
              <a:t>Healty</a:t>
            </a:r>
            <a:r>
              <a:rPr lang="de-DE" sz="2400" dirty="0"/>
              <a:t> </a:t>
            </a:r>
            <a:r>
              <a:rPr lang="de-DE" sz="2400" dirty="0" err="1"/>
              <a:t>nutrition</a:t>
            </a:r>
            <a:endParaRPr sz="2400" dirty="0"/>
          </a:p>
        </p:txBody>
      </p:sp>
      <p:sp>
        <p:nvSpPr>
          <p:cNvPr id="220" name="Google Shape;220;p27"/>
          <p:cNvSpPr txBox="1">
            <a:spLocks noGrp="1"/>
          </p:cNvSpPr>
          <p:nvPr>
            <p:ph type="ctrTitle" idx="4294967295"/>
          </p:nvPr>
        </p:nvSpPr>
        <p:spPr>
          <a:xfrm>
            <a:off x="1411550" y="3405397"/>
            <a:ext cx="2398450" cy="76639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accent2"/>
                </a:solidFill>
              </a:rPr>
              <a:t>57,40%</a:t>
            </a:r>
            <a:endParaRPr sz="4800" dirty="0">
              <a:solidFill>
                <a:schemeClr val="accent2"/>
              </a:solidFill>
            </a:endParaRPr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4294967295"/>
          </p:nvPr>
        </p:nvSpPr>
        <p:spPr>
          <a:xfrm>
            <a:off x="1411550" y="4048114"/>
            <a:ext cx="2738265" cy="4552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2400" dirty="0" err="1"/>
              <a:t>Strong</a:t>
            </a:r>
            <a:r>
              <a:rPr lang="de-DE" dirty="0" err="1"/>
              <a:t>ly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</a:t>
            </a:r>
            <a:endParaRPr sz="2400" dirty="0"/>
          </a:p>
        </p:txBody>
      </p:sp>
      <p:sp>
        <p:nvSpPr>
          <p:cNvPr id="222" name="Google Shape;222;p27"/>
          <p:cNvSpPr txBox="1">
            <a:spLocks noGrp="1"/>
          </p:cNvSpPr>
          <p:nvPr>
            <p:ph type="ctrTitle" idx="4294967295"/>
          </p:nvPr>
        </p:nvSpPr>
        <p:spPr>
          <a:xfrm>
            <a:off x="1411550" y="2110631"/>
            <a:ext cx="2290109" cy="746716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800" dirty="0">
                <a:solidFill>
                  <a:schemeClr val="accent1"/>
                </a:solidFill>
              </a:rPr>
              <a:t>48,50%</a:t>
            </a:r>
            <a:endParaRPr sz="4800" dirty="0">
              <a:solidFill>
                <a:schemeClr val="accent1"/>
              </a:solidFill>
            </a:endParaRPr>
          </a:p>
        </p:txBody>
      </p:sp>
      <p:sp>
        <p:nvSpPr>
          <p:cNvPr id="223" name="Google Shape;223;p27"/>
          <p:cNvSpPr txBox="1">
            <a:spLocks noGrp="1"/>
          </p:cNvSpPr>
          <p:nvPr>
            <p:ph type="subTitle" idx="4294967295"/>
          </p:nvPr>
        </p:nvSpPr>
        <p:spPr>
          <a:xfrm>
            <a:off x="1411550" y="2795252"/>
            <a:ext cx="2824393" cy="3937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2400" dirty="0"/>
              <a:t>Potential </a:t>
            </a:r>
            <a:r>
              <a:rPr lang="de-DE" sz="2400" dirty="0" err="1"/>
              <a:t>customers</a:t>
            </a:r>
            <a:r>
              <a:rPr lang="de-DE" sz="2400" dirty="0"/>
              <a:t> </a:t>
            </a:r>
            <a:endParaRPr sz="2400" dirty="0"/>
          </a:p>
        </p:txBody>
      </p:sp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25" name="Google Shape;225;p27"/>
          <p:cNvSpPr/>
          <p:nvPr/>
        </p:nvSpPr>
        <p:spPr>
          <a:xfrm>
            <a:off x="798807" y="2211314"/>
            <a:ext cx="487942" cy="514430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27"/>
          <p:cNvGrpSpPr/>
          <p:nvPr/>
        </p:nvGrpSpPr>
        <p:grpSpPr>
          <a:xfrm>
            <a:off x="774699" y="3552386"/>
            <a:ext cx="536258" cy="495729"/>
            <a:chOff x="5975075" y="2327500"/>
            <a:chExt cx="420100" cy="388350"/>
          </a:xfrm>
        </p:grpSpPr>
        <p:sp>
          <p:nvSpPr>
            <p:cNvPr id="227" name="Google Shape;227;p2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rafik 3" descr="Apfel">
            <a:extLst>
              <a:ext uri="{FF2B5EF4-FFF2-40B4-BE49-F238E27FC236}">
                <a16:creationId xmlns:a16="http://schemas.microsoft.com/office/drawing/2014/main" id="{1FFF08BA-B1A9-9D49-9F6C-5131A0F74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525" y="805920"/>
            <a:ext cx="703729" cy="703729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63F92EC9-F8FC-1743-8072-1FC493FC7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18" t="38057" r="5351" b="17906"/>
          <a:stretch/>
        </p:blipFill>
        <p:spPr>
          <a:xfrm>
            <a:off x="4828737" y="916675"/>
            <a:ext cx="2290109" cy="1477472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05F6AC1E-E52D-DC47-96A8-8A0DF3A293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281" t="25859" r="7691" b="31358"/>
          <a:stretch/>
        </p:blipFill>
        <p:spPr>
          <a:xfrm>
            <a:off x="4828737" y="3040769"/>
            <a:ext cx="2290110" cy="148581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EBB42C9-E88C-F74A-B233-419C571E6B3A}"/>
              </a:ext>
            </a:extLst>
          </p:cNvPr>
          <p:cNvSpPr txBox="1"/>
          <p:nvPr/>
        </p:nvSpPr>
        <p:spPr>
          <a:xfrm>
            <a:off x="5241999" y="439047"/>
            <a:ext cx="1463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Age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1F4058-DD11-CC4A-B23F-B0F3C03869F9}"/>
              </a:ext>
            </a:extLst>
          </p:cNvPr>
          <p:cNvSpPr txBox="1"/>
          <p:nvPr/>
        </p:nvSpPr>
        <p:spPr>
          <a:xfrm>
            <a:off x="5048022" y="2482086"/>
            <a:ext cx="195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77"/>
              </a:rPr>
              <a:t>Gender</a:t>
            </a:r>
            <a:endParaRPr lang="de-DE" sz="1800" dirty="0">
              <a:solidFill>
                <a:schemeClr val="accent1">
                  <a:lumMod val="75000"/>
                </a:schemeClr>
              </a:solidFill>
              <a:latin typeface="Berlin Sans FB" panose="020E0602020502020306" pitchFamily="34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219" grpId="0" build="p"/>
      <p:bldP spid="220" grpId="0"/>
      <p:bldP spid="221" grpId="0" build="p"/>
      <p:bldP spid="222" grpId="0"/>
      <p:bldP spid="223" grpId="0" build="p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>
            <a:spLocks noGrp="1"/>
          </p:cNvSpPr>
          <p:nvPr>
            <p:ph type="title"/>
          </p:nvPr>
        </p:nvSpPr>
        <p:spPr>
          <a:xfrm>
            <a:off x="737850" y="517525"/>
            <a:ext cx="6284100" cy="74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77"/>
              </a:rPr>
              <a:t>The 4 </a:t>
            </a:r>
            <a:r>
              <a:rPr lang="de-DE" sz="34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" panose="020E0602020502020306" pitchFamily="34" charset="77"/>
              </a:rPr>
              <a:t>P´s</a:t>
            </a:r>
            <a:endParaRPr sz="34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" panose="020E0602020502020306" pitchFamily="34" charset="77"/>
            </a:endParaRPr>
          </a:p>
        </p:txBody>
      </p:sp>
      <p:sp>
        <p:nvSpPr>
          <p:cNvPr id="268" name="Google Shape;268;p29"/>
          <p:cNvSpPr txBox="1">
            <a:spLocks noGrp="1"/>
          </p:cNvSpPr>
          <p:nvPr>
            <p:ph type="body" idx="1"/>
          </p:nvPr>
        </p:nvSpPr>
        <p:spPr>
          <a:xfrm>
            <a:off x="737850" y="1475700"/>
            <a:ext cx="1902600" cy="14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900" dirty="0">
                <a:latin typeface="Berlin Sans FB" panose="020E0602020502020306" pitchFamily="34" charset="77"/>
              </a:rPr>
              <a:t>Product</a:t>
            </a:r>
            <a:endParaRPr sz="1900" dirty="0">
              <a:latin typeface="Berlin Sans FB" panose="020E0602020502020306" pitchFamily="34" charset="77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400" dirty="0">
                <a:latin typeface="Berlin Sans FB" panose="020E0602020502020306" pitchFamily="34" charset="77"/>
              </a:rPr>
              <a:t>Good for you!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400" dirty="0">
                <a:latin typeface="Berlin Sans FB" panose="020E0602020502020306" pitchFamily="34" charset="77"/>
              </a:rPr>
              <a:t>Good for the environment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400" dirty="0">
                <a:latin typeface="Berlin Sans FB" panose="020E0602020502020306" pitchFamily="34" charset="77"/>
              </a:rPr>
              <a:t>Eco &amp; fair 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sz="1200" dirty="0"/>
          </a:p>
        </p:txBody>
      </p:sp>
      <p:sp>
        <p:nvSpPr>
          <p:cNvPr id="269" name="Google Shape;269;p29"/>
          <p:cNvSpPr txBox="1">
            <a:spLocks noGrp="1"/>
          </p:cNvSpPr>
          <p:nvPr>
            <p:ph type="body" idx="2"/>
          </p:nvPr>
        </p:nvSpPr>
        <p:spPr>
          <a:xfrm>
            <a:off x="3006360" y="1475699"/>
            <a:ext cx="2792007" cy="16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900" dirty="0">
                <a:latin typeface="Berlin Sans FB" panose="020E0602020502020306" pitchFamily="34" charset="77"/>
              </a:rPr>
              <a:t>Price</a:t>
            </a:r>
            <a:endParaRPr sz="1900" dirty="0">
              <a:latin typeface="Berlin Sans FB" panose="020E0602020502020306" pitchFamily="34" charset="77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Start with </a:t>
            </a:r>
            <a:r>
              <a:rPr lang="de-DE" sz="1300" dirty="0" err="1">
                <a:latin typeface="Berlin Sans FB" panose="020E0602020502020306" pitchFamily="34" charset="77"/>
              </a:rPr>
              <a:t>low</a:t>
            </a:r>
            <a:r>
              <a:rPr lang="de-DE" sz="1300" dirty="0">
                <a:latin typeface="Berlin Sans FB" panose="020E0602020502020306" pitchFamily="34" charset="77"/>
              </a:rPr>
              <a:t> </a:t>
            </a:r>
            <a:r>
              <a:rPr lang="de-DE" sz="1300" dirty="0" err="1">
                <a:latin typeface="Berlin Sans FB" panose="020E0602020502020306" pitchFamily="34" charset="77"/>
              </a:rPr>
              <a:t>price</a:t>
            </a:r>
            <a:r>
              <a:rPr lang="de-DE" sz="1300" dirty="0">
                <a:latin typeface="Berlin Sans FB" panose="020E0602020502020306" pitchFamily="34" charset="77"/>
              </a:rPr>
              <a:t> </a:t>
            </a:r>
            <a:r>
              <a:rPr lang="de-DE" sz="1300" dirty="0" err="1">
                <a:latin typeface="Berlin Sans FB" panose="020E0602020502020306" pitchFamily="34" charset="77"/>
              </a:rPr>
              <a:t>strategy</a:t>
            </a:r>
            <a:r>
              <a:rPr lang="de-DE" sz="1300" dirty="0">
                <a:latin typeface="Berlin Sans FB" panose="020E0602020502020306" pitchFamily="34" charset="77"/>
              </a:rPr>
              <a:t>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Price = 3€ plus 1 € </a:t>
            </a:r>
            <a:r>
              <a:rPr lang="de-DE" sz="1300" dirty="0" err="1">
                <a:latin typeface="Berlin Sans FB" panose="020E0602020502020306" pitchFamily="34" charset="77"/>
              </a:rPr>
              <a:t>pledge</a:t>
            </a:r>
            <a:endParaRPr lang="de-DE" sz="1300" dirty="0">
              <a:latin typeface="Berlin Sans FB" panose="020E0602020502020306" pitchFamily="34" charset="77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 err="1">
                <a:latin typeface="Berlin Sans FB" panose="020E0602020502020306" pitchFamily="34" charset="77"/>
              </a:rPr>
              <a:t>Introductory</a:t>
            </a:r>
            <a:r>
              <a:rPr lang="de-DE" sz="1300" dirty="0">
                <a:latin typeface="Berlin Sans FB" panose="020E0602020502020306" pitchFamily="34" charset="77"/>
              </a:rPr>
              <a:t> </a:t>
            </a:r>
            <a:r>
              <a:rPr lang="de-DE" sz="1300" dirty="0" err="1">
                <a:latin typeface="Berlin Sans FB" panose="020E0602020502020306" pitchFamily="34" charset="77"/>
              </a:rPr>
              <a:t>price</a:t>
            </a:r>
            <a:r>
              <a:rPr lang="de-DE" sz="1300" dirty="0">
                <a:latin typeface="Berlin Sans FB" panose="020E0602020502020306" pitchFamily="34" charset="77"/>
              </a:rPr>
              <a:t> </a:t>
            </a:r>
            <a:r>
              <a:rPr lang="de-DE" sz="1300" dirty="0" err="1">
                <a:latin typeface="Berlin Sans FB" panose="020E0602020502020306" pitchFamily="34" charset="77"/>
              </a:rPr>
              <a:t>catches</a:t>
            </a:r>
            <a:r>
              <a:rPr lang="de-DE" sz="1300" dirty="0">
                <a:latin typeface="Berlin Sans FB" panose="020E0602020502020306" pitchFamily="34" charset="77"/>
              </a:rPr>
              <a:t> </a:t>
            </a:r>
            <a:r>
              <a:rPr lang="de-DE" sz="1300" dirty="0" err="1">
                <a:latin typeface="Berlin Sans FB" panose="020E0602020502020306" pitchFamily="34" charset="77"/>
              </a:rPr>
              <a:t>interest</a:t>
            </a:r>
            <a:endParaRPr lang="de-DE" sz="1300" dirty="0">
              <a:latin typeface="Berlin Sans FB" panose="020E0602020502020306" pitchFamily="34" charset="77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sz="1200" dirty="0"/>
          </a:p>
        </p:txBody>
      </p:sp>
      <p:sp>
        <p:nvSpPr>
          <p:cNvPr id="271" name="Google Shape;271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body" idx="1"/>
          </p:nvPr>
        </p:nvSpPr>
        <p:spPr>
          <a:xfrm>
            <a:off x="737850" y="3075900"/>
            <a:ext cx="1902600" cy="14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900" dirty="0">
                <a:latin typeface="Berlin Sans FB" panose="020E0602020502020306" pitchFamily="34" charset="77"/>
              </a:rPr>
              <a:t>Place</a:t>
            </a:r>
            <a:endParaRPr sz="1900" dirty="0">
              <a:latin typeface="Berlin Sans FB" panose="020E0602020502020306" pitchFamily="34" charset="77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Sold via </a:t>
            </a:r>
            <a:r>
              <a:rPr lang="de-DE" sz="1300" dirty="0" err="1">
                <a:latin typeface="Berlin Sans FB" panose="020E0602020502020306" pitchFamily="34" charset="77"/>
              </a:rPr>
              <a:t>vending</a:t>
            </a:r>
            <a:r>
              <a:rPr lang="de-DE" sz="1300" dirty="0">
                <a:latin typeface="Berlin Sans FB" panose="020E0602020502020306" pitchFamily="34" charset="77"/>
              </a:rPr>
              <a:t> machines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Later cooperation with local </a:t>
            </a:r>
            <a:r>
              <a:rPr lang="de-DE" sz="1300" dirty="0" err="1">
                <a:latin typeface="Berlin Sans FB" panose="020E0602020502020306" pitchFamily="34" charset="77"/>
              </a:rPr>
              <a:t>supermarkets</a:t>
            </a:r>
            <a:endParaRPr sz="1300" dirty="0">
              <a:latin typeface="Berlin Sans FB" panose="020E0602020502020306" pitchFamily="34" charset="77"/>
            </a:endParaRPr>
          </a:p>
        </p:txBody>
      </p:sp>
      <p:sp>
        <p:nvSpPr>
          <p:cNvPr id="273" name="Google Shape;273;p29"/>
          <p:cNvSpPr txBox="1">
            <a:spLocks noGrp="1"/>
          </p:cNvSpPr>
          <p:nvPr>
            <p:ph type="body" idx="2"/>
          </p:nvPr>
        </p:nvSpPr>
        <p:spPr>
          <a:xfrm>
            <a:off x="2928611" y="3075899"/>
            <a:ext cx="3702361" cy="16739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de-DE" sz="1900" dirty="0">
                <a:latin typeface="Berlin Sans FB" panose="020E0602020502020306" pitchFamily="34" charset="77"/>
              </a:rPr>
              <a:t>Promotion</a:t>
            </a:r>
            <a:endParaRPr sz="1900" dirty="0">
              <a:latin typeface="Berlin Sans FB" panose="020E0602020502020306" pitchFamily="34" charset="77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Posters &amp; Flyers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Instagram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Cooperation with </a:t>
            </a:r>
            <a:r>
              <a:rPr lang="de-DE" sz="1300" dirty="0" err="1">
                <a:latin typeface="Berlin Sans FB" panose="020E0602020502020306" pitchFamily="34" charset="77"/>
              </a:rPr>
              <a:t>Youtube</a:t>
            </a:r>
            <a:r>
              <a:rPr lang="de-DE" sz="1300" dirty="0">
                <a:latin typeface="Berlin Sans FB" panose="020E0602020502020306" pitchFamily="34" charset="77"/>
              </a:rPr>
              <a:t> </a:t>
            </a:r>
            <a:r>
              <a:rPr lang="de-DE" sz="1300" dirty="0" err="1">
                <a:latin typeface="Berlin Sans FB" panose="020E0602020502020306" pitchFamily="34" charset="77"/>
              </a:rPr>
              <a:t>influencer</a:t>
            </a:r>
            <a:endParaRPr lang="de-DE" sz="1300" dirty="0">
              <a:latin typeface="Berlin Sans FB" panose="020E0602020502020306" pitchFamily="34" charset="77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de-DE" sz="1300" dirty="0">
                <a:latin typeface="Berlin Sans FB" panose="020E0602020502020306" pitchFamily="34" charset="77"/>
              </a:rPr>
              <a:t>Clip</a:t>
            </a:r>
            <a:endParaRPr sz="1300" dirty="0">
              <a:latin typeface="Berlin Sans FB" panose="020E0602020502020306" pitchFamily="34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build="p"/>
      <p:bldP spid="269" grpId="0" build="p"/>
      <p:bldP spid="272" grpId="0" build="p"/>
      <p:bldP spid="273" grpId="0" build="p"/>
    </p:bldLst>
  </p:timing>
</p:sld>
</file>

<file path=ppt/theme/theme1.xml><?xml version="1.0" encoding="utf-8"?>
<a:theme xmlns:a="http://schemas.openxmlformats.org/drawingml/2006/main" name="Silvia template">
  <a:themeElements>
    <a:clrScheme name="Custom 347">
      <a:dk1>
        <a:srgbClr val="222222"/>
      </a:dk1>
      <a:lt1>
        <a:srgbClr val="FFFFFF"/>
      </a:lt1>
      <a:dk2>
        <a:srgbClr val="111111"/>
      </a:dk2>
      <a:lt2>
        <a:srgbClr val="E7E4DF"/>
      </a:lt2>
      <a:accent1>
        <a:srgbClr val="F20122"/>
      </a:accent1>
      <a:accent2>
        <a:srgbClr val="CA0000"/>
      </a:accent2>
      <a:accent3>
        <a:srgbClr val="FF6A00"/>
      </a:accent3>
      <a:accent4>
        <a:srgbClr val="FF9F00"/>
      </a:accent4>
      <a:accent5>
        <a:srgbClr val="999999"/>
      </a:accent5>
      <a:accent6>
        <a:srgbClr val="D9D9D9"/>
      </a:accent6>
      <a:hlink>
        <a:srgbClr val="F20122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Bildschirmpräsentation (16:9)</PresentationFormat>
  <Paragraphs>104</Paragraphs>
  <Slides>15</Slides>
  <Notes>14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6" baseType="lpstr">
      <vt:lpstr>Lato Black</vt:lpstr>
      <vt:lpstr>Lato Light</vt:lpstr>
      <vt:lpstr>Berlin Sans FB</vt:lpstr>
      <vt:lpstr>Arial</vt:lpstr>
      <vt:lpstr>Forte</vt:lpstr>
      <vt:lpstr>Arial Nova</vt:lpstr>
      <vt:lpstr>Lato</vt:lpstr>
      <vt:lpstr>Wingdings</vt:lpstr>
      <vt:lpstr>Calibri</vt:lpstr>
      <vt:lpstr>Silvia template</vt:lpstr>
      <vt:lpstr>2_Standarddesign</vt:lpstr>
      <vt:lpstr>Berufsbildende Schulen I Uelzen</vt:lpstr>
      <vt:lpstr>Berufsbildende Schulen I Uelzen</vt:lpstr>
      <vt:lpstr>PowerPoint-Präsentation</vt:lpstr>
      <vt:lpstr>PowerPoint-Präsentation</vt:lpstr>
      <vt:lpstr>Setup</vt:lpstr>
      <vt:lpstr>Just a Soup?</vt:lpstr>
      <vt:lpstr>PowerPoint-Präsentation</vt:lpstr>
      <vt:lpstr>55,50%</vt:lpstr>
      <vt:lpstr>The 4 P´s</vt:lpstr>
      <vt:lpstr>Marketing</vt:lpstr>
      <vt:lpstr>PowerPoint-Präsentation</vt:lpstr>
      <vt:lpstr>Pro &amp; Cons</vt:lpstr>
      <vt:lpstr>PowerPoint-Präsentation</vt:lpstr>
      <vt:lpstr>Thanks!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Lunchliebe</dc:title>
  <dc:creator>ACER</dc:creator>
  <cp:lastModifiedBy>Frank Nierath</cp:lastModifiedBy>
  <cp:revision>12</cp:revision>
  <dcterms:modified xsi:type="dcterms:W3CDTF">2021-06-01T10:05:52Z</dcterms:modified>
</cp:coreProperties>
</file>